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79" autoAdjust="0"/>
  </p:normalViewPr>
  <p:slideViewPr>
    <p:cSldViewPr>
      <p:cViewPr varScale="1">
        <p:scale>
          <a:sx n="61" d="100"/>
          <a:sy n="61" d="100"/>
        </p:scale>
        <p:origin x="13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916CE-B7D2-4254-B8DE-67537F511565}" type="datetimeFigureOut">
              <a:rPr lang="en-US" smtClean="0"/>
              <a:pPr/>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1A3E3-89C4-4253-9D05-62655C13D7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51A3E3-89C4-4253-9D05-62655C13D7AD}"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86C66B5-902B-431A-833E-9298DC25522F}" type="datetimeFigureOut">
              <a:rPr lang="en-US" smtClean="0"/>
              <a:pPr/>
              <a:t>4/24/2018</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82E1D1F-6087-4D58-832F-DDAA829D02DD}"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C66B5-902B-431A-833E-9298DC25522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1D1F-6087-4D58-832F-DDAA829D02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C66B5-902B-431A-833E-9298DC25522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1D1F-6087-4D58-832F-DDAA829D02DD}"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6C66B5-902B-431A-833E-9298DC25522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E1D1F-6087-4D58-832F-DDAA829D02DD}"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86C66B5-902B-431A-833E-9298DC25522F}" type="datetimeFigureOut">
              <a:rPr lang="en-US" smtClean="0"/>
              <a:pPr/>
              <a:t>4/24/2018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82E1D1F-6087-4D58-832F-DDAA829D02DD}"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86C66B5-902B-431A-833E-9298DC25522F}"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E1D1F-6087-4D58-832F-DDAA829D02DD}"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6C66B5-902B-431A-833E-9298DC25522F}" type="datetimeFigureOut">
              <a:rPr lang="en-US" smtClean="0"/>
              <a:pPr/>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E1D1F-6087-4D58-832F-DDAA829D02DD}"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6C66B5-902B-431A-833E-9298DC25522F}" type="datetimeFigureOut">
              <a:rPr lang="en-US" smtClean="0"/>
              <a:pPr/>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E1D1F-6087-4D58-832F-DDAA829D02DD}"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C66B5-902B-431A-833E-9298DC25522F}" type="datetimeFigureOut">
              <a:rPr lang="en-US" smtClean="0"/>
              <a:pPr/>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E1D1F-6087-4D58-832F-DDAA829D02DD}"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6C66B5-902B-431A-833E-9298DC25522F}"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E1D1F-6087-4D58-832F-DDAA829D02D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6C66B5-902B-431A-833E-9298DC25522F}"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E1D1F-6087-4D58-832F-DDAA829D02D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86C66B5-902B-431A-833E-9298DC25522F}" type="datetimeFigureOut">
              <a:rPr lang="en-US" smtClean="0"/>
              <a:pPr/>
              <a:t>4/24/2018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82E1D1F-6087-4D58-832F-DDAA829D02DD}"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8.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8.xml"/><Relationship Id="rId5" Type="http://schemas.openxmlformats.org/officeDocument/2006/relationships/image" Target="../media/image62.jpe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8.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8.xml"/><Relationship Id="rId5" Type="http://schemas.openxmlformats.org/officeDocument/2006/relationships/image" Target="../media/image71.jpeg"/><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Vegetables</a:t>
            </a:r>
            <a:endParaRPr lang="en-US" dirty="0"/>
          </a:p>
        </p:txBody>
      </p:sp>
      <p:pic>
        <p:nvPicPr>
          <p:cNvPr id="19458" name="Picture 2" descr="http://us.123rf.com/400wm/400/400/zestmarina/zestmarina1208/zestmarina120800029/14812538-vegetable-assortment-raw-fresh-summer-vegetables-on-white-background.jpg"/>
          <p:cNvPicPr>
            <a:picLocks noChangeAspect="1" noChangeArrowheads="1"/>
          </p:cNvPicPr>
          <p:nvPr/>
        </p:nvPicPr>
        <p:blipFill>
          <a:blip r:embed="rId2" cstate="print"/>
          <a:srcRect/>
          <a:stretch>
            <a:fillRect/>
          </a:stretch>
        </p:blipFill>
        <p:spPr bwMode="auto">
          <a:xfrm>
            <a:off x="2362200" y="808101"/>
            <a:ext cx="4419600" cy="27732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2" name="Picture 16" descr="http://www.cmonprimeur.fr/images/haricot_vert_extra_fin.jpg"/>
          <p:cNvPicPr>
            <a:picLocks noChangeAspect="1" noChangeArrowheads="1"/>
          </p:cNvPicPr>
          <p:nvPr/>
        </p:nvPicPr>
        <p:blipFill>
          <a:blip r:embed="rId2" cstate="print"/>
          <a:srcRect/>
          <a:stretch>
            <a:fillRect/>
          </a:stretch>
        </p:blipFill>
        <p:spPr bwMode="auto">
          <a:xfrm>
            <a:off x="1676401" y="152401"/>
            <a:ext cx="1487066" cy="1981200"/>
          </a:xfrm>
          <a:prstGeom prst="rect">
            <a:avLst/>
          </a:prstGeom>
          <a:noFill/>
        </p:spPr>
      </p:pic>
      <p:pic>
        <p:nvPicPr>
          <p:cNvPr id="24588" name="Picture 12" descr="http://www.gourmetsleuth.com/images/snowpeas.jpg"/>
          <p:cNvPicPr>
            <a:picLocks noChangeAspect="1" noChangeArrowheads="1"/>
          </p:cNvPicPr>
          <p:nvPr/>
        </p:nvPicPr>
        <p:blipFill>
          <a:blip r:embed="rId3" cstate="print"/>
          <a:srcRect/>
          <a:stretch>
            <a:fillRect/>
          </a:stretch>
        </p:blipFill>
        <p:spPr bwMode="auto">
          <a:xfrm>
            <a:off x="3886200" y="381000"/>
            <a:ext cx="1990725" cy="1676400"/>
          </a:xfrm>
          <a:prstGeom prst="rect">
            <a:avLst/>
          </a:prstGeom>
          <a:noFill/>
        </p:spPr>
      </p:pic>
      <p:pic>
        <p:nvPicPr>
          <p:cNvPr id="24586" name="Picture 10" descr="http://www.gourmetsleuth.com/images/sugar-snap-peas2.jpg"/>
          <p:cNvPicPr>
            <a:picLocks noChangeAspect="1" noChangeArrowheads="1"/>
          </p:cNvPicPr>
          <p:nvPr/>
        </p:nvPicPr>
        <p:blipFill>
          <a:blip r:embed="rId4" cstate="print"/>
          <a:srcRect/>
          <a:stretch>
            <a:fillRect/>
          </a:stretch>
        </p:blipFill>
        <p:spPr bwMode="auto">
          <a:xfrm>
            <a:off x="292100" y="520700"/>
            <a:ext cx="1384300" cy="1384300"/>
          </a:xfrm>
          <a:prstGeom prst="rect">
            <a:avLst/>
          </a:prstGeom>
          <a:noFill/>
        </p:spPr>
      </p:pic>
      <p:pic>
        <p:nvPicPr>
          <p:cNvPr id="24582" name="Picture 6" descr="http://www.livebetteramerica.com/~/media/Images/Articles/foodipedia/fava-beans/fava-bean.ashx"/>
          <p:cNvPicPr>
            <a:picLocks noChangeAspect="1" noChangeArrowheads="1"/>
          </p:cNvPicPr>
          <p:nvPr/>
        </p:nvPicPr>
        <p:blipFill>
          <a:blip r:embed="rId5" cstate="print"/>
          <a:srcRect/>
          <a:stretch>
            <a:fillRect/>
          </a:stretch>
        </p:blipFill>
        <p:spPr bwMode="auto">
          <a:xfrm>
            <a:off x="762000" y="4267200"/>
            <a:ext cx="2371725" cy="1724891"/>
          </a:xfrm>
          <a:prstGeom prst="rect">
            <a:avLst/>
          </a:prstGeom>
          <a:noFill/>
        </p:spPr>
      </p:pic>
      <p:pic>
        <p:nvPicPr>
          <p:cNvPr id="24580" name="Picture 4" descr="http://www.worldwidehealth.com/ecards/6356_tn_Green%20Peas.jpg"/>
          <p:cNvPicPr>
            <a:picLocks noChangeAspect="1" noChangeArrowheads="1"/>
          </p:cNvPicPr>
          <p:nvPr/>
        </p:nvPicPr>
        <p:blipFill>
          <a:blip r:embed="rId6" cstate="print"/>
          <a:srcRect l="10476" t="44051" r="2665" b="32564"/>
          <a:stretch>
            <a:fillRect/>
          </a:stretch>
        </p:blipFill>
        <p:spPr bwMode="auto">
          <a:xfrm>
            <a:off x="2362200" y="3657600"/>
            <a:ext cx="3352800" cy="838200"/>
          </a:xfrm>
          <a:prstGeom prst="rect">
            <a:avLst/>
          </a:prstGeom>
          <a:noFill/>
        </p:spPr>
      </p:pic>
      <p:pic>
        <p:nvPicPr>
          <p:cNvPr id="24578" name="Picture 2" descr="http://www.goodhousekeeping.com/cm/goodhousekeeping/images/3w/corn-in-husk-0611-mdn.jpg"/>
          <p:cNvPicPr>
            <a:picLocks noChangeAspect="1" noChangeArrowheads="1"/>
          </p:cNvPicPr>
          <p:nvPr/>
        </p:nvPicPr>
        <p:blipFill>
          <a:blip r:embed="rId7" cstate="print"/>
          <a:srcRect t="21333" b="20000"/>
          <a:stretch>
            <a:fillRect/>
          </a:stretch>
        </p:blipFill>
        <p:spPr bwMode="auto">
          <a:xfrm>
            <a:off x="228600" y="3429000"/>
            <a:ext cx="1948295" cy="1143000"/>
          </a:xfrm>
          <a:prstGeom prst="rect">
            <a:avLst/>
          </a:prstGeom>
          <a:noFill/>
        </p:spPr>
      </p:pic>
      <p:sp>
        <p:nvSpPr>
          <p:cNvPr id="2" name="Title 1"/>
          <p:cNvSpPr>
            <a:spLocks noGrp="1"/>
          </p:cNvSpPr>
          <p:nvPr>
            <p:ph type="title"/>
          </p:nvPr>
        </p:nvSpPr>
        <p:spPr>
          <a:xfrm>
            <a:off x="6324600" y="76200"/>
            <a:ext cx="2514600" cy="1371600"/>
          </a:xfrm>
        </p:spPr>
        <p:txBody>
          <a:bodyPr/>
          <a:lstStyle/>
          <a:p>
            <a:r>
              <a:rPr lang="en-US" sz="4000" dirty="0" smtClean="0"/>
              <a:t>Pods and Seeds</a:t>
            </a:r>
            <a:endParaRPr lang="en-US" sz="4000" dirty="0"/>
          </a:p>
        </p:txBody>
      </p:sp>
      <p:sp>
        <p:nvSpPr>
          <p:cNvPr id="3" name="Text Placeholder 2"/>
          <p:cNvSpPr>
            <a:spLocks noGrp="1"/>
          </p:cNvSpPr>
          <p:nvPr>
            <p:ph type="body" idx="2"/>
          </p:nvPr>
        </p:nvSpPr>
        <p:spPr>
          <a:xfrm>
            <a:off x="6324600" y="1371600"/>
            <a:ext cx="2514600" cy="4876800"/>
          </a:xfrm>
        </p:spPr>
        <p:txBody>
          <a:bodyPr>
            <a:normAutofit/>
          </a:bodyPr>
          <a:lstStyle/>
          <a:p>
            <a:pPr>
              <a:buFont typeface="Arial" pitchFamily="34" charset="0"/>
              <a:buChar char="•"/>
            </a:pPr>
            <a:r>
              <a:rPr lang="en-US" sz="2000" dirty="0" smtClean="0"/>
              <a:t>Includes peas, beans, bean sprouts, okra, and corn</a:t>
            </a:r>
          </a:p>
          <a:p>
            <a:pPr>
              <a:buFont typeface="Arial" pitchFamily="34" charset="0"/>
              <a:buChar char="•"/>
            </a:pPr>
            <a:r>
              <a:rPr lang="en-US" sz="2000" dirty="0" smtClean="0"/>
              <a:t> Should be crisp, firm and colorful</a:t>
            </a:r>
          </a:p>
          <a:p>
            <a:pPr>
              <a:buFont typeface="Arial" pitchFamily="34" charset="0"/>
              <a:buChar char="•"/>
            </a:pPr>
            <a:r>
              <a:rPr lang="en-US" sz="2000" dirty="0" smtClean="0"/>
              <a:t>Taste best when young when they’re sweeter and tender</a:t>
            </a:r>
          </a:p>
          <a:p>
            <a:pPr>
              <a:buFont typeface="Arial" pitchFamily="34" charset="0"/>
              <a:buChar char="•"/>
            </a:pPr>
            <a:r>
              <a:rPr lang="en-US" sz="2000" dirty="0" smtClean="0"/>
              <a:t> Edible are picked when fleshy and tender enough to eat</a:t>
            </a:r>
          </a:p>
          <a:p>
            <a:pPr>
              <a:buFont typeface="Arial" pitchFamily="34" charset="0"/>
              <a:buChar char="•"/>
            </a:pPr>
            <a:r>
              <a:rPr lang="en-US" sz="2000" dirty="0" smtClean="0"/>
              <a:t>Inedible have to be removed from their pods before eating</a:t>
            </a:r>
            <a:endParaRPr lang="en-US" sz="2000" dirty="0"/>
          </a:p>
        </p:txBody>
      </p:sp>
      <p:sp>
        <p:nvSpPr>
          <p:cNvPr id="5" name="Double Bracket 4"/>
          <p:cNvSpPr/>
          <p:nvPr/>
        </p:nvSpPr>
        <p:spPr>
          <a:xfrm>
            <a:off x="152400" y="4572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5400000">
            <a:off x="4840932" y="1940867"/>
            <a:ext cx="2209800" cy="461665"/>
          </a:xfrm>
          <a:prstGeom prst="rect">
            <a:avLst/>
          </a:prstGeom>
          <a:noFill/>
        </p:spPr>
        <p:txBody>
          <a:bodyPr wrap="square" rtlCol="0">
            <a:spAutoFit/>
          </a:bodyPr>
          <a:lstStyle/>
          <a:p>
            <a:r>
              <a:rPr lang="en-US" sz="2400" dirty="0" smtClean="0">
                <a:solidFill>
                  <a:schemeClr val="accent1">
                    <a:lumMod val="75000"/>
                  </a:schemeClr>
                </a:solidFill>
              </a:rPr>
              <a:t>Edible Pods</a:t>
            </a:r>
            <a:endParaRPr lang="en-US" sz="2400" dirty="0">
              <a:solidFill>
                <a:schemeClr val="accent1">
                  <a:lumMod val="75000"/>
                </a:schemeClr>
              </a:solidFill>
            </a:endParaRPr>
          </a:p>
        </p:txBody>
      </p:sp>
      <p:sp>
        <p:nvSpPr>
          <p:cNvPr id="7" name="Double Bracket 6"/>
          <p:cNvSpPr/>
          <p:nvPr/>
        </p:nvSpPr>
        <p:spPr>
          <a:xfrm>
            <a:off x="152400" y="33528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5400000">
            <a:off x="4879032" y="4645967"/>
            <a:ext cx="2133601" cy="461665"/>
          </a:xfrm>
          <a:prstGeom prst="rect">
            <a:avLst/>
          </a:prstGeom>
          <a:noFill/>
        </p:spPr>
        <p:txBody>
          <a:bodyPr wrap="square" rtlCol="0">
            <a:spAutoFit/>
          </a:bodyPr>
          <a:lstStyle/>
          <a:p>
            <a:r>
              <a:rPr lang="en-US" sz="2400" dirty="0" smtClean="0">
                <a:solidFill>
                  <a:schemeClr val="accent1">
                    <a:lumMod val="75000"/>
                  </a:schemeClr>
                </a:solidFill>
              </a:rPr>
              <a:t>Inedible Pods</a:t>
            </a:r>
          </a:p>
        </p:txBody>
      </p:sp>
      <p:pic>
        <p:nvPicPr>
          <p:cNvPr id="24584" name="Picture 8" descr="http://www.thevegetablegarden.info/images/stories/shopvegetable/lima_beans.jpg"/>
          <p:cNvPicPr>
            <a:picLocks noChangeAspect="1" noChangeArrowheads="1"/>
          </p:cNvPicPr>
          <p:nvPr/>
        </p:nvPicPr>
        <p:blipFill>
          <a:blip r:embed="rId8" cstate="print"/>
          <a:srcRect/>
          <a:stretch>
            <a:fillRect/>
          </a:stretch>
        </p:blipFill>
        <p:spPr bwMode="auto">
          <a:xfrm>
            <a:off x="3429000" y="4572000"/>
            <a:ext cx="1909509" cy="1152525"/>
          </a:xfrm>
          <a:prstGeom prst="rect">
            <a:avLst/>
          </a:prstGeom>
          <a:noFill/>
        </p:spPr>
      </p:pic>
      <p:sp>
        <p:nvSpPr>
          <p:cNvPr id="13" name="TextBox 12"/>
          <p:cNvSpPr txBox="1"/>
          <p:nvPr/>
        </p:nvSpPr>
        <p:spPr>
          <a:xfrm>
            <a:off x="3962400" y="5495092"/>
            <a:ext cx="1981200" cy="677108"/>
          </a:xfrm>
          <a:prstGeom prst="rect">
            <a:avLst/>
          </a:prstGeom>
          <a:noFill/>
        </p:spPr>
        <p:txBody>
          <a:bodyPr wrap="square" rtlCol="0">
            <a:spAutoFit/>
          </a:bodyPr>
          <a:lstStyle/>
          <a:p>
            <a:r>
              <a:rPr lang="en-US" sz="2000" dirty="0" smtClean="0">
                <a:solidFill>
                  <a:schemeClr val="accent1">
                    <a:lumMod val="50000"/>
                  </a:schemeClr>
                </a:solidFill>
              </a:rPr>
              <a:t>Lima Beans</a:t>
            </a:r>
          </a:p>
          <a:p>
            <a:endParaRPr lang="en-US" dirty="0"/>
          </a:p>
        </p:txBody>
      </p:sp>
      <p:sp>
        <p:nvSpPr>
          <p:cNvPr id="14" name="TextBox 13"/>
          <p:cNvSpPr txBox="1"/>
          <p:nvPr/>
        </p:nvSpPr>
        <p:spPr>
          <a:xfrm>
            <a:off x="1295400" y="5571292"/>
            <a:ext cx="1981200" cy="677108"/>
          </a:xfrm>
          <a:prstGeom prst="rect">
            <a:avLst/>
          </a:prstGeom>
          <a:noFill/>
        </p:spPr>
        <p:txBody>
          <a:bodyPr wrap="square" rtlCol="0">
            <a:spAutoFit/>
          </a:bodyPr>
          <a:lstStyle/>
          <a:p>
            <a:r>
              <a:rPr lang="en-US" sz="2000" dirty="0" err="1" smtClean="0">
                <a:solidFill>
                  <a:schemeClr val="accent1">
                    <a:lumMod val="50000"/>
                  </a:schemeClr>
                </a:solidFill>
              </a:rPr>
              <a:t>Fava</a:t>
            </a:r>
            <a:r>
              <a:rPr lang="en-US" sz="2000" dirty="0" smtClean="0">
                <a:solidFill>
                  <a:schemeClr val="accent1">
                    <a:lumMod val="50000"/>
                  </a:schemeClr>
                </a:solidFill>
              </a:rPr>
              <a:t> Beans</a:t>
            </a:r>
          </a:p>
          <a:p>
            <a:endParaRPr lang="en-US" dirty="0"/>
          </a:p>
        </p:txBody>
      </p:sp>
      <p:sp>
        <p:nvSpPr>
          <p:cNvPr id="15" name="TextBox 14"/>
          <p:cNvSpPr txBox="1"/>
          <p:nvPr/>
        </p:nvSpPr>
        <p:spPr>
          <a:xfrm>
            <a:off x="3505200" y="3361492"/>
            <a:ext cx="1981200" cy="677108"/>
          </a:xfrm>
          <a:prstGeom prst="rect">
            <a:avLst/>
          </a:prstGeom>
          <a:noFill/>
        </p:spPr>
        <p:txBody>
          <a:bodyPr wrap="square" rtlCol="0">
            <a:spAutoFit/>
          </a:bodyPr>
          <a:lstStyle/>
          <a:p>
            <a:r>
              <a:rPr lang="en-US" sz="2000" dirty="0" smtClean="0">
                <a:solidFill>
                  <a:schemeClr val="accent1">
                    <a:lumMod val="50000"/>
                  </a:schemeClr>
                </a:solidFill>
              </a:rPr>
              <a:t>Green Peas</a:t>
            </a:r>
          </a:p>
          <a:p>
            <a:endParaRPr lang="en-US" dirty="0"/>
          </a:p>
        </p:txBody>
      </p:sp>
      <p:sp>
        <p:nvSpPr>
          <p:cNvPr id="16" name="TextBox 15"/>
          <p:cNvSpPr txBox="1"/>
          <p:nvPr/>
        </p:nvSpPr>
        <p:spPr>
          <a:xfrm rot="19859071">
            <a:off x="417317" y="3080009"/>
            <a:ext cx="1981200" cy="677108"/>
          </a:xfrm>
          <a:prstGeom prst="rect">
            <a:avLst/>
          </a:prstGeom>
          <a:noFill/>
        </p:spPr>
        <p:txBody>
          <a:bodyPr wrap="square" rtlCol="0">
            <a:spAutoFit/>
          </a:bodyPr>
          <a:lstStyle/>
          <a:p>
            <a:r>
              <a:rPr lang="en-US" sz="2000" dirty="0" smtClean="0">
                <a:solidFill>
                  <a:schemeClr val="accent1">
                    <a:lumMod val="50000"/>
                  </a:schemeClr>
                </a:solidFill>
              </a:rPr>
              <a:t>Corn</a:t>
            </a:r>
          </a:p>
          <a:p>
            <a:endParaRPr lang="en-US" dirty="0"/>
          </a:p>
        </p:txBody>
      </p:sp>
      <p:sp>
        <p:nvSpPr>
          <p:cNvPr id="19" name="TextBox 18"/>
          <p:cNvSpPr txBox="1"/>
          <p:nvPr/>
        </p:nvSpPr>
        <p:spPr>
          <a:xfrm rot="17856762">
            <a:off x="3323498" y="241044"/>
            <a:ext cx="1981200" cy="677108"/>
          </a:xfrm>
          <a:prstGeom prst="rect">
            <a:avLst/>
          </a:prstGeom>
          <a:noFill/>
        </p:spPr>
        <p:txBody>
          <a:bodyPr wrap="square" rtlCol="0">
            <a:spAutoFit/>
          </a:bodyPr>
          <a:lstStyle/>
          <a:p>
            <a:r>
              <a:rPr lang="en-US" sz="2000" dirty="0" smtClean="0">
                <a:solidFill>
                  <a:schemeClr val="accent1">
                    <a:lumMod val="50000"/>
                  </a:schemeClr>
                </a:solidFill>
              </a:rPr>
              <a:t>Snow Peas</a:t>
            </a:r>
          </a:p>
          <a:p>
            <a:endParaRPr lang="en-US" dirty="0"/>
          </a:p>
        </p:txBody>
      </p:sp>
      <p:sp>
        <p:nvSpPr>
          <p:cNvPr id="20" name="TextBox 19"/>
          <p:cNvSpPr txBox="1"/>
          <p:nvPr/>
        </p:nvSpPr>
        <p:spPr>
          <a:xfrm>
            <a:off x="152400" y="1752600"/>
            <a:ext cx="1981200" cy="677108"/>
          </a:xfrm>
          <a:prstGeom prst="rect">
            <a:avLst/>
          </a:prstGeom>
          <a:noFill/>
        </p:spPr>
        <p:txBody>
          <a:bodyPr wrap="square" rtlCol="0">
            <a:spAutoFit/>
          </a:bodyPr>
          <a:lstStyle/>
          <a:p>
            <a:r>
              <a:rPr lang="en-US" sz="2000" dirty="0" smtClean="0">
                <a:solidFill>
                  <a:schemeClr val="accent1">
                    <a:lumMod val="50000"/>
                  </a:schemeClr>
                </a:solidFill>
              </a:rPr>
              <a:t>Sugar Snap Peas</a:t>
            </a:r>
          </a:p>
          <a:p>
            <a:endParaRPr lang="en-US" dirty="0"/>
          </a:p>
        </p:txBody>
      </p:sp>
      <p:pic>
        <p:nvPicPr>
          <p:cNvPr id="24590" name="Picture 14" descr="http://sekapporchard.com/wp-content/uploads/2012/03/green-beans-011.jpg"/>
          <p:cNvPicPr>
            <a:picLocks noChangeAspect="1" noChangeArrowheads="1"/>
          </p:cNvPicPr>
          <p:nvPr/>
        </p:nvPicPr>
        <p:blipFill>
          <a:blip r:embed="rId9" cstate="print"/>
          <a:srcRect l="14371" t="14371" r="6587" b="13772"/>
          <a:stretch>
            <a:fillRect/>
          </a:stretch>
        </p:blipFill>
        <p:spPr bwMode="auto">
          <a:xfrm>
            <a:off x="3429000" y="1905000"/>
            <a:ext cx="1676400" cy="1143000"/>
          </a:xfrm>
          <a:prstGeom prst="rect">
            <a:avLst/>
          </a:prstGeom>
          <a:noFill/>
        </p:spPr>
      </p:pic>
      <p:sp>
        <p:nvSpPr>
          <p:cNvPr id="22" name="TextBox 21"/>
          <p:cNvSpPr txBox="1"/>
          <p:nvPr/>
        </p:nvSpPr>
        <p:spPr>
          <a:xfrm>
            <a:off x="4114800" y="2438400"/>
            <a:ext cx="1981200" cy="677108"/>
          </a:xfrm>
          <a:prstGeom prst="rect">
            <a:avLst/>
          </a:prstGeom>
          <a:noFill/>
        </p:spPr>
        <p:txBody>
          <a:bodyPr wrap="square" rtlCol="0">
            <a:spAutoFit/>
          </a:bodyPr>
          <a:lstStyle/>
          <a:p>
            <a:r>
              <a:rPr lang="en-US" sz="2000" dirty="0" smtClean="0">
                <a:solidFill>
                  <a:schemeClr val="accent1">
                    <a:lumMod val="50000"/>
                  </a:schemeClr>
                </a:solidFill>
              </a:rPr>
              <a:t>Green Beans</a:t>
            </a:r>
          </a:p>
          <a:p>
            <a:endParaRPr lang="en-US" dirty="0"/>
          </a:p>
        </p:txBody>
      </p:sp>
      <p:sp>
        <p:nvSpPr>
          <p:cNvPr id="24" name="TextBox 23"/>
          <p:cNvSpPr txBox="1"/>
          <p:nvPr/>
        </p:nvSpPr>
        <p:spPr>
          <a:xfrm rot="3999520">
            <a:off x="1887469" y="827578"/>
            <a:ext cx="1981200" cy="677108"/>
          </a:xfrm>
          <a:prstGeom prst="rect">
            <a:avLst/>
          </a:prstGeom>
          <a:noFill/>
        </p:spPr>
        <p:txBody>
          <a:bodyPr wrap="square" rtlCol="0">
            <a:spAutoFit/>
          </a:bodyPr>
          <a:lstStyle/>
          <a:p>
            <a:r>
              <a:rPr lang="en-US" sz="2000" dirty="0" smtClean="0">
                <a:solidFill>
                  <a:schemeClr val="accent1">
                    <a:lumMod val="50000"/>
                  </a:schemeClr>
                </a:solidFill>
              </a:rPr>
              <a:t>Haricot </a:t>
            </a:r>
            <a:r>
              <a:rPr lang="en-US" sz="2000" dirty="0" err="1" smtClean="0">
                <a:solidFill>
                  <a:schemeClr val="accent1">
                    <a:lumMod val="50000"/>
                  </a:schemeClr>
                </a:solidFill>
              </a:rPr>
              <a:t>Vert</a:t>
            </a:r>
            <a:endParaRPr lang="en-US" sz="2000" dirty="0" smtClean="0">
              <a:solidFill>
                <a:schemeClr val="accent1">
                  <a:lumMod val="50000"/>
                </a:schemeClr>
              </a:solidFill>
            </a:endParaRPr>
          </a:p>
          <a:p>
            <a:endParaRPr lang="en-US" dirty="0"/>
          </a:p>
        </p:txBody>
      </p:sp>
      <p:pic>
        <p:nvPicPr>
          <p:cNvPr id="24594" name="Picture 18" descr="http://us.123rf.com/400wm/400/400/dole/dole1101/dole110100025/8620666-fresh-okra-fruit-vegetable-isolated-on-white.jpg"/>
          <p:cNvPicPr>
            <a:picLocks noChangeAspect="1" noChangeArrowheads="1"/>
          </p:cNvPicPr>
          <p:nvPr/>
        </p:nvPicPr>
        <p:blipFill>
          <a:blip r:embed="rId10" cstate="print"/>
          <a:srcRect/>
          <a:stretch>
            <a:fillRect/>
          </a:stretch>
        </p:blipFill>
        <p:spPr bwMode="auto">
          <a:xfrm>
            <a:off x="1447800" y="2057400"/>
            <a:ext cx="1892300" cy="1149572"/>
          </a:xfrm>
          <a:prstGeom prst="rect">
            <a:avLst/>
          </a:prstGeom>
          <a:noFill/>
        </p:spPr>
      </p:pic>
      <p:sp>
        <p:nvSpPr>
          <p:cNvPr id="26" name="TextBox 25"/>
          <p:cNvSpPr txBox="1"/>
          <p:nvPr/>
        </p:nvSpPr>
        <p:spPr>
          <a:xfrm rot="16200000">
            <a:off x="719555" y="1642646"/>
            <a:ext cx="1981200" cy="677108"/>
          </a:xfrm>
          <a:prstGeom prst="rect">
            <a:avLst/>
          </a:prstGeom>
          <a:noFill/>
        </p:spPr>
        <p:txBody>
          <a:bodyPr wrap="square" rtlCol="0">
            <a:spAutoFit/>
          </a:bodyPr>
          <a:lstStyle/>
          <a:p>
            <a:r>
              <a:rPr lang="en-US" sz="2000" dirty="0" smtClean="0">
                <a:solidFill>
                  <a:schemeClr val="accent1">
                    <a:lumMod val="50000"/>
                  </a:schemeClr>
                </a:solidFill>
              </a:rPr>
              <a:t>Okra</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blogs.kcrw.com/goodfood/wp-content/uploads/2013/01/carrots1.jpg"/>
          <p:cNvPicPr>
            <a:picLocks noChangeAspect="1" noChangeArrowheads="1"/>
          </p:cNvPicPr>
          <p:nvPr/>
        </p:nvPicPr>
        <p:blipFill>
          <a:blip r:embed="rId2" cstate="print"/>
          <a:srcRect/>
          <a:stretch>
            <a:fillRect/>
          </a:stretch>
        </p:blipFill>
        <p:spPr bwMode="auto">
          <a:xfrm>
            <a:off x="1193800" y="1913467"/>
            <a:ext cx="4673600" cy="3115733"/>
          </a:xfrm>
          <a:prstGeom prst="rect">
            <a:avLst/>
          </a:prstGeom>
          <a:noFill/>
        </p:spPr>
      </p:pic>
      <p:sp>
        <p:nvSpPr>
          <p:cNvPr id="2" name="Title 1"/>
          <p:cNvSpPr>
            <a:spLocks noGrp="1"/>
          </p:cNvSpPr>
          <p:nvPr>
            <p:ph type="title"/>
          </p:nvPr>
        </p:nvSpPr>
        <p:spPr/>
        <p:txBody>
          <a:bodyPr/>
          <a:lstStyle/>
          <a:p>
            <a:r>
              <a:rPr lang="en-US" sz="4000" dirty="0" smtClean="0"/>
              <a:t>Roots</a:t>
            </a:r>
            <a:endParaRPr lang="en-US" sz="4000" dirty="0"/>
          </a:p>
        </p:txBody>
      </p:sp>
      <p:sp>
        <p:nvSpPr>
          <p:cNvPr id="3" name="Text Placeholder 2"/>
          <p:cNvSpPr>
            <a:spLocks noGrp="1"/>
          </p:cNvSpPr>
          <p:nvPr>
            <p:ph type="body" idx="2"/>
          </p:nvPr>
        </p:nvSpPr>
        <p:spPr/>
        <p:txBody>
          <a:bodyPr>
            <a:normAutofit/>
          </a:bodyPr>
          <a:lstStyle/>
          <a:p>
            <a:pPr>
              <a:buFont typeface="Arial" pitchFamily="34" charset="0"/>
              <a:buChar char="•"/>
            </a:pPr>
            <a:r>
              <a:rPr lang="en-US" sz="2000" dirty="0" smtClean="0"/>
              <a:t>Grow underground</a:t>
            </a:r>
          </a:p>
          <a:p>
            <a:pPr>
              <a:buFont typeface="Arial" pitchFamily="34" charset="0"/>
              <a:buChar char="•"/>
            </a:pPr>
            <a:r>
              <a:rPr lang="en-US" sz="2000" dirty="0" smtClean="0"/>
              <a:t>They are rich in sugars, starches, vitamins and minerals</a:t>
            </a:r>
          </a:p>
          <a:p>
            <a:pPr>
              <a:buFont typeface="Arial" pitchFamily="34" charset="0"/>
              <a:buChar char="•"/>
            </a:pPr>
            <a:r>
              <a:rPr lang="en-US" sz="2000" dirty="0" smtClean="0"/>
              <a:t>The leafy green tops (if still attached upon arrival) serve as a good indicator or the quality</a:t>
            </a:r>
          </a:p>
          <a:p>
            <a:pPr>
              <a:buFont typeface="Arial" pitchFamily="34" charset="0"/>
              <a:buChar char="•"/>
            </a:pPr>
            <a:r>
              <a:rPr lang="en-US" sz="2000" dirty="0" smtClean="0"/>
              <a:t>The actual vegetable should be firm and dry</a:t>
            </a:r>
            <a:endParaRPr lang="en-US" sz="2000" dirty="0"/>
          </a:p>
        </p:txBody>
      </p:sp>
      <p:pic>
        <p:nvPicPr>
          <p:cNvPr id="31746" name="Picture 2" descr="http://www.foodsubs.com/Photos/turnip5.jpg"/>
          <p:cNvPicPr>
            <a:picLocks noChangeAspect="1" noChangeArrowheads="1"/>
          </p:cNvPicPr>
          <p:nvPr/>
        </p:nvPicPr>
        <p:blipFill>
          <a:blip r:embed="rId3" cstate="print"/>
          <a:srcRect/>
          <a:stretch>
            <a:fillRect/>
          </a:stretch>
        </p:blipFill>
        <p:spPr bwMode="auto">
          <a:xfrm>
            <a:off x="57150" y="228600"/>
            <a:ext cx="3219450" cy="2457450"/>
          </a:xfrm>
          <a:prstGeom prst="rect">
            <a:avLst/>
          </a:prstGeom>
          <a:noFill/>
        </p:spPr>
      </p:pic>
      <p:pic>
        <p:nvPicPr>
          <p:cNvPr id="31750" name="Picture 6" descr="http://www.foodsubs.com/Photos/radish.jpg"/>
          <p:cNvPicPr>
            <a:picLocks noChangeAspect="1" noChangeArrowheads="1"/>
          </p:cNvPicPr>
          <p:nvPr/>
        </p:nvPicPr>
        <p:blipFill>
          <a:blip r:embed="rId4" cstate="print"/>
          <a:srcRect t="9100"/>
          <a:stretch>
            <a:fillRect/>
          </a:stretch>
        </p:blipFill>
        <p:spPr bwMode="auto">
          <a:xfrm rot="4566093">
            <a:off x="-134564" y="4204596"/>
            <a:ext cx="2603500" cy="1503892"/>
          </a:xfrm>
          <a:prstGeom prst="rect">
            <a:avLst/>
          </a:prstGeom>
          <a:noFill/>
        </p:spPr>
      </p:pic>
      <p:pic>
        <p:nvPicPr>
          <p:cNvPr id="31752" name="Picture 8" descr="http://www.naturespride.eu/uploads/tx_npdata/Parsnips_02.jpg"/>
          <p:cNvPicPr>
            <a:picLocks noChangeAspect="1" noChangeArrowheads="1"/>
          </p:cNvPicPr>
          <p:nvPr/>
        </p:nvPicPr>
        <p:blipFill>
          <a:blip r:embed="rId5" cstate="print"/>
          <a:srcRect/>
          <a:stretch>
            <a:fillRect/>
          </a:stretch>
        </p:blipFill>
        <p:spPr bwMode="auto">
          <a:xfrm>
            <a:off x="3124200" y="4086225"/>
            <a:ext cx="2842381" cy="2238375"/>
          </a:xfrm>
          <a:prstGeom prst="rect">
            <a:avLst/>
          </a:prstGeom>
          <a:noFill/>
        </p:spPr>
      </p:pic>
      <p:pic>
        <p:nvPicPr>
          <p:cNvPr id="31754" name="Picture 10" descr="http://www.columbiasurgery.net/wp-content/uploads/2013/02/C0342-Beets.jpg"/>
          <p:cNvPicPr>
            <a:picLocks noChangeAspect="1" noChangeArrowheads="1"/>
          </p:cNvPicPr>
          <p:nvPr/>
        </p:nvPicPr>
        <p:blipFill>
          <a:blip r:embed="rId6" cstate="print"/>
          <a:srcRect/>
          <a:stretch>
            <a:fillRect/>
          </a:stretch>
        </p:blipFill>
        <p:spPr bwMode="auto">
          <a:xfrm>
            <a:off x="3733800" y="228600"/>
            <a:ext cx="2444044" cy="2005751"/>
          </a:xfrm>
          <a:prstGeom prst="rect">
            <a:avLst/>
          </a:prstGeom>
          <a:noFill/>
        </p:spPr>
      </p:pic>
      <p:sp>
        <p:nvSpPr>
          <p:cNvPr id="10" name="TextBox 9"/>
          <p:cNvSpPr txBox="1"/>
          <p:nvPr/>
        </p:nvSpPr>
        <p:spPr>
          <a:xfrm>
            <a:off x="4419600" y="3429000"/>
            <a:ext cx="1981200" cy="677108"/>
          </a:xfrm>
          <a:prstGeom prst="rect">
            <a:avLst/>
          </a:prstGeom>
          <a:noFill/>
        </p:spPr>
        <p:txBody>
          <a:bodyPr wrap="square" rtlCol="0">
            <a:spAutoFit/>
          </a:bodyPr>
          <a:lstStyle/>
          <a:p>
            <a:r>
              <a:rPr lang="en-US" sz="2000" dirty="0" smtClean="0">
                <a:solidFill>
                  <a:schemeClr val="accent1">
                    <a:lumMod val="50000"/>
                  </a:schemeClr>
                </a:solidFill>
              </a:rPr>
              <a:t>Carrots</a:t>
            </a:r>
          </a:p>
          <a:p>
            <a:endParaRPr lang="en-US" dirty="0"/>
          </a:p>
        </p:txBody>
      </p:sp>
      <p:sp>
        <p:nvSpPr>
          <p:cNvPr id="11" name="TextBox 10"/>
          <p:cNvSpPr txBox="1"/>
          <p:nvPr/>
        </p:nvSpPr>
        <p:spPr>
          <a:xfrm>
            <a:off x="1219200" y="2447092"/>
            <a:ext cx="1981200" cy="677108"/>
          </a:xfrm>
          <a:prstGeom prst="rect">
            <a:avLst/>
          </a:prstGeom>
          <a:noFill/>
        </p:spPr>
        <p:txBody>
          <a:bodyPr wrap="square" rtlCol="0">
            <a:spAutoFit/>
          </a:bodyPr>
          <a:lstStyle/>
          <a:p>
            <a:r>
              <a:rPr lang="en-US" sz="2000" dirty="0" smtClean="0">
                <a:solidFill>
                  <a:schemeClr val="accent1">
                    <a:lumMod val="50000"/>
                  </a:schemeClr>
                </a:solidFill>
              </a:rPr>
              <a:t>Turnip</a:t>
            </a:r>
          </a:p>
          <a:p>
            <a:endParaRPr lang="en-US" dirty="0"/>
          </a:p>
        </p:txBody>
      </p:sp>
      <p:sp>
        <p:nvSpPr>
          <p:cNvPr id="12" name="TextBox 11"/>
          <p:cNvSpPr txBox="1"/>
          <p:nvPr/>
        </p:nvSpPr>
        <p:spPr>
          <a:xfrm rot="3032073">
            <a:off x="357605" y="5518187"/>
            <a:ext cx="1981200" cy="677108"/>
          </a:xfrm>
          <a:prstGeom prst="rect">
            <a:avLst/>
          </a:prstGeom>
          <a:noFill/>
        </p:spPr>
        <p:txBody>
          <a:bodyPr wrap="square" rtlCol="0">
            <a:spAutoFit/>
          </a:bodyPr>
          <a:lstStyle/>
          <a:p>
            <a:r>
              <a:rPr lang="en-US" sz="2000" dirty="0" smtClean="0">
                <a:solidFill>
                  <a:schemeClr val="accent1">
                    <a:lumMod val="50000"/>
                  </a:schemeClr>
                </a:solidFill>
              </a:rPr>
              <a:t>Radish</a:t>
            </a:r>
          </a:p>
          <a:p>
            <a:endParaRPr lang="en-US" dirty="0"/>
          </a:p>
        </p:txBody>
      </p:sp>
      <p:sp>
        <p:nvSpPr>
          <p:cNvPr id="13" name="TextBox 12"/>
          <p:cNvSpPr txBox="1"/>
          <p:nvPr/>
        </p:nvSpPr>
        <p:spPr>
          <a:xfrm>
            <a:off x="3657600" y="5486400"/>
            <a:ext cx="1981200" cy="677108"/>
          </a:xfrm>
          <a:prstGeom prst="rect">
            <a:avLst/>
          </a:prstGeom>
          <a:noFill/>
        </p:spPr>
        <p:txBody>
          <a:bodyPr wrap="square" rtlCol="0">
            <a:spAutoFit/>
          </a:bodyPr>
          <a:lstStyle/>
          <a:p>
            <a:r>
              <a:rPr lang="en-US" sz="2000" dirty="0" smtClean="0">
                <a:solidFill>
                  <a:schemeClr val="accent1">
                    <a:lumMod val="50000"/>
                  </a:schemeClr>
                </a:solidFill>
              </a:rPr>
              <a:t>Parsnips</a:t>
            </a:r>
          </a:p>
          <a:p>
            <a:endParaRPr lang="en-US" dirty="0"/>
          </a:p>
        </p:txBody>
      </p:sp>
      <p:sp>
        <p:nvSpPr>
          <p:cNvPr id="14" name="TextBox 13"/>
          <p:cNvSpPr txBox="1"/>
          <p:nvPr/>
        </p:nvSpPr>
        <p:spPr>
          <a:xfrm>
            <a:off x="4572000" y="1752600"/>
            <a:ext cx="1981200" cy="677108"/>
          </a:xfrm>
          <a:prstGeom prst="rect">
            <a:avLst/>
          </a:prstGeom>
          <a:noFill/>
        </p:spPr>
        <p:txBody>
          <a:bodyPr wrap="square" rtlCol="0">
            <a:spAutoFit/>
          </a:bodyPr>
          <a:lstStyle/>
          <a:p>
            <a:r>
              <a:rPr lang="en-US" sz="2000" dirty="0" smtClean="0">
                <a:solidFill>
                  <a:schemeClr val="accent1">
                    <a:lumMod val="50000"/>
                  </a:schemeClr>
                </a:solidFill>
              </a:rPr>
              <a:t>Beets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2667000" cy="1295400"/>
          </a:xfrm>
        </p:spPr>
        <p:txBody>
          <a:bodyPr/>
          <a:lstStyle/>
          <a:p>
            <a:r>
              <a:rPr lang="en-US" sz="4000" dirty="0" smtClean="0"/>
              <a:t>Shoots and Stalks</a:t>
            </a:r>
            <a:endParaRPr lang="en-US" sz="4000" dirty="0"/>
          </a:p>
        </p:txBody>
      </p:sp>
      <p:sp>
        <p:nvSpPr>
          <p:cNvPr id="3" name="Text Placeholder 2"/>
          <p:cNvSpPr>
            <a:spLocks noGrp="1"/>
          </p:cNvSpPr>
          <p:nvPr>
            <p:ph type="body" idx="2"/>
          </p:nvPr>
        </p:nvSpPr>
        <p:spPr>
          <a:xfrm>
            <a:off x="6324600" y="1404937"/>
            <a:ext cx="2514600" cy="4843463"/>
          </a:xfrm>
        </p:spPr>
        <p:txBody>
          <a:bodyPr>
            <a:normAutofit/>
          </a:bodyPr>
          <a:lstStyle/>
          <a:p>
            <a:pPr>
              <a:buFont typeface="Arial" pitchFamily="34" charset="0"/>
              <a:buChar char="•"/>
            </a:pPr>
            <a:r>
              <a:rPr lang="en-US" sz="2000" dirty="0" smtClean="0"/>
              <a:t>With artichokes, only the lower part of the leaves and the “heart” (the part attached to the stem) are eaten</a:t>
            </a:r>
          </a:p>
          <a:p>
            <a:pPr>
              <a:buFont typeface="Arial" pitchFamily="34" charset="0"/>
              <a:buChar char="•"/>
            </a:pPr>
            <a:r>
              <a:rPr lang="en-US" sz="2000" dirty="0" smtClean="0"/>
              <a:t>Asparagus should be firm, fleshy, full stalked, with no browning or wilting, the buds on the top should be closed </a:t>
            </a:r>
            <a:endParaRPr lang="en-US" sz="2000" dirty="0"/>
          </a:p>
        </p:txBody>
      </p:sp>
      <p:pic>
        <p:nvPicPr>
          <p:cNvPr id="7170" name="Picture 2" descr="http://www.jashbotanicals.com/images/liver_health_artichoke.jpg"/>
          <p:cNvPicPr>
            <a:picLocks noChangeAspect="1" noChangeArrowheads="1"/>
          </p:cNvPicPr>
          <p:nvPr/>
        </p:nvPicPr>
        <p:blipFill>
          <a:blip r:embed="rId2" cstate="print"/>
          <a:srcRect/>
          <a:stretch>
            <a:fillRect/>
          </a:stretch>
        </p:blipFill>
        <p:spPr bwMode="auto">
          <a:xfrm>
            <a:off x="0" y="177362"/>
            <a:ext cx="3429000" cy="2565838"/>
          </a:xfrm>
          <a:prstGeom prst="rect">
            <a:avLst/>
          </a:prstGeom>
          <a:noFill/>
        </p:spPr>
      </p:pic>
      <p:pic>
        <p:nvPicPr>
          <p:cNvPr id="7174" name="Picture 6" descr="http://www.gourmetsleuth.com/images/fennel_300.jpg"/>
          <p:cNvPicPr>
            <a:picLocks noChangeAspect="1" noChangeArrowheads="1"/>
          </p:cNvPicPr>
          <p:nvPr/>
        </p:nvPicPr>
        <p:blipFill>
          <a:blip r:embed="rId3" cstate="print"/>
          <a:srcRect/>
          <a:stretch>
            <a:fillRect/>
          </a:stretch>
        </p:blipFill>
        <p:spPr bwMode="auto">
          <a:xfrm>
            <a:off x="0" y="2971800"/>
            <a:ext cx="3144146" cy="3343275"/>
          </a:xfrm>
          <a:prstGeom prst="rect">
            <a:avLst/>
          </a:prstGeom>
          <a:noFill/>
        </p:spPr>
      </p:pic>
      <p:pic>
        <p:nvPicPr>
          <p:cNvPr id="7172" name="Picture 4" descr="http://www.tendertips.co.nz/images/asparagus.jpg?613"/>
          <p:cNvPicPr>
            <a:picLocks noChangeAspect="1" noChangeArrowheads="1"/>
          </p:cNvPicPr>
          <p:nvPr/>
        </p:nvPicPr>
        <p:blipFill>
          <a:blip r:embed="rId4" cstate="print"/>
          <a:srcRect l="5000"/>
          <a:stretch>
            <a:fillRect/>
          </a:stretch>
        </p:blipFill>
        <p:spPr bwMode="auto">
          <a:xfrm>
            <a:off x="3200400" y="914400"/>
            <a:ext cx="2895600" cy="2027920"/>
          </a:xfrm>
          <a:prstGeom prst="rect">
            <a:avLst/>
          </a:prstGeom>
          <a:noFill/>
        </p:spPr>
      </p:pic>
      <p:pic>
        <p:nvPicPr>
          <p:cNvPr id="7176" name="Picture 8" descr="http://images.yourdictionary.com/images/definitions/lg/celery.jpg"/>
          <p:cNvPicPr>
            <a:picLocks noChangeAspect="1" noChangeArrowheads="1"/>
          </p:cNvPicPr>
          <p:nvPr/>
        </p:nvPicPr>
        <p:blipFill>
          <a:blip r:embed="rId5" cstate="print"/>
          <a:srcRect/>
          <a:stretch>
            <a:fillRect/>
          </a:stretch>
        </p:blipFill>
        <p:spPr bwMode="auto">
          <a:xfrm>
            <a:off x="2514600" y="3048000"/>
            <a:ext cx="3419475" cy="2381250"/>
          </a:xfrm>
          <a:prstGeom prst="rect">
            <a:avLst/>
          </a:prstGeom>
          <a:noFill/>
        </p:spPr>
      </p:pic>
      <p:sp>
        <p:nvSpPr>
          <p:cNvPr id="8" name="TextBox 7"/>
          <p:cNvSpPr txBox="1"/>
          <p:nvPr/>
        </p:nvSpPr>
        <p:spPr>
          <a:xfrm rot="19955357">
            <a:off x="3524316" y="4675058"/>
            <a:ext cx="1981200" cy="400110"/>
          </a:xfrm>
          <a:prstGeom prst="rect">
            <a:avLst/>
          </a:prstGeom>
          <a:noFill/>
        </p:spPr>
        <p:txBody>
          <a:bodyPr wrap="square" rtlCol="0">
            <a:spAutoFit/>
          </a:bodyPr>
          <a:lstStyle/>
          <a:p>
            <a:r>
              <a:rPr lang="en-US" sz="2000" dirty="0" smtClean="0">
                <a:solidFill>
                  <a:schemeClr val="accent1">
                    <a:lumMod val="50000"/>
                  </a:schemeClr>
                </a:solidFill>
              </a:rPr>
              <a:t>Celery</a:t>
            </a:r>
            <a:endParaRPr lang="en-US" dirty="0"/>
          </a:p>
        </p:txBody>
      </p:sp>
      <p:sp>
        <p:nvSpPr>
          <p:cNvPr id="9" name="TextBox 8"/>
          <p:cNvSpPr txBox="1"/>
          <p:nvPr/>
        </p:nvSpPr>
        <p:spPr>
          <a:xfrm>
            <a:off x="533400" y="5695890"/>
            <a:ext cx="1981200" cy="400110"/>
          </a:xfrm>
          <a:prstGeom prst="rect">
            <a:avLst/>
          </a:prstGeom>
          <a:noFill/>
        </p:spPr>
        <p:txBody>
          <a:bodyPr wrap="square" rtlCol="0">
            <a:spAutoFit/>
          </a:bodyPr>
          <a:lstStyle/>
          <a:p>
            <a:r>
              <a:rPr lang="en-US" sz="2000" dirty="0" smtClean="0"/>
              <a:t>Fennel</a:t>
            </a:r>
            <a:endParaRPr lang="en-US" sz="2000" dirty="0"/>
          </a:p>
        </p:txBody>
      </p:sp>
      <p:sp>
        <p:nvSpPr>
          <p:cNvPr id="10" name="TextBox 9"/>
          <p:cNvSpPr txBox="1"/>
          <p:nvPr/>
        </p:nvSpPr>
        <p:spPr>
          <a:xfrm rot="19625251">
            <a:off x="4622288" y="1953942"/>
            <a:ext cx="1981200" cy="400110"/>
          </a:xfrm>
          <a:prstGeom prst="rect">
            <a:avLst/>
          </a:prstGeom>
          <a:noFill/>
        </p:spPr>
        <p:txBody>
          <a:bodyPr wrap="square" rtlCol="0">
            <a:spAutoFit/>
          </a:bodyPr>
          <a:lstStyle/>
          <a:p>
            <a:r>
              <a:rPr lang="en-US" sz="2000" dirty="0" smtClean="0">
                <a:solidFill>
                  <a:schemeClr val="accent1">
                    <a:lumMod val="50000"/>
                  </a:schemeClr>
                </a:solidFill>
              </a:rPr>
              <a:t>Asparagus </a:t>
            </a:r>
            <a:endParaRPr lang="en-US" dirty="0"/>
          </a:p>
        </p:txBody>
      </p:sp>
      <p:sp>
        <p:nvSpPr>
          <p:cNvPr id="11" name="TextBox 10"/>
          <p:cNvSpPr txBox="1"/>
          <p:nvPr/>
        </p:nvSpPr>
        <p:spPr>
          <a:xfrm>
            <a:off x="1676400" y="2066092"/>
            <a:ext cx="1981200" cy="677108"/>
          </a:xfrm>
          <a:prstGeom prst="rect">
            <a:avLst/>
          </a:prstGeom>
          <a:noFill/>
        </p:spPr>
        <p:txBody>
          <a:bodyPr wrap="square" rtlCol="0">
            <a:spAutoFit/>
          </a:bodyPr>
          <a:lstStyle/>
          <a:p>
            <a:r>
              <a:rPr lang="en-US" sz="2000" dirty="0" smtClean="0">
                <a:solidFill>
                  <a:schemeClr val="accent1">
                    <a:lumMod val="50000"/>
                  </a:schemeClr>
                </a:solidFill>
              </a:rPr>
              <a:t>Artichoke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6" name="Picture 10" descr="http://www.foodsubs.com/Photos/tomatillos7.jpg"/>
          <p:cNvPicPr>
            <a:picLocks noChangeAspect="1" noChangeArrowheads="1"/>
          </p:cNvPicPr>
          <p:nvPr/>
        </p:nvPicPr>
        <p:blipFill>
          <a:blip r:embed="rId2" cstate="print"/>
          <a:srcRect/>
          <a:stretch>
            <a:fillRect/>
          </a:stretch>
        </p:blipFill>
        <p:spPr bwMode="auto">
          <a:xfrm>
            <a:off x="2438400" y="1828800"/>
            <a:ext cx="3657600" cy="2657475"/>
          </a:xfrm>
          <a:prstGeom prst="rect">
            <a:avLst/>
          </a:prstGeom>
          <a:noFill/>
        </p:spPr>
      </p:pic>
      <p:pic>
        <p:nvPicPr>
          <p:cNvPr id="29700" name="Picture 4" descr="http://www.foodsubs.com/Photos/tomato-roma.jpg"/>
          <p:cNvPicPr>
            <a:picLocks noChangeAspect="1" noChangeArrowheads="1"/>
          </p:cNvPicPr>
          <p:nvPr/>
        </p:nvPicPr>
        <p:blipFill>
          <a:blip r:embed="rId3" cstate="print"/>
          <a:srcRect t="11060" b="11521"/>
          <a:stretch>
            <a:fillRect/>
          </a:stretch>
        </p:blipFill>
        <p:spPr bwMode="auto">
          <a:xfrm>
            <a:off x="3048000" y="4648200"/>
            <a:ext cx="3000375" cy="1600200"/>
          </a:xfrm>
          <a:prstGeom prst="rect">
            <a:avLst/>
          </a:prstGeom>
          <a:noFill/>
        </p:spPr>
      </p:pic>
      <p:sp>
        <p:nvSpPr>
          <p:cNvPr id="2" name="Title 1"/>
          <p:cNvSpPr>
            <a:spLocks noGrp="1"/>
          </p:cNvSpPr>
          <p:nvPr>
            <p:ph type="title"/>
          </p:nvPr>
        </p:nvSpPr>
        <p:spPr>
          <a:xfrm>
            <a:off x="6324600" y="304800"/>
            <a:ext cx="2667000" cy="838200"/>
          </a:xfrm>
        </p:spPr>
        <p:txBody>
          <a:bodyPr/>
          <a:lstStyle/>
          <a:p>
            <a:r>
              <a:rPr lang="en-US" sz="4000" dirty="0" smtClean="0"/>
              <a:t>Tomatoes</a:t>
            </a:r>
            <a:endParaRPr lang="en-US" sz="4000" dirty="0"/>
          </a:p>
        </p:txBody>
      </p:sp>
      <p:sp>
        <p:nvSpPr>
          <p:cNvPr id="3" name="Text Placeholder 2"/>
          <p:cNvSpPr>
            <a:spLocks noGrp="1"/>
          </p:cNvSpPr>
          <p:nvPr>
            <p:ph type="body" idx="2"/>
          </p:nvPr>
        </p:nvSpPr>
        <p:spPr/>
        <p:txBody>
          <a:bodyPr>
            <a:normAutofit/>
          </a:bodyPr>
          <a:lstStyle/>
          <a:p>
            <a:pPr>
              <a:buFont typeface="Arial" pitchFamily="34" charset="0"/>
              <a:buChar char="•"/>
            </a:pPr>
            <a:r>
              <a:rPr lang="en-US" sz="2000" dirty="0" smtClean="0"/>
              <a:t>Hundreds of varieties, varying in size, shape, color, flavor and texture</a:t>
            </a:r>
          </a:p>
          <a:p>
            <a:pPr>
              <a:buFont typeface="Arial" pitchFamily="34" charset="0"/>
              <a:buChar char="•"/>
            </a:pPr>
            <a:r>
              <a:rPr lang="en-US" sz="2000" dirty="0" smtClean="0"/>
              <a:t>All have juicy flesh, edible seeds and smooth, shiny skin</a:t>
            </a:r>
          </a:p>
          <a:p>
            <a:pPr>
              <a:buFont typeface="Arial" pitchFamily="34" charset="0"/>
              <a:buChar char="•"/>
            </a:pPr>
            <a:r>
              <a:rPr lang="en-US" sz="2000" dirty="0" smtClean="0"/>
              <a:t>Beefsteak are good slicing tomatoes, cherry and pear work well with salads and the tomatillo and are typically used in sauces and other cooked dishes </a:t>
            </a:r>
            <a:endParaRPr lang="en-US" sz="2000" dirty="0"/>
          </a:p>
        </p:txBody>
      </p:sp>
      <p:pic>
        <p:nvPicPr>
          <p:cNvPr id="29698" name="Picture 2" descr="http://www.smartkitchen.com/assets/images/resources/large/1281118170beef%20steak%20tomatoe.jpg"/>
          <p:cNvPicPr>
            <a:picLocks noChangeAspect="1" noChangeArrowheads="1"/>
          </p:cNvPicPr>
          <p:nvPr/>
        </p:nvPicPr>
        <p:blipFill>
          <a:blip r:embed="rId4" cstate="print"/>
          <a:srcRect/>
          <a:stretch>
            <a:fillRect/>
          </a:stretch>
        </p:blipFill>
        <p:spPr bwMode="auto">
          <a:xfrm>
            <a:off x="228600" y="228600"/>
            <a:ext cx="4016188" cy="2133600"/>
          </a:xfrm>
          <a:prstGeom prst="rect">
            <a:avLst/>
          </a:prstGeom>
          <a:noFill/>
        </p:spPr>
      </p:pic>
      <p:pic>
        <p:nvPicPr>
          <p:cNvPr id="29702" name="Picture 6" descr="http://us.123rf.com/400wm/400/400/yellowj/yellowj0902/yellowj090200613/4342840-cherry-tomato-isolated-on-white-background.jpg"/>
          <p:cNvPicPr>
            <a:picLocks noChangeAspect="1" noChangeArrowheads="1"/>
          </p:cNvPicPr>
          <p:nvPr/>
        </p:nvPicPr>
        <p:blipFill>
          <a:blip r:embed="rId5" cstate="print"/>
          <a:srcRect r="9661"/>
          <a:stretch>
            <a:fillRect/>
          </a:stretch>
        </p:blipFill>
        <p:spPr bwMode="auto">
          <a:xfrm>
            <a:off x="304800" y="3810000"/>
            <a:ext cx="2286000" cy="2530475"/>
          </a:xfrm>
          <a:prstGeom prst="rect">
            <a:avLst/>
          </a:prstGeom>
          <a:noFill/>
        </p:spPr>
      </p:pic>
      <p:pic>
        <p:nvPicPr>
          <p:cNvPr id="29704" name="Picture 8" descr="http://www.foodsubs.com/Photos/tomatoes-teardrop.jpg"/>
          <p:cNvPicPr>
            <a:picLocks noChangeAspect="1" noChangeArrowheads="1"/>
          </p:cNvPicPr>
          <p:nvPr/>
        </p:nvPicPr>
        <p:blipFill>
          <a:blip r:embed="rId6" cstate="print"/>
          <a:srcRect/>
          <a:stretch>
            <a:fillRect/>
          </a:stretch>
        </p:blipFill>
        <p:spPr bwMode="auto">
          <a:xfrm>
            <a:off x="0" y="2209800"/>
            <a:ext cx="2623457" cy="1828800"/>
          </a:xfrm>
          <a:prstGeom prst="rect">
            <a:avLst/>
          </a:prstGeom>
          <a:noFill/>
        </p:spPr>
      </p:pic>
      <p:sp>
        <p:nvSpPr>
          <p:cNvPr id="10" name="TextBox 9"/>
          <p:cNvSpPr txBox="1"/>
          <p:nvPr/>
        </p:nvSpPr>
        <p:spPr>
          <a:xfrm>
            <a:off x="4343400" y="3666292"/>
            <a:ext cx="1981200" cy="677108"/>
          </a:xfrm>
          <a:prstGeom prst="rect">
            <a:avLst/>
          </a:prstGeom>
          <a:noFill/>
        </p:spPr>
        <p:txBody>
          <a:bodyPr wrap="square" rtlCol="0">
            <a:spAutoFit/>
          </a:bodyPr>
          <a:lstStyle/>
          <a:p>
            <a:r>
              <a:rPr lang="en-US" sz="2000" dirty="0" smtClean="0">
                <a:solidFill>
                  <a:schemeClr val="accent1">
                    <a:lumMod val="50000"/>
                  </a:schemeClr>
                </a:solidFill>
              </a:rPr>
              <a:t>Tomatillo</a:t>
            </a:r>
          </a:p>
          <a:p>
            <a:endParaRPr lang="en-US" dirty="0"/>
          </a:p>
        </p:txBody>
      </p:sp>
      <p:sp>
        <p:nvSpPr>
          <p:cNvPr id="11" name="TextBox 10"/>
          <p:cNvSpPr txBox="1"/>
          <p:nvPr/>
        </p:nvSpPr>
        <p:spPr>
          <a:xfrm rot="2490206">
            <a:off x="2908707" y="5829231"/>
            <a:ext cx="1981200" cy="677108"/>
          </a:xfrm>
          <a:prstGeom prst="rect">
            <a:avLst/>
          </a:prstGeom>
          <a:noFill/>
        </p:spPr>
        <p:txBody>
          <a:bodyPr wrap="square" rtlCol="0">
            <a:spAutoFit/>
          </a:bodyPr>
          <a:lstStyle/>
          <a:p>
            <a:r>
              <a:rPr lang="en-US" sz="2000" dirty="0" smtClean="0">
                <a:solidFill>
                  <a:schemeClr val="accent1">
                    <a:lumMod val="50000"/>
                  </a:schemeClr>
                </a:solidFill>
              </a:rPr>
              <a:t>Plum/Roma</a:t>
            </a:r>
          </a:p>
          <a:p>
            <a:endParaRPr lang="en-US" dirty="0"/>
          </a:p>
        </p:txBody>
      </p:sp>
      <p:sp>
        <p:nvSpPr>
          <p:cNvPr id="12" name="TextBox 11"/>
          <p:cNvSpPr txBox="1"/>
          <p:nvPr/>
        </p:nvSpPr>
        <p:spPr>
          <a:xfrm>
            <a:off x="1066800" y="1913692"/>
            <a:ext cx="1981200" cy="677108"/>
          </a:xfrm>
          <a:prstGeom prst="rect">
            <a:avLst/>
          </a:prstGeom>
          <a:noFill/>
        </p:spPr>
        <p:txBody>
          <a:bodyPr wrap="square" rtlCol="0">
            <a:spAutoFit/>
          </a:bodyPr>
          <a:lstStyle/>
          <a:p>
            <a:r>
              <a:rPr lang="en-US" sz="2000" dirty="0" smtClean="0">
                <a:solidFill>
                  <a:schemeClr val="accent1">
                    <a:lumMod val="50000"/>
                  </a:schemeClr>
                </a:solidFill>
              </a:rPr>
              <a:t>Beefsteak</a:t>
            </a:r>
          </a:p>
          <a:p>
            <a:endParaRPr lang="en-US" dirty="0"/>
          </a:p>
        </p:txBody>
      </p:sp>
      <p:sp>
        <p:nvSpPr>
          <p:cNvPr id="13" name="TextBox 12"/>
          <p:cNvSpPr txBox="1"/>
          <p:nvPr/>
        </p:nvSpPr>
        <p:spPr>
          <a:xfrm>
            <a:off x="990600" y="3505200"/>
            <a:ext cx="1981200" cy="400110"/>
          </a:xfrm>
          <a:prstGeom prst="rect">
            <a:avLst/>
          </a:prstGeom>
          <a:noFill/>
        </p:spPr>
        <p:txBody>
          <a:bodyPr wrap="square" rtlCol="0">
            <a:spAutoFit/>
          </a:bodyPr>
          <a:lstStyle/>
          <a:p>
            <a:r>
              <a:rPr lang="en-US" sz="2000" dirty="0" smtClean="0">
                <a:solidFill>
                  <a:schemeClr val="accent1">
                    <a:lumMod val="50000"/>
                  </a:schemeClr>
                </a:solidFill>
              </a:rPr>
              <a:t>Pear</a:t>
            </a:r>
            <a:endParaRPr lang="en-US" dirty="0"/>
          </a:p>
        </p:txBody>
      </p:sp>
      <p:sp>
        <p:nvSpPr>
          <p:cNvPr id="14" name="TextBox 13"/>
          <p:cNvSpPr txBox="1"/>
          <p:nvPr/>
        </p:nvSpPr>
        <p:spPr>
          <a:xfrm rot="4291669">
            <a:off x="1117623" y="4868365"/>
            <a:ext cx="1981200" cy="677108"/>
          </a:xfrm>
          <a:prstGeom prst="rect">
            <a:avLst/>
          </a:prstGeom>
          <a:noFill/>
        </p:spPr>
        <p:txBody>
          <a:bodyPr wrap="square" rtlCol="0">
            <a:spAutoFit/>
          </a:bodyPr>
          <a:lstStyle/>
          <a:p>
            <a:r>
              <a:rPr lang="en-US" sz="2000" dirty="0" smtClean="0">
                <a:solidFill>
                  <a:schemeClr val="accent1">
                    <a:lumMod val="50000"/>
                  </a:schemeClr>
                </a:solidFill>
              </a:rPr>
              <a:t>Cherry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ruitguys.com/almanac/wp-content/uploads/2009/11/potato_russet_lg.jpg"/>
          <p:cNvPicPr>
            <a:picLocks noChangeAspect="1" noChangeArrowheads="1"/>
          </p:cNvPicPr>
          <p:nvPr/>
        </p:nvPicPr>
        <p:blipFill>
          <a:blip r:embed="rId2" cstate="print"/>
          <a:srcRect/>
          <a:stretch>
            <a:fillRect/>
          </a:stretch>
        </p:blipFill>
        <p:spPr bwMode="auto">
          <a:xfrm>
            <a:off x="304800" y="685800"/>
            <a:ext cx="2476500" cy="1952625"/>
          </a:xfrm>
          <a:prstGeom prst="rect">
            <a:avLst/>
          </a:prstGeom>
          <a:noFill/>
        </p:spPr>
      </p:pic>
      <p:sp>
        <p:nvSpPr>
          <p:cNvPr id="2" name="Title 1"/>
          <p:cNvSpPr>
            <a:spLocks noGrp="1"/>
          </p:cNvSpPr>
          <p:nvPr>
            <p:ph type="title"/>
          </p:nvPr>
        </p:nvSpPr>
        <p:spPr/>
        <p:txBody>
          <a:bodyPr/>
          <a:lstStyle/>
          <a:p>
            <a:r>
              <a:rPr lang="en-US" sz="4000" dirty="0" smtClean="0"/>
              <a:t>Tubers</a:t>
            </a:r>
            <a:endParaRPr lang="en-US" sz="4000" dirty="0"/>
          </a:p>
        </p:txBody>
      </p:sp>
      <p:sp>
        <p:nvSpPr>
          <p:cNvPr id="3" name="Text Placeholder 2"/>
          <p:cNvSpPr>
            <a:spLocks noGrp="1"/>
          </p:cNvSpPr>
          <p:nvPr>
            <p:ph type="body" idx="2"/>
          </p:nvPr>
        </p:nvSpPr>
        <p:spPr>
          <a:xfrm>
            <a:off x="6324600" y="1066800"/>
            <a:ext cx="2514600" cy="5181600"/>
          </a:xfrm>
        </p:spPr>
        <p:txBody>
          <a:bodyPr>
            <a:normAutofit fontScale="85000" lnSpcReduction="10000"/>
          </a:bodyPr>
          <a:lstStyle/>
          <a:p>
            <a:pPr>
              <a:buFont typeface="Arial" pitchFamily="34" charset="0"/>
              <a:buChar char="•"/>
            </a:pPr>
            <a:r>
              <a:rPr lang="en-US" sz="2000" dirty="0" smtClean="0"/>
              <a:t>A tuber is the fleshy portion of a certain plant that grows underground</a:t>
            </a:r>
          </a:p>
          <a:p>
            <a:pPr>
              <a:buFont typeface="Arial" pitchFamily="34" charset="0"/>
              <a:buChar char="•"/>
            </a:pPr>
            <a:r>
              <a:rPr lang="en-US" sz="2000" dirty="0" smtClean="0"/>
              <a:t>Potatoes are the most common tuber</a:t>
            </a:r>
          </a:p>
          <a:p>
            <a:pPr>
              <a:buFont typeface="Arial" pitchFamily="34" charset="0"/>
              <a:buChar char="•"/>
            </a:pPr>
            <a:r>
              <a:rPr lang="en-US" sz="2000" dirty="0" smtClean="0"/>
              <a:t>High-starch/low-moisture are used for baking, frying, pureeing and mashing and are dry and granular after cooking</a:t>
            </a:r>
          </a:p>
          <a:p>
            <a:pPr>
              <a:buFont typeface="Arial" pitchFamily="34" charset="0"/>
              <a:buChar char="•"/>
            </a:pPr>
            <a:r>
              <a:rPr lang="en-US" sz="2000" dirty="0" smtClean="0"/>
              <a:t>Low-starch/high-moisture potatoes are more “all-purpose,” they are good for soups, steaming, sautéing, stewing, braising, etc.</a:t>
            </a:r>
            <a:endParaRPr lang="en-US" sz="2000" dirty="0"/>
          </a:p>
        </p:txBody>
      </p:sp>
      <p:sp>
        <p:nvSpPr>
          <p:cNvPr id="5" name="Double Bracket 4"/>
          <p:cNvSpPr/>
          <p:nvPr/>
        </p:nvSpPr>
        <p:spPr>
          <a:xfrm>
            <a:off x="152400" y="457200"/>
            <a:ext cx="2667000" cy="2362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5400000">
            <a:off x="1152554" y="1971646"/>
            <a:ext cx="3886202" cy="400110"/>
          </a:xfrm>
          <a:prstGeom prst="rect">
            <a:avLst/>
          </a:prstGeom>
          <a:noFill/>
        </p:spPr>
        <p:txBody>
          <a:bodyPr wrap="square" rtlCol="0">
            <a:spAutoFit/>
          </a:bodyPr>
          <a:lstStyle/>
          <a:p>
            <a:r>
              <a:rPr lang="en-US" sz="2000" dirty="0" smtClean="0"/>
              <a:t>High-starch/low-moisture</a:t>
            </a:r>
            <a:endParaRPr lang="en-US" sz="2400" dirty="0">
              <a:solidFill>
                <a:schemeClr val="accent1">
                  <a:lumMod val="75000"/>
                </a:schemeClr>
              </a:solidFill>
            </a:endParaRPr>
          </a:p>
        </p:txBody>
      </p:sp>
      <p:sp>
        <p:nvSpPr>
          <p:cNvPr id="8" name="TextBox 7"/>
          <p:cNvSpPr txBox="1"/>
          <p:nvPr/>
        </p:nvSpPr>
        <p:spPr>
          <a:xfrm>
            <a:off x="3352802" y="5848290"/>
            <a:ext cx="3428998" cy="400110"/>
          </a:xfrm>
          <a:prstGeom prst="rect">
            <a:avLst/>
          </a:prstGeom>
          <a:noFill/>
        </p:spPr>
        <p:txBody>
          <a:bodyPr wrap="square" rtlCol="0">
            <a:spAutoFit/>
          </a:bodyPr>
          <a:lstStyle/>
          <a:p>
            <a:r>
              <a:rPr lang="en-US" sz="2000" dirty="0" smtClean="0"/>
              <a:t>Low-starch/high-moisture</a:t>
            </a:r>
            <a:endParaRPr lang="en-US" sz="2400" dirty="0" smtClean="0">
              <a:solidFill>
                <a:schemeClr val="accent1">
                  <a:lumMod val="75000"/>
                </a:schemeClr>
              </a:solidFill>
            </a:endParaRPr>
          </a:p>
        </p:txBody>
      </p:sp>
      <p:pic>
        <p:nvPicPr>
          <p:cNvPr id="28676" name="Picture 4" descr="http://photos2.demandstudios.com/DM-Resize/photos.demandstudios.com/getty/article/103/172/87750005_XS.jpg?h=10000&amp;w=400&amp;keep_ratio=1"/>
          <p:cNvPicPr>
            <a:picLocks noChangeAspect="1" noChangeArrowheads="1"/>
          </p:cNvPicPr>
          <p:nvPr/>
        </p:nvPicPr>
        <p:blipFill>
          <a:blip r:embed="rId3" cstate="print"/>
          <a:srcRect/>
          <a:stretch>
            <a:fillRect/>
          </a:stretch>
        </p:blipFill>
        <p:spPr bwMode="auto">
          <a:xfrm>
            <a:off x="2971800" y="3352800"/>
            <a:ext cx="3095625" cy="1981200"/>
          </a:xfrm>
          <a:prstGeom prst="rect">
            <a:avLst/>
          </a:prstGeom>
          <a:noFill/>
        </p:spPr>
      </p:pic>
      <p:pic>
        <p:nvPicPr>
          <p:cNvPr id="28678" name="Picture 6" descr="http://lghttp.17653.nexcesscdn.net/808B16/cdn_images/media/catalog/product/cache/1/image/440x/9df78eab33525d08d6e5fb8d27136e95/F/P/FP870-cat.jpg"/>
          <p:cNvPicPr>
            <a:picLocks noChangeAspect="1" noChangeArrowheads="1"/>
          </p:cNvPicPr>
          <p:nvPr/>
        </p:nvPicPr>
        <p:blipFill>
          <a:blip r:embed="rId4" cstate="print"/>
          <a:srcRect/>
          <a:stretch>
            <a:fillRect/>
          </a:stretch>
        </p:blipFill>
        <p:spPr bwMode="auto">
          <a:xfrm>
            <a:off x="3352800" y="376992"/>
            <a:ext cx="2603500" cy="2603500"/>
          </a:xfrm>
          <a:prstGeom prst="rect">
            <a:avLst/>
          </a:prstGeom>
          <a:noFill/>
        </p:spPr>
      </p:pic>
      <p:pic>
        <p:nvPicPr>
          <p:cNvPr id="28680" name="Picture 8" descr="http://www.foodsubs.com/Photos/potatoes-purple.jpg"/>
          <p:cNvPicPr>
            <a:picLocks noChangeAspect="1" noChangeArrowheads="1"/>
          </p:cNvPicPr>
          <p:nvPr/>
        </p:nvPicPr>
        <p:blipFill>
          <a:blip r:embed="rId5" cstate="print"/>
          <a:srcRect l="14815" t="16461" r="8148" b="14403"/>
          <a:stretch>
            <a:fillRect/>
          </a:stretch>
        </p:blipFill>
        <p:spPr bwMode="auto">
          <a:xfrm>
            <a:off x="381000" y="3124200"/>
            <a:ext cx="2547257" cy="2057400"/>
          </a:xfrm>
          <a:prstGeom prst="rect">
            <a:avLst/>
          </a:prstGeom>
          <a:noFill/>
        </p:spPr>
      </p:pic>
      <p:sp>
        <p:nvSpPr>
          <p:cNvPr id="17" name="TextBox 16"/>
          <p:cNvSpPr txBox="1"/>
          <p:nvPr/>
        </p:nvSpPr>
        <p:spPr>
          <a:xfrm>
            <a:off x="838200" y="2362200"/>
            <a:ext cx="1981200" cy="677108"/>
          </a:xfrm>
          <a:prstGeom prst="rect">
            <a:avLst/>
          </a:prstGeom>
          <a:noFill/>
        </p:spPr>
        <p:txBody>
          <a:bodyPr wrap="square" rtlCol="0">
            <a:spAutoFit/>
          </a:bodyPr>
          <a:lstStyle/>
          <a:p>
            <a:r>
              <a:rPr lang="en-US" sz="2000" dirty="0" smtClean="0">
                <a:solidFill>
                  <a:schemeClr val="accent1">
                    <a:lumMod val="50000"/>
                  </a:schemeClr>
                </a:solidFill>
              </a:rPr>
              <a:t>Russet/Idaho</a:t>
            </a:r>
          </a:p>
          <a:p>
            <a:endParaRPr lang="en-US" dirty="0"/>
          </a:p>
        </p:txBody>
      </p:sp>
      <p:sp>
        <p:nvSpPr>
          <p:cNvPr id="18" name="TextBox 17"/>
          <p:cNvSpPr txBox="1"/>
          <p:nvPr/>
        </p:nvSpPr>
        <p:spPr>
          <a:xfrm>
            <a:off x="3352800" y="5037892"/>
            <a:ext cx="1981200" cy="677108"/>
          </a:xfrm>
          <a:prstGeom prst="rect">
            <a:avLst/>
          </a:prstGeom>
          <a:noFill/>
        </p:spPr>
        <p:txBody>
          <a:bodyPr wrap="square" rtlCol="0">
            <a:spAutoFit/>
          </a:bodyPr>
          <a:lstStyle/>
          <a:p>
            <a:r>
              <a:rPr lang="en-US" sz="2000" dirty="0" smtClean="0">
                <a:solidFill>
                  <a:schemeClr val="accent1">
                    <a:lumMod val="50000"/>
                  </a:schemeClr>
                </a:solidFill>
              </a:rPr>
              <a:t>Red Potatoes</a:t>
            </a:r>
          </a:p>
          <a:p>
            <a:endParaRPr lang="en-US" dirty="0"/>
          </a:p>
        </p:txBody>
      </p:sp>
      <p:sp>
        <p:nvSpPr>
          <p:cNvPr id="19" name="TextBox 18"/>
          <p:cNvSpPr txBox="1"/>
          <p:nvPr/>
        </p:nvSpPr>
        <p:spPr>
          <a:xfrm>
            <a:off x="3581400" y="2523292"/>
            <a:ext cx="1981200" cy="677108"/>
          </a:xfrm>
          <a:prstGeom prst="rect">
            <a:avLst/>
          </a:prstGeom>
          <a:noFill/>
        </p:spPr>
        <p:txBody>
          <a:bodyPr wrap="square" rtlCol="0">
            <a:spAutoFit/>
          </a:bodyPr>
          <a:lstStyle/>
          <a:p>
            <a:r>
              <a:rPr lang="en-US" sz="2000" dirty="0" smtClean="0">
                <a:solidFill>
                  <a:schemeClr val="accent1">
                    <a:lumMod val="50000"/>
                  </a:schemeClr>
                </a:solidFill>
              </a:rPr>
              <a:t>Yukon Gold</a:t>
            </a:r>
          </a:p>
          <a:p>
            <a:endParaRPr lang="en-US" dirty="0"/>
          </a:p>
        </p:txBody>
      </p:sp>
      <p:sp>
        <p:nvSpPr>
          <p:cNvPr id="20" name="TextBox 19"/>
          <p:cNvSpPr txBox="1"/>
          <p:nvPr/>
        </p:nvSpPr>
        <p:spPr>
          <a:xfrm rot="2042151">
            <a:off x="172191" y="4846240"/>
            <a:ext cx="1981200" cy="677108"/>
          </a:xfrm>
          <a:prstGeom prst="rect">
            <a:avLst/>
          </a:prstGeom>
          <a:noFill/>
        </p:spPr>
        <p:txBody>
          <a:bodyPr wrap="square" rtlCol="0">
            <a:spAutoFit/>
          </a:bodyPr>
          <a:lstStyle/>
          <a:p>
            <a:r>
              <a:rPr lang="en-US" sz="2000" dirty="0" smtClean="0">
                <a:solidFill>
                  <a:schemeClr val="accent1">
                    <a:lumMod val="50000"/>
                  </a:schemeClr>
                </a:solidFill>
              </a:rPr>
              <a:t>Purple Potato</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lstStyle/>
          <a:p>
            <a:r>
              <a:rPr lang="en-US" sz="4000" dirty="0" smtClean="0"/>
              <a:t>Tubers</a:t>
            </a:r>
            <a:endParaRPr lang="en-US" sz="4000" dirty="0"/>
          </a:p>
        </p:txBody>
      </p:sp>
      <p:sp>
        <p:nvSpPr>
          <p:cNvPr id="3" name="Text Placeholder 2"/>
          <p:cNvSpPr>
            <a:spLocks noGrp="1"/>
          </p:cNvSpPr>
          <p:nvPr>
            <p:ph type="body" idx="2"/>
          </p:nvPr>
        </p:nvSpPr>
        <p:spPr>
          <a:xfrm>
            <a:off x="6324600" y="1219200"/>
            <a:ext cx="2514600" cy="5029200"/>
          </a:xfrm>
        </p:spPr>
        <p:txBody>
          <a:bodyPr>
            <a:normAutofit/>
          </a:bodyPr>
          <a:lstStyle/>
          <a:p>
            <a:pPr>
              <a:buFont typeface="Arial" pitchFamily="34" charset="0"/>
              <a:buChar char="•"/>
            </a:pPr>
            <a:r>
              <a:rPr lang="en-US" sz="2000" dirty="0" smtClean="0"/>
              <a:t>Sweet potatoes and yams are also tubers</a:t>
            </a:r>
          </a:p>
          <a:p>
            <a:pPr>
              <a:buFont typeface="Arial" pitchFamily="34" charset="0"/>
              <a:buChar char="•"/>
            </a:pPr>
            <a:r>
              <a:rPr lang="en-US" sz="2000" dirty="0" smtClean="0"/>
              <a:t>Sweet potatoes use low-starch/high-moisture cooking methods while yams use high-starch/low-moisture methods</a:t>
            </a:r>
          </a:p>
          <a:p>
            <a:pPr>
              <a:buFont typeface="Arial" pitchFamily="34" charset="0"/>
              <a:buChar char="•"/>
            </a:pPr>
            <a:r>
              <a:rPr lang="en-US" sz="2000" dirty="0" smtClean="0"/>
              <a:t>True yams are starchy, dry, have rough skins and are blocky</a:t>
            </a:r>
          </a:p>
          <a:p>
            <a:pPr>
              <a:buFont typeface="Arial" pitchFamily="34" charset="0"/>
              <a:buChar char="•"/>
            </a:pPr>
            <a:r>
              <a:rPr lang="en-US" sz="2000" dirty="0" smtClean="0"/>
              <a:t>Sweet potatoes are dense, sweet, smooth and thin</a:t>
            </a:r>
          </a:p>
          <a:p>
            <a:pPr>
              <a:buFont typeface="Arial" pitchFamily="34" charset="0"/>
              <a:buChar char="•"/>
            </a:pPr>
            <a:endParaRPr lang="en-US" sz="2000" dirty="0" smtClean="0"/>
          </a:p>
        </p:txBody>
      </p:sp>
      <p:sp>
        <p:nvSpPr>
          <p:cNvPr id="4" name="Content Placeholder 3"/>
          <p:cNvSpPr>
            <a:spLocks noGrp="1"/>
          </p:cNvSpPr>
          <p:nvPr>
            <p:ph sz="quarter" idx="1"/>
          </p:nvPr>
        </p:nvSpPr>
        <p:spPr>
          <a:xfrm>
            <a:off x="8001000" y="685800"/>
            <a:ext cx="990600" cy="533400"/>
          </a:xfrm>
        </p:spPr>
        <p:txBody>
          <a:bodyPr>
            <a:normAutofit/>
          </a:bodyPr>
          <a:lstStyle/>
          <a:p>
            <a:pPr>
              <a:buNone/>
            </a:pPr>
            <a:r>
              <a:rPr lang="en-US" sz="2000" dirty="0" smtClean="0"/>
              <a:t>cont. </a:t>
            </a:r>
            <a:endParaRPr lang="en-US" sz="2000" dirty="0"/>
          </a:p>
        </p:txBody>
      </p:sp>
      <p:pic>
        <p:nvPicPr>
          <p:cNvPr id="32770" name="Picture 2" descr="http://cdn.sheknows.com/articles/crave/sweetpotato.jpg"/>
          <p:cNvPicPr>
            <a:picLocks noChangeAspect="1" noChangeArrowheads="1"/>
          </p:cNvPicPr>
          <p:nvPr/>
        </p:nvPicPr>
        <p:blipFill>
          <a:blip r:embed="rId2" cstate="print"/>
          <a:srcRect/>
          <a:stretch>
            <a:fillRect/>
          </a:stretch>
        </p:blipFill>
        <p:spPr bwMode="auto">
          <a:xfrm>
            <a:off x="381000" y="685800"/>
            <a:ext cx="5715000" cy="2857500"/>
          </a:xfrm>
          <a:prstGeom prst="rect">
            <a:avLst/>
          </a:prstGeom>
          <a:noFill/>
        </p:spPr>
      </p:pic>
      <p:pic>
        <p:nvPicPr>
          <p:cNvPr id="32772" name="Picture 4" descr="http://us.123rf.com/400wm/400/400/billberryphotography/billberryphotography1209/billberryphotography120900004/15307999-whole-purple-yams-photographed-on-a-white-background.jpg"/>
          <p:cNvPicPr>
            <a:picLocks noChangeAspect="1" noChangeArrowheads="1"/>
          </p:cNvPicPr>
          <p:nvPr/>
        </p:nvPicPr>
        <p:blipFill>
          <a:blip r:embed="rId3" cstate="print"/>
          <a:srcRect t="17802" r="10879" b="15440"/>
          <a:stretch>
            <a:fillRect/>
          </a:stretch>
        </p:blipFill>
        <p:spPr bwMode="auto">
          <a:xfrm>
            <a:off x="457200" y="3657600"/>
            <a:ext cx="5486400" cy="2743200"/>
          </a:xfrm>
          <a:prstGeom prst="rect">
            <a:avLst/>
          </a:prstGeom>
          <a:noFill/>
        </p:spPr>
      </p:pic>
      <p:sp>
        <p:nvSpPr>
          <p:cNvPr id="7" name="TextBox 6"/>
          <p:cNvSpPr txBox="1"/>
          <p:nvPr/>
        </p:nvSpPr>
        <p:spPr>
          <a:xfrm>
            <a:off x="2819400" y="609600"/>
            <a:ext cx="1981200" cy="677108"/>
          </a:xfrm>
          <a:prstGeom prst="rect">
            <a:avLst/>
          </a:prstGeom>
          <a:noFill/>
        </p:spPr>
        <p:txBody>
          <a:bodyPr wrap="square" rtlCol="0">
            <a:spAutoFit/>
          </a:bodyPr>
          <a:lstStyle/>
          <a:p>
            <a:r>
              <a:rPr lang="en-US" sz="2000" dirty="0" smtClean="0">
                <a:solidFill>
                  <a:schemeClr val="accent1">
                    <a:lumMod val="50000"/>
                  </a:schemeClr>
                </a:solidFill>
              </a:rPr>
              <a:t>Sweet Potatoes</a:t>
            </a:r>
          </a:p>
          <a:p>
            <a:endParaRPr lang="en-US" dirty="0"/>
          </a:p>
        </p:txBody>
      </p:sp>
      <p:sp>
        <p:nvSpPr>
          <p:cNvPr id="8" name="TextBox 7"/>
          <p:cNvSpPr txBox="1"/>
          <p:nvPr/>
        </p:nvSpPr>
        <p:spPr>
          <a:xfrm rot="18884323">
            <a:off x="1395509" y="4304631"/>
            <a:ext cx="1981200" cy="677108"/>
          </a:xfrm>
          <a:prstGeom prst="rect">
            <a:avLst/>
          </a:prstGeom>
          <a:noFill/>
        </p:spPr>
        <p:txBody>
          <a:bodyPr wrap="square" rtlCol="0">
            <a:spAutoFit/>
          </a:bodyPr>
          <a:lstStyle/>
          <a:p>
            <a:r>
              <a:rPr lang="en-US" sz="2000" dirty="0" smtClean="0">
                <a:solidFill>
                  <a:schemeClr val="accent1">
                    <a:lumMod val="50000"/>
                  </a:schemeClr>
                </a:solidFill>
              </a:rPr>
              <a:t>Yams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apachoremedies.com/yahoo_site_admin/assets/images/Fresh_Vegetable_Market.158163255.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000500" y="0"/>
            <a:ext cx="5143500" cy="6858000"/>
          </a:xfrm>
          <a:prstGeom prst="rect">
            <a:avLst/>
          </a:prstGeom>
          <a:noFill/>
        </p:spPr>
      </p:pic>
      <p:sp>
        <p:nvSpPr>
          <p:cNvPr id="5" name="Title 4"/>
          <p:cNvSpPr>
            <a:spLocks noGrp="1"/>
          </p:cNvSpPr>
          <p:nvPr>
            <p:ph type="title"/>
          </p:nvPr>
        </p:nvSpPr>
        <p:spPr/>
        <p:txBody>
          <a:bodyPr>
            <a:normAutofit/>
          </a:bodyPr>
          <a:lstStyle/>
          <a:p>
            <a:r>
              <a:rPr lang="en-US" sz="4000" dirty="0" smtClean="0"/>
              <a:t>Selection and Storage</a:t>
            </a:r>
            <a:endParaRPr lang="en-US" sz="4000" dirty="0"/>
          </a:p>
        </p:txBody>
      </p:sp>
      <p:sp>
        <p:nvSpPr>
          <p:cNvPr id="6" name="Content Placeholder 5"/>
          <p:cNvSpPr>
            <a:spLocks noGrp="1"/>
          </p:cNvSpPr>
          <p:nvPr>
            <p:ph sz="quarter" idx="1"/>
          </p:nvPr>
        </p:nvSpPr>
        <p:spPr/>
        <p:txBody>
          <a:bodyPr>
            <a:normAutofit fontScale="77500" lnSpcReduction="20000"/>
          </a:bodyPr>
          <a:lstStyle/>
          <a:p>
            <a:r>
              <a:rPr lang="en-US" dirty="0" smtClean="0"/>
              <a:t>All veggies, excluding tomatoes, after being purchased need to ripen at room temperature</a:t>
            </a:r>
          </a:p>
          <a:p>
            <a:r>
              <a:rPr lang="en-US" dirty="0" smtClean="0"/>
              <a:t>Vegetables are sold by weight, count, boxed, crated, canned, dried, or bagged. </a:t>
            </a:r>
          </a:p>
          <a:p>
            <a:r>
              <a:rPr lang="en-US" dirty="0" smtClean="0"/>
              <a:t>Graded for quality by the AMS (Agricultural Marketing Service), a subsection of the USDA</a:t>
            </a:r>
          </a:p>
          <a:p>
            <a:r>
              <a:rPr lang="en-US" dirty="0" smtClean="0"/>
              <a:t>Veggies are graded on color, shape and size and are typically marked U.S. No. 1 and either A,B, or C for their size</a:t>
            </a:r>
          </a:p>
          <a:p>
            <a:r>
              <a:rPr lang="en-US" dirty="0" smtClean="0"/>
              <a:t>Vegetables should have good color, feel firm and be unblemished</a:t>
            </a:r>
          </a:p>
          <a:p>
            <a:r>
              <a:rPr lang="en-US" dirty="0" smtClean="0"/>
              <a:t>When the vegetable needed is out of season, chefs often rely on frozen varieties</a:t>
            </a:r>
          </a:p>
          <a:p>
            <a:r>
              <a:rPr lang="en-US" dirty="0" smtClean="0"/>
              <a:t>All vegetables (except potatoes, tomatoes, avocados, dry onions and winter squash are considered perishable and should be refrigerated </a:t>
            </a:r>
          </a:p>
          <a:p>
            <a:r>
              <a:rPr lang="en-US" dirty="0" smtClean="0"/>
              <a:t>Store fresh root veggies without their leafy tops to preserve them longer and trim roots</a:t>
            </a:r>
          </a:p>
          <a:p>
            <a:r>
              <a:rPr lang="en-US" dirty="0" smtClean="0"/>
              <a:t>Leave skins on vegetables until preparation, once peeled or cut, their life is shortened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tatic.guim.co.uk/sys-images/Guardian/Pix/pictures/2009/2/26/1235652148308/Chopping-vegetables-and-t-001.jpg"/>
          <p:cNvPicPr>
            <a:picLocks noChangeAspect="1" noChangeArrowheads="1"/>
          </p:cNvPicPr>
          <p:nvPr/>
        </p:nvPicPr>
        <p:blipFill>
          <a:blip r:embed="rId2" cstate="print">
            <a:duotone>
              <a:schemeClr val="bg2">
                <a:shade val="45000"/>
                <a:satMod val="135000"/>
              </a:schemeClr>
              <a:prstClr val="white"/>
            </a:duotone>
            <a:lum bright="-18000" contrast="36000"/>
          </a:blip>
          <a:srcRect r="10935"/>
          <a:stretch>
            <a:fillRect/>
          </a:stretch>
        </p:blipFill>
        <p:spPr bwMode="auto">
          <a:xfrm>
            <a:off x="0" y="3581400"/>
            <a:ext cx="9144000" cy="3276600"/>
          </a:xfrm>
          <a:prstGeom prst="rect">
            <a:avLst/>
          </a:prstGeom>
          <a:noFill/>
        </p:spPr>
      </p:pic>
      <p:sp>
        <p:nvSpPr>
          <p:cNvPr id="2" name="Title 1"/>
          <p:cNvSpPr>
            <a:spLocks noGrp="1"/>
          </p:cNvSpPr>
          <p:nvPr>
            <p:ph type="title"/>
          </p:nvPr>
        </p:nvSpPr>
        <p:spPr/>
        <p:txBody>
          <a:bodyPr>
            <a:normAutofit/>
          </a:bodyPr>
          <a:lstStyle/>
          <a:p>
            <a:r>
              <a:rPr lang="en-US" sz="4000" dirty="0" smtClean="0"/>
              <a:t>Preparation </a:t>
            </a:r>
            <a:endParaRPr lang="en-US" sz="4000" dirty="0"/>
          </a:p>
        </p:txBody>
      </p:sp>
      <p:sp>
        <p:nvSpPr>
          <p:cNvPr id="3" name="Content Placeholder 2"/>
          <p:cNvSpPr>
            <a:spLocks noGrp="1"/>
          </p:cNvSpPr>
          <p:nvPr>
            <p:ph sz="quarter" idx="1"/>
          </p:nvPr>
        </p:nvSpPr>
        <p:spPr/>
        <p:txBody>
          <a:bodyPr>
            <a:normAutofit/>
          </a:bodyPr>
          <a:lstStyle/>
          <a:p>
            <a:r>
              <a:rPr lang="en-US" sz="2000" dirty="0" smtClean="0"/>
              <a:t>All vegetables must be washed before being cut or prepared in any ways, there are no exceptions. This removes contaminates both physically and bacterially.</a:t>
            </a:r>
          </a:p>
          <a:p>
            <a:r>
              <a:rPr lang="en-US" sz="2000" dirty="0" smtClean="0"/>
              <a:t> To clean veggies, run them under cold water, there are some solutions for cleaning fruits and vegetables</a:t>
            </a:r>
          </a:p>
          <a:p>
            <a:r>
              <a:rPr lang="en-US" sz="2000" dirty="0" smtClean="0"/>
              <a:t>Remove skins if necessary by peeling, remove woody stems, and greens that are not edible (tomato leaves, etc.)</a:t>
            </a:r>
          </a:p>
          <a:p>
            <a:r>
              <a:rPr lang="en-US" sz="2000" dirty="0" smtClean="0"/>
              <a:t>Most vegetables are their freshest and most delicious when cut as close as possible to cook time</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oodchef.net/fcmain/wp-content/uploads/steam-vegetables-300x210.jpg"/>
          <p:cNvPicPr>
            <a:picLocks noChangeAspect="1" noChangeArrowheads="1"/>
          </p:cNvPicPr>
          <p:nvPr/>
        </p:nvPicPr>
        <p:blipFill>
          <a:blip r:embed="rId2" cstate="print">
            <a:duotone>
              <a:schemeClr val="bg2">
                <a:shade val="45000"/>
                <a:satMod val="135000"/>
              </a:schemeClr>
              <a:prstClr val="white"/>
            </a:duotone>
            <a:lum bright="-1000" contrast="5000"/>
          </a:blip>
          <a:srcRect l="5333" t="3810" r="6667" b="8571"/>
          <a:stretch>
            <a:fillRect/>
          </a:stretch>
        </p:blipFill>
        <p:spPr bwMode="auto">
          <a:xfrm>
            <a:off x="0" y="2078182"/>
            <a:ext cx="9144000" cy="4779818"/>
          </a:xfrm>
          <a:prstGeom prst="rect">
            <a:avLst/>
          </a:prstGeom>
          <a:noFill/>
        </p:spPr>
      </p:pic>
      <p:sp>
        <p:nvSpPr>
          <p:cNvPr id="2" name="Title 1"/>
          <p:cNvSpPr>
            <a:spLocks noGrp="1"/>
          </p:cNvSpPr>
          <p:nvPr>
            <p:ph type="title"/>
          </p:nvPr>
        </p:nvSpPr>
        <p:spPr/>
        <p:txBody>
          <a:bodyPr>
            <a:normAutofit/>
          </a:bodyPr>
          <a:lstStyle/>
          <a:p>
            <a:r>
              <a:rPr lang="en-US" sz="4000" dirty="0" smtClean="0"/>
              <a:t>Cooking and Serving </a:t>
            </a:r>
            <a:endParaRPr lang="en-US" sz="4000" dirty="0"/>
          </a:p>
        </p:txBody>
      </p:sp>
      <p:sp>
        <p:nvSpPr>
          <p:cNvPr id="3" name="Content Placeholder 2"/>
          <p:cNvSpPr>
            <a:spLocks noGrp="1"/>
          </p:cNvSpPr>
          <p:nvPr>
            <p:ph sz="quarter" idx="1"/>
          </p:nvPr>
        </p:nvSpPr>
        <p:spPr/>
        <p:txBody>
          <a:bodyPr>
            <a:normAutofit/>
          </a:bodyPr>
          <a:lstStyle/>
          <a:p>
            <a:r>
              <a:rPr lang="en-US" sz="2000" dirty="0" smtClean="0"/>
              <a:t>Proper doneness of any vegetable is determined by how you plan to serve or use the vegetable, the characteristics and cultural preferences </a:t>
            </a:r>
          </a:p>
          <a:p>
            <a:r>
              <a:rPr lang="en-US" sz="2000" u="sng" dirty="0" smtClean="0"/>
              <a:t>Blanching:</a:t>
            </a:r>
            <a:r>
              <a:rPr lang="en-US" sz="2000" dirty="0" smtClean="0"/>
              <a:t> a precursor to other cooking methods, can be used for veggies being served cold, done by boiling for 30 seconds to one minute</a:t>
            </a:r>
          </a:p>
          <a:p>
            <a:r>
              <a:rPr lang="en-US" sz="2000" u="sng" dirty="0" smtClean="0"/>
              <a:t>Par-cooked/parboiled:</a:t>
            </a:r>
            <a:r>
              <a:rPr lang="en-US" sz="2000" dirty="0" smtClean="0"/>
              <a:t> cooking vegetables to partial doneness to be finished by grilling, sautéing or stewing</a:t>
            </a:r>
          </a:p>
          <a:p>
            <a:r>
              <a:rPr lang="en-US" sz="2000" u="sng" dirty="0" smtClean="0"/>
              <a:t>Tender-crisp:</a:t>
            </a:r>
            <a:r>
              <a:rPr lang="en-US" sz="2000" dirty="0" smtClean="0"/>
              <a:t> cooking vegetables until they can be bitten into easily but offer slight resistance</a:t>
            </a:r>
          </a:p>
          <a:p>
            <a:r>
              <a:rPr lang="en-US" sz="2000" u="sng" dirty="0" smtClean="0"/>
              <a:t>Fully cooked:</a:t>
            </a:r>
            <a:r>
              <a:rPr lang="en-US" sz="2000" dirty="0" smtClean="0"/>
              <a:t> retain their shape and color, can be used as a precursor to mashing or pureeing the vegetable(s)</a:t>
            </a:r>
          </a:p>
          <a:p>
            <a:r>
              <a:rPr lang="en-US" sz="2000" u="sng" dirty="0" smtClean="0"/>
              <a:t>Boiling/steaming:</a:t>
            </a:r>
            <a:r>
              <a:rPr lang="en-US" sz="2000" dirty="0" smtClean="0"/>
              <a:t> preserves color, texture, flavor, and nutritional value, drain the vegetables well so that remaining seasonings will stick to the veggie, the shorter the cooking time, the less liquid needed to cook</a:t>
            </a:r>
            <a:endParaRPr lang="en-US" sz="2000" u="sng" dirty="0" smtClean="0"/>
          </a:p>
          <a:p>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kosheronabudget.com/wp-content/uploads/2011/04/roasted-vegetables.jpg"/>
          <p:cNvPicPr>
            <a:picLocks noChangeAspect="1" noChangeArrowheads="1"/>
          </p:cNvPicPr>
          <p:nvPr/>
        </p:nvPicPr>
        <p:blipFill>
          <a:blip r:embed="rId2" cstate="print">
            <a:duotone>
              <a:schemeClr val="bg2">
                <a:shade val="45000"/>
                <a:satMod val="135000"/>
              </a:schemeClr>
              <a:prstClr val="white"/>
            </a:duotone>
            <a:lum bright="-1000" contrast="25000"/>
          </a:blip>
          <a:srcRect/>
          <a:stretch>
            <a:fillRect/>
          </a:stretch>
        </p:blipFill>
        <p:spPr bwMode="auto">
          <a:xfrm>
            <a:off x="4191000" y="0"/>
            <a:ext cx="4953000" cy="6858000"/>
          </a:xfrm>
          <a:prstGeom prst="rect">
            <a:avLst/>
          </a:prstGeom>
          <a:noFill/>
        </p:spPr>
      </p:pic>
      <p:sp>
        <p:nvSpPr>
          <p:cNvPr id="2" name="Title 1"/>
          <p:cNvSpPr>
            <a:spLocks noGrp="1"/>
          </p:cNvSpPr>
          <p:nvPr>
            <p:ph type="title"/>
          </p:nvPr>
        </p:nvSpPr>
        <p:spPr/>
        <p:txBody>
          <a:bodyPr/>
          <a:lstStyle/>
          <a:p>
            <a:r>
              <a:rPr lang="en-US" dirty="0" smtClean="0"/>
              <a:t>Cooking and Serving </a:t>
            </a:r>
            <a:endParaRPr lang="en-US" dirty="0"/>
          </a:p>
        </p:txBody>
      </p:sp>
      <p:sp>
        <p:nvSpPr>
          <p:cNvPr id="3" name="Content Placeholder 2"/>
          <p:cNvSpPr>
            <a:spLocks noGrp="1"/>
          </p:cNvSpPr>
          <p:nvPr>
            <p:ph sz="quarter" idx="1"/>
          </p:nvPr>
        </p:nvSpPr>
        <p:spPr/>
        <p:txBody>
          <a:bodyPr>
            <a:normAutofit/>
          </a:bodyPr>
          <a:lstStyle/>
          <a:p>
            <a:r>
              <a:rPr lang="en-US" sz="2000" u="sng" dirty="0" smtClean="0"/>
              <a:t>Puréeing:</a:t>
            </a:r>
            <a:r>
              <a:rPr lang="en-US" sz="2000" dirty="0" smtClean="0"/>
              <a:t> can be used to flavor or thicken another dish, or as the basis for a soup or sauce, cook vegetables to a desired texture, purée the veggies (in a food processor, blender, food mill or sieve), taste and evaluate, add needed ingredients for taste, texture, or for another dish</a:t>
            </a:r>
          </a:p>
          <a:p>
            <a:r>
              <a:rPr lang="en-US" sz="2000" u="sng" dirty="0" smtClean="0"/>
              <a:t>Glazing:</a:t>
            </a:r>
            <a:r>
              <a:rPr lang="en-US" sz="2000" dirty="0" smtClean="0"/>
              <a:t> more of a finishing technique, to glaze, par-cook the veggies in water, make a glaze in a separate pan, toss the vegetables in the glaze and serve, there are other ways (such as adding butter or sugar to the tender veggies to form the glaze)</a:t>
            </a:r>
          </a:p>
          <a:p>
            <a:r>
              <a:rPr lang="en-US" sz="2000" u="sng" dirty="0" smtClean="0"/>
              <a:t>Braising/Stewing:</a:t>
            </a:r>
            <a:r>
              <a:rPr lang="en-US" sz="2000" i="1" dirty="0" smtClean="0"/>
              <a:t> </a:t>
            </a:r>
            <a:r>
              <a:rPr lang="en-US" sz="2000" dirty="0" smtClean="0"/>
              <a:t>cooking vegetables in their own juices, before you may want to par-cook or blanch the veggies, should be fork tender, these dishes hold well and some even taste better after resting</a:t>
            </a:r>
          </a:p>
          <a:p>
            <a:r>
              <a:rPr lang="en-US" sz="2000" u="sng" dirty="0" smtClean="0"/>
              <a:t>Roasting/baking:</a:t>
            </a:r>
            <a:r>
              <a:rPr lang="en-US" sz="2000" dirty="0" smtClean="0"/>
              <a:t> creates a deep flavor, preheat the oven (high temp/short time or low temp/long time depending on veggie),  pierce the vegetables to allow steam to escape (to prevent exploding), add seasonings or marinades to improve flavor also </a:t>
            </a:r>
            <a:endParaRPr lang="en-US" sz="2000" u="sng"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Vegetables </a:t>
            </a:r>
            <a:endParaRPr lang="en-US" dirty="0"/>
          </a:p>
        </p:txBody>
      </p:sp>
      <p:sp>
        <p:nvSpPr>
          <p:cNvPr id="3" name="Content Placeholder 2"/>
          <p:cNvSpPr>
            <a:spLocks noGrp="1"/>
          </p:cNvSpPr>
          <p:nvPr>
            <p:ph sz="quarter" idx="1"/>
          </p:nvPr>
        </p:nvSpPr>
        <p:spPr>
          <a:xfrm>
            <a:off x="457200" y="1219200"/>
            <a:ext cx="8229600" cy="4906963"/>
          </a:xfrm>
        </p:spPr>
        <p:txBody>
          <a:bodyPr numCol="2">
            <a:noAutofit/>
          </a:bodyPr>
          <a:lstStyle/>
          <a:p>
            <a:r>
              <a:rPr lang="en-US" sz="2000" dirty="0" smtClean="0"/>
              <a:t>Avocados</a:t>
            </a:r>
          </a:p>
          <a:p>
            <a:r>
              <a:rPr lang="en-US" sz="2000" dirty="0" smtClean="0"/>
              <a:t>Cabbages</a:t>
            </a:r>
          </a:p>
          <a:p>
            <a:r>
              <a:rPr lang="en-US" sz="2000" dirty="0" smtClean="0"/>
              <a:t>Gourds</a:t>
            </a:r>
          </a:p>
          <a:p>
            <a:pPr lvl="1"/>
            <a:r>
              <a:rPr lang="en-US" sz="1800" dirty="0" smtClean="0"/>
              <a:t>Summer Squash</a:t>
            </a:r>
          </a:p>
          <a:p>
            <a:pPr lvl="1"/>
            <a:r>
              <a:rPr lang="en-US" sz="1800" dirty="0" smtClean="0"/>
              <a:t>Winter Squash</a:t>
            </a:r>
            <a:endParaRPr lang="en-US" sz="1800" dirty="0"/>
          </a:p>
          <a:p>
            <a:r>
              <a:rPr lang="en-US" sz="2000" dirty="0" smtClean="0"/>
              <a:t>Leafy Greens</a:t>
            </a:r>
          </a:p>
          <a:p>
            <a:r>
              <a:rPr lang="en-US" sz="2000" dirty="0" smtClean="0"/>
              <a:t>Mushrooms </a:t>
            </a:r>
          </a:p>
          <a:p>
            <a:r>
              <a:rPr lang="en-US" sz="2000" dirty="0" smtClean="0"/>
              <a:t>Onions</a:t>
            </a:r>
          </a:p>
          <a:p>
            <a:pPr lvl="1"/>
            <a:r>
              <a:rPr lang="en-US" sz="1800" dirty="0" smtClean="0"/>
              <a:t>Green Onions </a:t>
            </a:r>
          </a:p>
          <a:p>
            <a:pPr lvl="1"/>
            <a:r>
              <a:rPr lang="en-US" sz="1800" dirty="0" smtClean="0"/>
              <a:t>Dry Onions </a:t>
            </a:r>
          </a:p>
          <a:p>
            <a:r>
              <a:rPr lang="en-US" sz="2000" dirty="0" smtClean="0"/>
              <a:t>Peppers </a:t>
            </a:r>
          </a:p>
          <a:p>
            <a:pPr lvl="1"/>
            <a:r>
              <a:rPr lang="en-US" sz="1800" dirty="0" smtClean="0"/>
              <a:t>Sweet Peppers</a:t>
            </a:r>
          </a:p>
          <a:p>
            <a:pPr lvl="1"/>
            <a:r>
              <a:rPr lang="en-US" sz="1800" dirty="0" smtClean="0"/>
              <a:t>Chilies </a:t>
            </a:r>
            <a:endParaRPr lang="en-US" sz="1800" dirty="0"/>
          </a:p>
          <a:p>
            <a:r>
              <a:rPr lang="en-US" sz="2000" dirty="0" smtClean="0"/>
              <a:t>Pods and Seeds</a:t>
            </a:r>
          </a:p>
          <a:p>
            <a:pPr lvl="1"/>
            <a:r>
              <a:rPr lang="en-US" sz="1800" dirty="0" smtClean="0"/>
              <a:t>Edible Pods</a:t>
            </a:r>
          </a:p>
          <a:p>
            <a:pPr lvl="1"/>
            <a:r>
              <a:rPr lang="en-US" sz="1800" dirty="0" smtClean="0"/>
              <a:t>Inedible Pods</a:t>
            </a:r>
          </a:p>
          <a:p>
            <a:r>
              <a:rPr lang="en-US" sz="2000" dirty="0" smtClean="0"/>
              <a:t>Root Vegetables</a:t>
            </a:r>
          </a:p>
          <a:p>
            <a:r>
              <a:rPr lang="en-US" sz="2000" dirty="0" smtClean="0"/>
              <a:t>Shoots and Stalks</a:t>
            </a:r>
          </a:p>
          <a:p>
            <a:r>
              <a:rPr lang="en-US" sz="2000" dirty="0" smtClean="0"/>
              <a:t>Tomatoes </a:t>
            </a:r>
          </a:p>
          <a:p>
            <a:r>
              <a:rPr lang="en-US" sz="2000" dirty="0" smtClean="0"/>
              <a:t>Tubers</a:t>
            </a:r>
          </a:p>
          <a:p>
            <a:pPr lvl="1"/>
            <a:r>
              <a:rPr lang="en-US" sz="1800" dirty="0" smtClean="0"/>
              <a:t>High-starch/low-moisture potatoes</a:t>
            </a:r>
          </a:p>
          <a:p>
            <a:pPr lvl="1"/>
            <a:r>
              <a:rPr lang="en-US" sz="1800" dirty="0" smtClean="0"/>
              <a:t>Low-starch/high-moisture potatoes </a:t>
            </a:r>
          </a:p>
          <a:p>
            <a:pPr lvl="1"/>
            <a:r>
              <a:rPr lang="en-US" sz="1800" dirty="0" smtClean="0"/>
              <a:t>Yams and Sweet Potatoes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drgullo.com/wp-content/uploads/2011/12/grilling-vegetables-by-Velo-Steve.jpg"/>
          <p:cNvPicPr>
            <a:picLocks noChangeAspect="1" noChangeArrowheads="1"/>
          </p:cNvPicPr>
          <p:nvPr/>
        </p:nvPicPr>
        <p:blipFill>
          <a:blip r:embed="rId2" cstate="print">
            <a:duotone>
              <a:schemeClr val="bg2">
                <a:shade val="45000"/>
                <a:satMod val="135000"/>
              </a:schemeClr>
              <a:prstClr val="white"/>
            </a:duotone>
          </a:blip>
          <a:srcRect l="33397" r="2111"/>
          <a:stretch>
            <a:fillRect/>
          </a:stretch>
        </p:blipFill>
        <p:spPr bwMode="auto">
          <a:xfrm>
            <a:off x="4038600" y="0"/>
            <a:ext cx="5105400" cy="6858000"/>
          </a:xfrm>
          <a:prstGeom prst="rect">
            <a:avLst/>
          </a:prstGeom>
          <a:noFill/>
        </p:spPr>
      </p:pic>
      <p:sp>
        <p:nvSpPr>
          <p:cNvPr id="2" name="Title 1"/>
          <p:cNvSpPr>
            <a:spLocks noGrp="1"/>
          </p:cNvSpPr>
          <p:nvPr>
            <p:ph type="title"/>
          </p:nvPr>
        </p:nvSpPr>
        <p:spPr/>
        <p:txBody>
          <a:bodyPr/>
          <a:lstStyle/>
          <a:p>
            <a:r>
              <a:rPr lang="en-US" dirty="0" smtClean="0"/>
              <a:t>Cooking and Serving </a:t>
            </a:r>
            <a:endParaRPr lang="en-US" dirty="0"/>
          </a:p>
        </p:txBody>
      </p:sp>
      <p:sp>
        <p:nvSpPr>
          <p:cNvPr id="3" name="Content Placeholder 2"/>
          <p:cNvSpPr>
            <a:spLocks noGrp="1"/>
          </p:cNvSpPr>
          <p:nvPr>
            <p:ph sz="quarter" idx="1"/>
          </p:nvPr>
        </p:nvSpPr>
        <p:spPr/>
        <p:txBody>
          <a:bodyPr>
            <a:normAutofit/>
          </a:bodyPr>
          <a:lstStyle/>
          <a:p>
            <a:r>
              <a:rPr lang="en-US" sz="2000" u="sng" dirty="0" smtClean="0"/>
              <a:t>Grilling/Broiling:</a:t>
            </a:r>
            <a:r>
              <a:rPr lang="en-US" sz="2000" dirty="0" smtClean="0"/>
              <a:t> the intense heat of grills gives veggies rich and bold flavors</a:t>
            </a:r>
            <a:r>
              <a:rPr lang="en-US" sz="2000" u="sng" dirty="0" smtClean="0"/>
              <a:t>, </a:t>
            </a:r>
            <a:r>
              <a:rPr lang="en-US" sz="2000" dirty="0" smtClean="0"/>
              <a:t>have distinctive charred flavor and deeply browned exteriors, high-moisture vegetables can be grilled when raw but starchy or dense vegetables may require precooking, vegetables can also be marinated before hand </a:t>
            </a:r>
          </a:p>
          <a:p>
            <a:r>
              <a:rPr lang="en-US" sz="2000" u="sng" dirty="0" smtClean="0"/>
              <a:t>Frying/Sautéing:</a:t>
            </a:r>
            <a:r>
              <a:rPr lang="en-US" sz="2000" dirty="0" smtClean="0"/>
              <a:t> stir frying can be a preliminary, finishing or re-heating cooking method, choose the proper cooking fat (different types of oils or butter), can be breaded or coated with flour or batter before frying</a:t>
            </a:r>
          </a:p>
          <a:p>
            <a:r>
              <a:rPr lang="en-US" sz="2000" u="sng" dirty="0" smtClean="0"/>
              <a:t>Potato Purées: </a:t>
            </a:r>
            <a:r>
              <a:rPr lang="en-US" sz="2000" dirty="0" smtClean="0"/>
              <a:t>choose the right potato, dry the potato before puréeing and incorporate all the ingredients, you can use a masher, wooden spoon, sieve, ricer or food mill, blenders will overwork the potato </a:t>
            </a:r>
          </a:p>
          <a:p>
            <a:r>
              <a:rPr lang="en-US" sz="2000" dirty="0" smtClean="0"/>
              <a:t>Serving methods can have a great impact on flavor, texture, color and nutritional value, can be served as appetizers, sides or entrees, they can be paired with salsas or garnishes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earsupply.net/wp-content/uploads/2012/04/Hass-Avocado.jpg"/>
          <p:cNvPicPr>
            <a:picLocks noChangeAspect="1" noChangeArrowheads="1"/>
          </p:cNvPicPr>
          <p:nvPr/>
        </p:nvPicPr>
        <p:blipFill>
          <a:blip r:embed="rId2" cstate="print"/>
          <a:srcRect/>
          <a:stretch>
            <a:fillRect/>
          </a:stretch>
        </p:blipFill>
        <p:spPr bwMode="auto">
          <a:xfrm>
            <a:off x="2057400" y="2133600"/>
            <a:ext cx="4038600" cy="4038600"/>
          </a:xfrm>
          <a:prstGeom prst="rect">
            <a:avLst/>
          </a:prstGeom>
          <a:noFill/>
        </p:spPr>
      </p:pic>
      <p:sp>
        <p:nvSpPr>
          <p:cNvPr id="2" name="Title 1"/>
          <p:cNvSpPr>
            <a:spLocks noGrp="1"/>
          </p:cNvSpPr>
          <p:nvPr>
            <p:ph type="title"/>
          </p:nvPr>
        </p:nvSpPr>
        <p:spPr/>
        <p:txBody>
          <a:bodyPr>
            <a:normAutofit/>
          </a:bodyPr>
          <a:lstStyle/>
          <a:p>
            <a:r>
              <a:rPr lang="en-US" sz="4000" dirty="0" smtClean="0"/>
              <a:t>Avocados</a:t>
            </a:r>
            <a:endParaRPr lang="en-US" sz="4000" dirty="0"/>
          </a:p>
        </p:txBody>
      </p:sp>
      <p:sp>
        <p:nvSpPr>
          <p:cNvPr id="6" name="Text Placeholder 5"/>
          <p:cNvSpPr>
            <a:spLocks noGrp="1"/>
          </p:cNvSpPr>
          <p:nvPr>
            <p:ph type="body" idx="2"/>
          </p:nvPr>
        </p:nvSpPr>
        <p:spPr/>
        <p:txBody>
          <a:bodyPr>
            <a:normAutofit/>
          </a:bodyPr>
          <a:lstStyle/>
          <a:p>
            <a:pPr>
              <a:buFont typeface="Arial" pitchFamily="34" charset="0"/>
              <a:buChar char="•"/>
            </a:pPr>
            <a:r>
              <a:rPr lang="en-US" sz="2000" dirty="0" smtClean="0"/>
              <a:t>Actually a fruit (go figure)</a:t>
            </a:r>
          </a:p>
          <a:p>
            <a:pPr>
              <a:buFont typeface="Arial" pitchFamily="34" charset="0"/>
              <a:buChar char="•"/>
            </a:pPr>
            <a:r>
              <a:rPr lang="en-US" sz="2000" dirty="0" smtClean="0"/>
              <a:t>Contain substantial amounts of fat</a:t>
            </a:r>
          </a:p>
          <a:p>
            <a:pPr>
              <a:buFont typeface="Arial" pitchFamily="34" charset="0"/>
              <a:buChar char="•"/>
            </a:pPr>
            <a:r>
              <a:rPr lang="en-US" sz="2000" dirty="0" smtClean="0"/>
              <a:t>Ripe avocados are soft to the touch</a:t>
            </a:r>
          </a:p>
          <a:p>
            <a:pPr>
              <a:buFont typeface="Arial" pitchFamily="34" charset="0"/>
              <a:buChar char="•"/>
            </a:pPr>
            <a:r>
              <a:rPr lang="en-US" sz="2000" dirty="0" smtClean="0"/>
              <a:t>Fuertes and Haas are two types</a:t>
            </a:r>
          </a:p>
          <a:p>
            <a:pPr>
              <a:buFont typeface="Arial" pitchFamily="34" charset="0"/>
              <a:buChar char="•"/>
            </a:pPr>
            <a:r>
              <a:rPr lang="en-US" sz="2000" dirty="0" smtClean="0"/>
              <a:t>Haas Avocados have almost black skins while other avocados’ skins remain green when ripe </a:t>
            </a:r>
            <a:endParaRPr lang="en-US" sz="2000" dirty="0"/>
          </a:p>
        </p:txBody>
      </p:sp>
      <p:pic>
        <p:nvPicPr>
          <p:cNvPr id="1026" name="Picture 2" descr="http://www.californiaavocado.com/assets/Uploads/Consumers/Avocado-Varieties/fuerte.png"/>
          <p:cNvPicPr>
            <a:picLocks noGrp="1" noChangeAspect="1" noChangeArrowheads="1"/>
          </p:cNvPicPr>
          <p:nvPr>
            <p:ph sz="quarter" idx="1"/>
          </p:nvPr>
        </p:nvPicPr>
        <p:blipFill>
          <a:blip r:embed="rId3" cstate="print"/>
          <a:srcRect/>
          <a:stretch>
            <a:fillRect/>
          </a:stretch>
        </p:blipFill>
        <p:spPr bwMode="auto">
          <a:xfrm>
            <a:off x="431292" y="457199"/>
            <a:ext cx="2763775" cy="2971801"/>
          </a:xfrm>
          <a:prstGeom prst="rect">
            <a:avLst/>
          </a:prstGeom>
          <a:noFill/>
        </p:spPr>
      </p:pic>
      <p:sp>
        <p:nvSpPr>
          <p:cNvPr id="7" name="TextBox 6"/>
          <p:cNvSpPr txBox="1"/>
          <p:nvPr/>
        </p:nvSpPr>
        <p:spPr>
          <a:xfrm>
            <a:off x="767020" y="3285292"/>
            <a:ext cx="2357180" cy="677108"/>
          </a:xfrm>
          <a:prstGeom prst="rect">
            <a:avLst/>
          </a:prstGeom>
          <a:noFill/>
        </p:spPr>
        <p:txBody>
          <a:bodyPr wrap="square" rtlCol="0">
            <a:spAutoFit/>
          </a:bodyPr>
          <a:lstStyle/>
          <a:p>
            <a:r>
              <a:rPr lang="en-US" sz="2000" dirty="0" smtClean="0">
                <a:solidFill>
                  <a:schemeClr val="accent1">
                    <a:lumMod val="50000"/>
                  </a:schemeClr>
                </a:solidFill>
              </a:rPr>
              <a:t>Fuertes Avocados</a:t>
            </a:r>
          </a:p>
          <a:p>
            <a:endParaRPr lang="en-US" dirty="0"/>
          </a:p>
        </p:txBody>
      </p:sp>
      <p:sp>
        <p:nvSpPr>
          <p:cNvPr id="8" name="TextBox 7"/>
          <p:cNvSpPr txBox="1"/>
          <p:nvPr/>
        </p:nvSpPr>
        <p:spPr>
          <a:xfrm>
            <a:off x="2824420" y="5190292"/>
            <a:ext cx="2357180" cy="677108"/>
          </a:xfrm>
          <a:prstGeom prst="rect">
            <a:avLst/>
          </a:prstGeom>
          <a:noFill/>
        </p:spPr>
        <p:txBody>
          <a:bodyPr wrap="square" rtlCol="0">
            <a:spAutoFit/>
          </a:bodyPr>
          <a:lstStyle/>
          <a:p>
            <a:r>
              <a:rPr lang="en-US" sz="2000" dirty="0" smtClean="0">
                <a:solidFill>
                  <a:schemeClr val="accent1">
                    <a:lumMod val="50000"/>
                  </a:schemeClr>
                </a:solidFill>
              </a:rPr>
              <a:t>Haas Avocados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0" name="Picture 16" descr="http://img4-3.realsimple.timeinc.net/images/daily-finds/food/0209/df-green-cabbage_300.jpg"/>
          <p:cNvPicPr>
            <a:picLocks noChangeAspect="1" noChangeArrowheads="1"/>
          </p:cNvPicPr>
          <p:nvPr/>
        </p:nvPicPr>
        <p:blipFill>
          <a:blip r:embed="rId2" cstate="print"/>
          <a:srcRect/>
          <a:stretch>
            <a:fillRect/>
          </a:stretch>
        </p:blipFill>
        <p:spPr bwMode="auto">
          <a:xfrm>
            <a:off x="3962400" y="1600200"/>
            <a:ext cx="1974370" cy="2349500"/>
          </a:xfrm>
          <a:prstGeom prst="rect">
            <a:avLst/>
          </a:prstGeom>
          <a:noFill/>
        </p:spPr>
      </p:pic>
      <p:sp>
        <p:nvSpPr>
          <p:cNvPr id="2" name="Title 1"/>
          <p:cNvSpPr>
            <a:spLocks noGrp="1"/>
          </p:cNvSpPr>
          <p:nvPr>
            <p:ph type="title"/>
          </p:nvPr>
        </p:nvSpPr>
        <p:spPr/>
        <p:txBody>
          <a:bodyPr/>
          <a:lstStyle/>
          <a:p>
            <a:r>
              <a:rPr lang="en-US" sz="4000" dirty="0" smtClean="0"/>
              <a:t>Cabbages</a:t>
            </a:r>
            <a:endParaRPr lang="en-US" sz="4000" dirty="0"/>
          </a:p>
        </p:txBody>
      </p:sp>
      <p:sp>
        <p:nvSpPr>
          <p:cNvPr id="4" name="Text Placeholder 3"/>
          <p:cNvSpPr>
            <a:spLocks noGrp="1"/>
          </p:cNvSpPr>
          <p:nvPr>
            <p:ph type="body" idx="2"/>
          </p:nvPr>
        </p:nvSpPr>
        <p:spPr/>
        <p:txBody>
          <a:bodyPr>
            <a:normAutofit/>
          </a:bodyPr>
          <a:lstStyle/>
          <a:p>
            <a:pPr>
              <a:buFont typeface="Arial" pitchFamily="34" charset="0"/>
              <a:buChar char="•"/>
            </a:pPr>
            <a:r>
              <a:rPr lang="en-US" sz="2000" dirty="0" smtClean="0"/>
              <a:t>Red and green</a:t>
            </a:r>
          </a:p>
          <a:p>
            <a:pPr>
              <a:buFont typeface="Arial" pitchFamily="34" charset="0"/>
              <a:buChar char="•"/>
            </a:pPr>
            <a:r>
              <a:rPr lang="en-US" sz="2000" dirty="0" smtClean="0"/>
              <a:t>Look for good uniform color, stems that are not split and leaves that are not dried out </a:t>
            </a:r>
          </a:p>
          <a:p>
            <a:pPr>
              <a:buFont typeface="Arial" pitchFamily="34" charset="0"/>
              <a:buChar char="•"/>
            </a:pPr>
            <a:endParaRPr lang="en-US" sz="2000" dirty="0" smtClean="0"/>
          </a:p>
          <a:p>
            <a:pPr>
              <a:buFont typeface="Arial" pitchFamily="34" charset="0"/>
              <a:buChar char="•"/>
            </a:pPr>
            <a:endParaRPr lang="en-US" sz="2000" dirty="0"/>
          </a:p>
        </p:txBody>
      </p:sp>
      <p:pic>
        <p:nvPicPr>
          <p:cNvPr id="16386" name="Picture 2" descr="http://www.motherjones.com/files/images/Blog_Broccoli.jpg"/>
          <p:cNvPicPr>
            <a:picLocks noChangeAspect="1" noChangeArrowheads="1"/>
          </p:cNvPicPr>
          <p:nvPr/>
        </p:nvPicPr>
        <p:blipFill>
          <a:blip r:embed="rId3" cstate="print"/>
          <a:srcRect/>
          <a:stretch>
            <a:fillRect/>
          </a:stretch>
        </p:blipFill>
        <p:spPr bwMode="auto">
          <a:xfrm>
            <a:off x="228600" y="228600"/>
            <a:ext cx="2209800" cy="2450718"/>
          </a:xfrm>
          <a:prstGeom prst="rect">
            <a:avLst/>
          </a:prstGeom>
          <a:noFill/>
        </p:spPr>
      </p:pic>
      <p:pic>
        <p:nvPicPr>
          <p:cNvPr id="16390" name="Picture 6" descr="http://www.vegkitchen.com/wp-content/uploads/2010/11/cauliflower.jpg"/>
          <p:cNvPicPr>
            <a:picLocks noChangeAspect="1" noChangeArrowheads="1"/>
          </p:cNvPicPr>
          <p:nvPr/>
        </p:nvPicPr>
        <p:blipFill>
          <a:blip r:embed="rId4" cstate="print"/>
          <a:srcRect/>
          <a:stretch>
            <a:fillRect/>
          </a:stretch>
        </p:blipFill>
        <p:spPr bwMode="auto">
          <a:xfrm>
            <a:off x="2971801" y="228601"/>
            <a:ext cx="1828800" cy="1828800"/>
          </a:xfrm>
          <a:prstGeom prst="rect">
            <a:avLst/>
          </a:prstGeom>
          <a:noFill/>
        </p:spPr>
      </p:pic>
      <p:pic>
        <p:nvPicPr>
          <p:cNvPr id="16392" name="Picture 8" descr="http://greenacreaquaponics.com/wp-content/uploads/2012/06/nappa-cabbage.jpg"/>
          <p:cNvPicPr>
            <a:picLocks noChangeAspect="1" noChangeArrowheads="1"/>
          </p:cNvPicPr>
          <p:nvPr/>
        </p:nvPicPr>
        <p:blipFill>
          <a:blip r:embed="rId5" cstate="print"/>
          <a:srcRect/>
          <a:stretch>
            <a:fillRect/>
          </a:stretch>
        </p:blipFill>
        <p:spPr bwMode="auto">
          <a:xfrm>
            <a:off x="4114800" y="4038600"/>
            <a:ext cx="1909267" cy="2209800"/>
          </a:xfrm>
          <a:prstGeom prst="rect">
            <a:avLst/>
          </a:prstGeom>
          <a:noFill/>
        </p:spPr>
      </p:pic>
      <p:pic>
        <p:nvPicPr>
          <p:cNvPr id="16394" name="Picture 10" descr="http://blog.golbsalt.com/wp-content/uploads/2013/01/brussel-sprouts.jpeg"/>
          <p:cNvPicPr>
            <a:picLocks noChangeAspect="1" noChangeArrowheads="1"/>
          </p:cNvPicPr>
          <p:nvPr/>
        </p:nvPicPr>
        <p:blipFill>
          <a:blip r:embed="rId6" cstate="print"/>
          <a:srcRect/>
          <a:stretch>
            <a:fillRect/>
          </a:stretch>
        </p:blipFill>
        <p:spPr bwMode="auto">
          <a:xfrm>
            <a:off x="1752600" y="2057400"/>
            <a:ext cx="2146300" cy="1679713"/>
          </a:xfrm>
          <a:prstGeom prst="rect">
            <a:avLst/>
          </a:prstGeom>
          <a:noFill/>
        </p:spPr>
      </p:pic>
      <p:pic>
        <p:nvPicPr>
          <p:cNvPr id="16396" name="Picture 12" descr="http://www.photo-dictionary.com/photofiles/list/5297/9121red_cabbage.jpg"/>
          <p:cNvPicPr>
            <a:picLocks noChangeAspect="1" noChangeArrowheads="1"/>
          </p:cNvPicPr>
          <p:nvPr/>
        </p:nvPicPr>
        <p:blipFill>
          <a:blip r:embed="rId7" cstate="print"/>
          <a:srcRect/>
          <a:stretch>
            <a:fillRect/>
          </a:stretch>
        </p:blipFill>
        <p:spPr bwMode="auto">
          <a:xfrm>
            <a:off x="1905000" y="4343400"/>
            <a:ext cx="2286000" cy="1531620"/>
          </a:xfrm>
          <a:prstGeom prst="rect">
            <a:avLst/>
          </a:prstGeom>
          <a:noFill/>
        </p:spPr>
      </p:pic>
      <p:pic>
        <p:nvPicPr>
          <p:cNvPr id="16398" name="Picture 14" descr="http://www.finecooking.com/assets/uploads/posts/5049/ING-bok-choy_sql.jpg"/>
          <p:cNvPicPr>
            <a:picLocks noChangeAspect="1" noChangeArrowheads="1"/>
          </p:cNvPicPr>
          <p:nvPr/>
        </p:nvPicPr>
        <p:blipFill>
          <a:blip r:embed="rId8" cstate="print"/>
          <a:srcRect/>
          <a:stretch>
            <a:fillRect/>
          </a:stretch>
        </p:blipFill>
        <p:spPr bwMode="auto">
          <a:xfrm>
            <a:off x="0" y="3429000"/>
            <a:ext cx="2222500" cy="2222500"/>
          </a:xfrm>
          <a:prstGeom prst="rect">
            <a:avLst/>
          </a:prstGeom>
          <a:noFill/>
        </p:spPr>
      </p:pic>
      <p:sp>
        <p:nvSpPr>
          <p:cNvPr id="13" name="TextBox 12"/>
          <p:cNvSpPr txBox="1"/>
          <p:nvPr/>
        </p:nvSpPr>
        <p:spPr>
          <a:xfrm>
            <a:off x="2057400" y="3513892"/>
            <a:ext cx="1981200" cy="677108"/>
          </a:xfrm>
          <a:prstGeom prst="rect">
            <a:avLst/>
          </a:prstGeom>
          <a:noFill/>
        </p:spPr>
        <p:txBody>
          <a:bodyPr wrap="square" rtlCol="0">
            <a:spAutoFit/>
          </a:bodyPr>
          <a:lstStyle/>
          <a:p>
            <a:r>
              <a:rPr lang="en-US" sz="2000" dirty="0" smtClean="0">
                <a:solidFill>
                  <a:schemeClr val="accent1">
                    <a:lumMod val="50000"/>
                  </a:schemeClr>
                </a:solidFill>
              </a:rPr>
              <a:t>Brussels Sprouts</a:t>
            </a:r>
          </a:p>
          <a:p>
            <a:endParaRPr lang="en-US" dirty="0"/>
          </a:p>
        </p:txBody>
      </p:sp>
      <p:sp>
        <p:nvSpPr>
          <p:cNvPr id="14" name="TextBox 13"/>
          <p:cNvSpPr txBox="1"/>
          <p:nvPr/>
        </p:nvSpPr>
        <p:spPr>
          <a:xfrm rot="2679718">
            <a:off x="-124242" y="2229528"/>
            <a:ext cx="1981200" cy="677108"/>
          </a:xfrm>
          <a:prstGeom prst="rect">
            <a:avLst/>
          </a:prstGeom>
          <a:noFill/>
        </p:spPr>
        <p:txBody>
          <a:bodyPr wrap="square" rtlCol="0">
            <a:spAutoFit/>
          </a:bodyPr>
          <a:lstStyle/>
          <a:p>
            <a:r>
              <a:rPr lang="en-US" sz="2000" dirty="0" smtClean="0">
                <a:solidFill>
                  <a:schemeClr val="accent1">
                    <a:lumMod val="50000"/>
                  </a:schemeClr>
                </a:solidFill>
              </a:rPr>
              <a:t>Broccoli</a:t>
            </a:r>
          </a:p>
          <a:p>
            <a:endParaRPr lang="en-US" dirty="0"/>
          </a:p>
        </p:txBody>
      </p:sp>
      <p:sp>
        <p:nvSpPr>
          <p:cNvPr id="15" name="TextBox 14"/>
          <p:cNvSpPr txBox="1"/>
          <p:nvPr/>
        </p:nvSpPr>
        <p:spPr>
          <a:xfrm>
            <a:off x="2362200" y="5647492"/>
            <a:ext cx="1981200" cy="677108"/>
          </a:xfrm>
          <a:prstGeom prst="rect">
            <a:avLst/>
          </a:prstGeom>
          <a:noFill/>
        </p:spPr>
        <p:txBody>
          <a:bodyPr wrap="square" rtlCol="0">
            <a:spAutoFit/>
          </a:bodyPr>
          <a:lstStyle/>
          <a:p>
            <a:r>
              <a:rPr lang="en-US" sz="2000" dirty="0" smtClean="0">
                <a:solidFill>
                  <a:schemeClr val="accent1">
                    <a:lumMod val="50000"/>
                  </a:schemeClr>
                </a:solidFill>
              </a:rPr>
              <a:t>Red Cabbage</a:t>
            </a:r>
          </a:p>
          <a:p>
            <a:endParaRPr lang="en-US" dirty="0"/>
          </a:p>
        </p:txBody>
      </p:sp>
      <p:sp>
        <p:nvSpPr>
          <p:cNvPr id="16" name="TextBox 15"/>
          <p:cNvSpPr txBox="1"/>
          <p:nvPr/>
        </p:nvSpPr>
        <p:spPr>
          <a:xfrm rot="2846081">
            <a:off x="4577020" y="1903254"/>
            <a:ext cx="1981200" cy="677108"/>
          </a:xfrm>
          <a:prstGeom prst="rect">
            <a:avLst/>
          </a:prstGeom>
          <a:noFill/>
        </p:spPr>
        <p:txBody>
          <a:bodyPr wrap="square" rtlCol="0">
            <a:spAutoFit/>
          </a:bodyPr>
          <a:lstStyle/>
          <a:p>
            <a:r>
              <a:rPr lang="en-US" sz="2000" dirty="0" smtClean="0">
                <a:solidFill>
                  <a:schemeClr val="accent1">
                    <a:lumMod val="50000"/>
                  </a:schemeClr>
                </a:solidFill>
              </a:rPr>
              <a:t>Green Cabbage</a:t>
            </a:r>
          </a:p>
          <a:p>
            <a:endParaRPr lang="en-US" dirty="0"/>
          </a:p>
        </p:txBody>
      </p:sp>
      <p:sp>
        <p:nvSpPr>
          <p:cNvPr id="17" name="TextBox 16"/>
          <p:cNvSpPr txBox="1"/>
          <p:nvPr/>
        </p:nvSpPr>
        <p:spPr>
          <a:xfrm>
            <a:off x="3200400" y="84892"/>
            <a:ext cx="1981200" cy="677108"/>
          </a:xfrm>
          <a:prstGeom prst="rect">
            <a:avLst/>
          </a:prstGeom>
          <a:noFill/>
        </p:spPr>
        <p:txBody>
          <a:bodyPr wrap="square" rtlCol="0">
            <a:spAutoFit/>
          </a:bodyPr>
          <a:lstStyle/>
          <a:p>
            <a:r>
              <a:rPr lang="en-US" sz="2000" dirty="0" smtClean="0">
                <a:solidFill>
                  <a:schemeClr val="accent1">
                    <a:lumMod val="50000"/>
                  </a:schemeClr>
                </a:solidFill>
              </a:rPr>
              <a:t>Cauliflower</a:t>
            </a:r>
          </a:p>
          <a:p>
            <a:endParaRPr lang="en-US" dirty="0"/>
          </a:p>
        </p:txBody>
      </p:sp>
      <p:sp>
        <p:nvSpPr>
          <p:cNvPr id="18" name="TextBox 17"/>
          <p:cNvSpPr txBox="1"/>
          <p:nvPr/>
        </p:nvSpPr>
        <p:spPr>
          <a:xfrm rot="18458759">
            <a:off x="1031893" y="4233986"/>
            <a:ext cx="1981200" cy="677108"/>
          </a:xfrm>
          <a:prstGeom prst="rect">
            <a:avLst/>
          </a:prstGeom>
          <a:noFill/>
        </p:spPr>
        <p:txBody>
          <a:bodyPr wrap="square" rtlCol="0">
            <a:spAutoFit/>
          </a:bodyPr>
          <a:lstStyle/>
          <a:p>
            <a:r>
              <a:rPr lang="en-US" sz="2000" dirty="0" smtClean="0">
                <a:solidFill>
                  <a:schemeClr val="accent1">
                    <a:lumMod val="50000"/>
                  </a:schemeClr>
                </a:solidFill>
              </a:rPr>
              <a:t>Bok Choy</a:t>
            </a:r>
          </a:p>
          <a:p>
            <a:endParaRPr lang="en-US" dirty="0"/>
          </a:p>
        </p:txBody>
      </p:sp>
      <p:sp>
        <p:nvSpPr>
          <p:cNvPr id="19" name="TextBox 18"/>
          <p:cNvSpPr txBox="1"/>
          <p:nvPr/>
        </p:nvSpPr>
        <p:spPr>
          <a:xfrm rot="4083197">
            <a:off x="4775151" y="4448102"/>
            <a:ext cx="2057528" cy="677108"/>
          </a:xfrm>
          <a:prstGeom prst="rect">
            <a:avLst/>
          </a:prstGeom>
          <a:noFill/>
        </p:spPr>
        <p:txBody>
          <a:bodyPr wrap="square" rtlCol="0">
            <a:spAutoFit/>
          </a:bodyPr>
          <a:lstStyle/>
          <a:p>
            <a:r>
              <a:rPr lang="en-US" sz="2000" dirty="0" smtClean="0">
                <a:solidFill>
                  <a:schemeClr val="accent1">
                    <a:lumMod val="50000"/>
                  </a:schemeClr>
                </a:solidFill>
              </a:rPr>
              <a:t>Napa Cabbage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0" name="Picture 14" descr="http://www.pinkberry.com/images/stories/webimages/yogurt_pumpkin_img2.jpg"/>
          <p:cNvPicPr>
            <a:picLocks noChangeAspect="1" noChangeArrowheads="1"/>
          </p:cNvPicPr>
          <p:nvPr/>
        </p:nvPicPr>
        <p:blipFill>
          <a:blip r:embed="rId3" cstate="print"/>
          <a:srcRect/>
          <a:stretch>
            <a:fillRect/>
          </a:stretch>
        </p:blipFill>
        <p:spPr bwMode="auto">
          <a:xfrm>
            <a:off x="228600" y="4800600"/>
            <a:ext cx="2438400" cy="1542553"/>
          </a:xfrm>
          <a:prstGeom prst="rect">
            <a:avLst/>
          </a:prstGeom>
          <a:noFill/>
        </p:spPr>
      </p:pic>
      <p:pic>
        <p:nvPicPr>
          <p:cNvPr id="29708" name="Picture 12" descr="http://www.bonappetit.com/images/tips_tools_ingredients/ingredients/2008/10/ttar_butternut_squash_v.jpg"/>
          <p:cNvPicPr>
            <a:picLocks noChangeAspect="1" noChangeArrowheads="1"/>
          </p:cNvPicPr>
          <p:nvPr/>
        </p:nvPicPr>
        <p:blipFill>
          <a:blip r:embed="rId4" cstate="print"/>
          <a:srcRect/>
          <a:stretch>
            <a:fillRect/>
          </a:stretch>
        </p:blipFill>
        <p:spPr bwMode="auto">
          <a:xfrm>
            <a:off x="2362200" y="2362200"/>
            <a:ext cx="1854053" cy="2057400"/>
          </a:xfrm>
          <a:prstGeom prst="rect">
            <a:avLst/>
          </a:prstGeom>
          <a:noFill/>
        </p:spPr>
      </p:pic>
      <p:sp>
        <p:nvSpPr>
          <p:cNvPr id="2" name="Title 1"/>
          <p:cNvSpPr>
            <a:spLocks noGrp="1"/>
          </p:cNvSpPr>
          <p:nvPr>
            <p:ph type="title"/>
          </p:nvPr>
        </p:nvSpPr>
        <p:spPr/>
        <p:txBody>
          <a:bodyPr/>
          <a:lstStyle/>
          <a:p>
            <a:r>
              <a:rPr lang="en-US" sz="4000" dirty="0" smtClean="0"/>
              <a:t>Gourds</a:t>
            </a:r>
            <a:endParaRPr lang="en-US" sz="4000" dirty="0"/>
          </a:p>
        </p:txBody>
      </p:sp>
      <p:sp>
        <p:nvSpPr>
          <p:cNvPr id="3" name="Text Placeholder 2"/>
          <p:cNvSpPr>
            <a:spLocks noGrp="1"/>
          </p:cNvSpPr>
          <p:nvPr>
            <p:ph type="body" idx="2"/>
          </p:nvPr>
        </p:nvSpPr>
        <p:spPr/>
        <p:txBody>
          <a:bodyPr>
            <a:normAutofit/>
          </a:bodyPr>
          <a:lstStyle/>
          <a:p>
            <a:pPr>
              <a:buFont typeface="Arial" pitchFamily="34" charset="0"/>
              <a:buChar char="•"/>
            </a:pPr>
            <a:r>
              <a:rPr lang="en-US" sz="2000" dirty="0" smtClean="0"/>
              <a:t>You can typically eat all parts of them</a:t>
            </a:r>
          </a:p>
          <a:p>
            <a:pPr>
              <a:buFont typeface="Arial" pitchFamily="34" charset="0"/>
              <a:buChar char="•"/>
            </a:pPr>
            <a:r>
              <a:rPr lang="en-US" sz="2000" dirty="0" smtClean="0"/>
              <a:t>Summer Squashes are zucchini, yellow squash, and </a:t>
            </a:r>
            <a:r>
              <a:rPr lang="en-US" sz="2000" dirty="0" err="1" smtClean="0"/>
              <a:t>pattypan</a:t>
            </a:r>
            <a:r>
              <a:rPr lang="en-US" sz="2000" dirty="0" smtClean="0"/>
              <a:t> squash </a:t>
            </a:r>
          </a:p>
          <a:p>
            <a:pPr>
              <a:buFont typeface="Arial" pitchFamily="34" charset="0"/>
              <a:buChar char="•"/>
            </a:pPr>
            <a:r>
              <a:rPr lang="en-US" sz="2000" dirty="0" smtClean="0"/>
              <a:t>Winter Squashes include butternut, pumpkins, and acorn. Their skins are inedible and the seeds must be removed before eating.</a:t>
            </a:r>
          </a:p>
        </p:txBody>
      </p:sp>
      <p:pic>
        <p:nvPicPr>
          <p:cNvPr id="29698" name="Picture 2" descr="http://www.wrensoft.com/zoom/demos/fruitshop/images/zucchini.jpg"/>
          <p:cNvPicPr>
            <a:picLocks noChangeAspect="1" noChangeArrowheads="1"/>
          </p:cNvPicPr>
          <p:nvPr/>
        </p:nvPicPr>
        <p:blipFill>
          <a:blip r:embed="rId5" cstate="print"/>
          <a:srcRect/>
          <a:stretch>
            <a:fillRect/>
          </a:stretch>
        </p:blipFill>
        <p:spPr bwMode="auto">
          <a:xfrm>
            <a:off x="1" y="228600"/>
            <a:ext cx="2590799" cy="1719071"/>
          </a:xfrm>
          <a:prstGeom prst="rect">
            <a:avLst/>
          </a:prstGeom>
          <a:noFill/>
        </p:spPr>
      </p:pic>
      <p:pic>
        <p:nvPicPr>
          <p:cNvPr id="29700" name="Picture 4" descr="http://upload.wikimedia.org/wikipedia/commons/2/21/Yellow_squash.jpg"/>
          <p:cNvPicPr>
            <a:picLocks noChangeAspect="1" noChangeArrowheads="1"/>
          </p:cNvPicPr>
          <p:nvPr/>
        </p:nvPicPr>
        <p:blipFill>
          <a:blip r:embed="rId6" cstate="print"/>
          <a:srcRect/>
          <a:stretch>
            <a:fillRect/>
          </a:stretch>
        </p:blipFill>
        <p:spPr bwMode="auto">
          <a:xfrm rot="5400000">
            <a:off x="4381500" y="952500"/>
            <a:ext cx="2057400" cy="1371600"/>
          </a:xfrm>
          <a:prstGeom prst="rect">
            <a:avLst/>
          </a:prstGeom>
          <a:noFill/>
        </p:spPr>
      </p:pic>
      <p:pic>
        <p:nvPicPr>
          <p:cNvPr id="29704" name="Picture 8" descr="https://blog.doortodoororganics.com/wp-content/blogs.dir/18/files/2011/12/Eggplant1.jpg"/>
          <p:cNvPicPr>
            <a:picLocks noChangeAspect="1" noChangeArrowheads="1"/>
          </p:cNvPicPr>
          <p:nvPr/>
        </p:nvPicPr>
        <p:blipFill>
          <a:blip r:embed="rId7" cstate="print"/>
          <a:srcRect/>
          <a:stretch>
            <a:fillRect/>
          </a:stretch>
        </p:blipFill>
        <p:spPr bwMode="auto">
          <a:xfrm>
            <a:off x="2743200" y="762000"/>
            <a:ext cx="1708814" cy="1524000"/>
          </a:xfrm>
          <a:prstGeom prst="rect">
            <a:avLst/>
          </a:prstGeom>
          <a:noFill/>
        </p:spPr>
      </p:pic>
      <p:pic>
        <p:nvPicPr>
          <p:cNvPr id="29706" name="Picture 10" descr="http://www.seriouseats.com/recipes/images/2011/10/20111008acornsquashshutterstocku.jpg"/>
          <p:cNvPicPr>
            <a:picLocks noChangeAspect="1" noChangeArrowheads="1"/>
          </p:cNvPicPr>
          <p:nvPr/>
        </p:nvPicPr>
        <p:blipFill>
          <a:blip r:embed="rId8" cstate="print"/>
          <a:srcRect/>
          <a:stretch>
            <a:fillRect/>
          </a:stretch>
        </p:blipFill>
        <p:spPr bwMode="auto">
          <a:xfrm>
            <a:off x="381000" y="2362200"/>
            <a:ext cx="2146966" cy="1611984"/>
          </a:xfrm>
          <a:prstGeom prst="rect">
            <a:avLst/>
          </a:prstGeom>
          <a:noFill/>
        </p:spPr>
      </p:pic>
      <p:pic>
        <p:nvPicPr>
          <p:cNvPr id="29712" name="Picture 16" descr="http://www.schuettfarm.com/images/delicata-img.jpg"/>
          <p:cNvPicPr>
            <a:picLocks noChangeAspect="1" noChangeArrowheads="1"/>
          </p:cNvPicPr>
          <p:nvPr/>
        </p:nvPicPr>
        <p:blipFill>
          <a:blip r:embed="rId9" cstate="print"/>
          <a:srcRect/>
          <a:stretch>
            <a:fillRect/>
          </a:stretch>
        </p:blipFill>
        <p:spPr bwMode="auto">
          <a:xfrm>
            <a:off x="4114800" y="2895600"/>
            <a:ext cx="1902493" cy="2857500"/>
          </a:xfrm>
          <a:prstGeom prst="rect">
            <a:avLst/>
          </a:prstGeom>
          <a:noFill/>
        </p:spPr>
      </p:pic>
      <p:pic>
        <p:nvPicPr>
          <p:cNvPr id="29714" name="Picture 18" descr="http://mealandaspiel.com/wp-content/uploads/2011/05/cucumber.png"/>
          <p:cNvPicPr>
            <a:picLocks noChangeAspect="1" noChangeArrowheads="1"/>
          </p:cNvPicPr>
          <p:nvPr/>
        </p:nvPicPr>
        <p:blipFill>
          <a:blip r:embed="rId10" cstate="print"/>
          <a:srcRect/>
          <a:stretch>
            <a:fillRect/>
          </a:stretch>
        </p:blipFill>
        <p:spPr bwMode="auto">
          <a:xfrm rot="21242588">
            <a:off x="2131453" y="4460126"/>
            <a:ext cx="2330052" cy="1548357"/>
          </a:xfrm>
          <a:prstGeom prst="rect">
            <a:avLst/>
          </a:prstGeom>
          <a:noFill/>
        </p:spPr>
      </p:pic>
      <p:sp>
        <p:nvSpPr>
          <p:cNvPr id="15" name="TextBox 14"/>
          <p:cNvSpPr txBox="1"/>
          <p:nvPr/>
        </p:nvSpPr>
        <p:spPr>
          <a:xfrm>
            <a:off x="533400" y="1524000"/>
            <a:ext cx="1981200" cy="677108"/>
          </a:xfrm>
          <a:prstGeom prst="rect">
            <a:avLst/>
          </a:prstGeom>
          <a:noFill/>
        </p:spPr>
        <p:txBody>
          <a:bodyPr wrap="square" rtlCol="0">
            <a:spAutoFit/>
          </a:bodyPr>
          <a:lstStyle/>
          <a:p>
            <a:r>
              <a:rPr lang="en-US" sz="2000" dirty="0" smtClean="0">
                <a:solidFill>
                  <a:schemeClr val="accent1">
                    <a:lumMod val="50000"/>
                  </a:schemeClr>
                </a:solidFill>
              </a:rPr>
              <a:t>Zucchini</a:t>
            </a:r>
          </a:p>
          <a:p>
            <a:endParaRPr lang="en-US" dirty="0"/>
          </a:p>
        </p:txBody>
      </p:sp>
      <p:sp>
        <p:nvSpPr>
          <p:cNvPr id="16" name="TextBox 15"/>
          <p:cNvSpPr txBox="1"/>
          <p:nvPr/>
        </p:nvSpPr>
        <p:spPr>
          <a:xfrm rot="19239592">
            <a:off x="3549488" y="1286245"/>
            <a:ext cx="1981200" cy="677108"/>
          </a:xfrm>
          <a:prstGeom prst="rect">
            <a:avLst/>
          </a:prstGeom>
          <a:noFill/>
        </p:spPr>
        <p:txBody>
          <a:bodyPr wrap="square" rtlCol="0">
            <a:spAutoFit/>
          </a:bodyPr>
          <a:lstStyle/>
          <a:p>
            <a:r>
              <a:rPr lang="en-US" sz="2000" dirty="0" smtClean="0">
                <a:solidFill>
                  <a:schemeClr val="accent1">
                    <a:lumMod val="50000"/>
                  </a:schemeClr>
                </a:solidFill>
              </a:rPr>
              <a:t>Eggplant</a:t>
            </a:r>
          </a:p>
          <a:p>
            <a:endParaRPr lang="en-US" dirty="0"/>
          </a:p>
        </p:txBody>
      </p:sp>
      <p:sp>
        <p:nvSpPr>
          <p:cNvPr id="17" name="TextBox 16"/>
          <p:cNvSpPr txBox="1"/>
          <p:nvPr/>
        </p:nvSpPr>
        <p:spPr>
          <a:xfrm>
            <a:off x="685800" y="3818692"/>
            <a:ext cx="1981200" cy="677108"/>
          </a:xfrm>
          <a:prstGeom prst="rect">
            <a:avLst/>
          </a:prstGeom>
          <a:noFill/>
        </p:spPr>
        <p:txBody>
          <a:bodyPr wrap="square" rtlCol="0">
            <a:spAutoFit/>
          </a:bodyPr>
          <a:lstStyle/>
          <a:p>
            <a:r>
              <a:rPr lang="en-US" sz="2000" dirty="0" smtClean="0">
                <a:solidFill>
                  <a:schemeClr val="accent1">
                    <a:lumMod val="50000"/>
                  </a:schemeClr>
                </a:solidFill>
              </a:rPr>
              <a:t>Acorn Squash</a:t>
            </a:r>
          </a:p>
          <a:p>
            <a:endParaRPr lang="en-US" dirty="0"/>
          </a:p>
        </p:txBody>
      </p:sp>
      <p:sp>
        <p:nvSpPr>
          <p:cNvPr id="18" name="TextBox 17"/>
          <p:cNvSpPr txBox="1"/>
          <p:nvPr/>
        </p:nvSpPr>
        <p:spPr>
          <a:xfrm rot="16200000">
            <a:off x="3014246" y="2938046"/>
            <a:ext cx="1981200" cy="677108"/>
          </a:xfrm>
          <a:prstGeom prst="rect">
            <a:avLst/>
          </a:prstGeom>
          <a:noFill/>
        </p:spPr>
        <p:txBody>
          <a:bodyPr wrap="square" rtlCol="0">
            <a:spAutoFit/>
          </a:bodyPr>
          <a:lstStyle/>
          <a:p>
            <a:r>
              <a:rPr lang="en-US" sz="2000" dirty="0" smtClean="0">
                <a:solidFill>
                  <a:schemeClr val="accent1">
                    <a:lumMod val="50000"/>
                  </a:schemeClr>
                </a:solidFill>
              </a:rPr>
              <a:t>Butternut</a:t>
            </a:r>
          </a:p>
          <a:p>
            <a:endParaRPr lang="en-US" dirty="0"/>
          </a:p>
        </p:txBody>
      </p:sp>
      <p:sp>
        <p:nvSpPr>
          <p:cNvPr id="19" name="TextBox 18"/>
          <p:cNvSpPr txBox="1"/>
          <p:nvPr/>
        </p:nvSpPr>
        <p:spPr>
          <a:xfrm rot="16200000">
            <a:off x="-262354" y="4843046"/>
            <a:ext cx="1981200" cy="677108"/>
          </a:xfrm>
          <a:prstGeom prst="rect">
            <a:avLst/>
          </a:prstGeom>
          <a:noFill/>
        </p:spPr>
        <p:txBody>
          <a:bodyPr wrap="square" rtlCol="0">
            <a:spAutoFit/>
          </a:bodyPr>
          <a:lstStyle/>
          <a:p>
            <a:r>
              <a:rPr lang="en-US" sz="2000" dirty="0" smtClean="0">
                <a:solidFill>
                  <a:schemeClr val="accent1">
                    <a:lumMod val="50000"/>
                  </a:schemeClr>
                </a:solidFill>
              </a:rPr>
              <a:t>Pumpkin</a:t>
            </a:r>
          </a:p>
          <a:p>
            <a:endParaRPr lang="en-US" dirty="0"/>
          </a:p>
        </p:txBody>
      </p:sp>
      <p:sp>
        <p:nvSpPr>
          <p:cNvPr id="20" name="TextBox 19"/>
          <p:cNvSpPr txBox="1"/>
          <p:nvPr/>
        </p:nvSpPr>
        <p:spPr>
          <a:xfrm rot="16200000">
            <a:off x="4834354" y="1414046"/>
            <a:ext cx="1981200" cy="677108"/>
          </a:xfrm>
          <a:prstGeom prst="rect">
            <a:avLst/>
          </a:prstGeom>
          <a:noFill/>
        </p:spPr>
        <p:txBody>
          <a:bodyPr wrap="square" rtlCol="0">
            <a:spAutoFit/>
          </a:bodyPr>
          <a:lstStyle/>
          <a:p>
            <a:r>
              <a:rPr lang="en-US" sz="2000" dirty="0" smtClean="0">
                <a:solidFill>
                  <a:schemeClr val="accent1">
                    <a:lumMod val="50000"/>
                  </a:schemeClr>
                </a:solidFill>
              </a:rPr>
              <a:t>Yellow Squash</a:t>
            </a:r>
          </a:p>
          <a:p>
            <a:endParaRPr lang="en-US" dirty="0"/>
          </a:p>
        </p:txBody>
      </p:sp>
      <p:sp>
        <p:nvSpPr>
          <p:cNvPr id="21" name="TextBox 20"/>
          <p:cNvSpPr txBox="1"/>
          <p:nvPr/>
        </p:nvSpPr>
        <p:spPr>
          <a:xfrm>
            <a:off x="4572000" y="5486400"/>
            <a:ext cx="1981200" cy="677108"/>
          </a:xfrm>
          <a:prstGeom prst="rect">
            <a:avLst/>
          </a:prstGeom>
          <a:noFill/>
        </p:spPr>
        <p:txBody>
          <a:bodyPr wrap="square" rtlCol="0">
            <a:spAutoFit/>
          </a:bodyPr>
          <a:lstStyle/>
          <a:p>
            <a:r>
              <a:rPr lang="en-US" sz="2000" dirty="0" err="1" smtClean="0">
                <a:solidFill>
                  <a:schemeClr val="accent1">
                    <a:lumMod val="50000"/>
                  </a:schemeClr>
                </a:solidFill>
              </a:rPr>
              <a:t>Delicata</a:t>
            </a:r>
            <a:endParaRPr lang="en-US" sz="2000" dirty="0" smtClean="0">
              <a:solidFill>
                <a:schemeClr val="accent1">
                  <a:lumMod val="50000"/>
                </a:schemeClr>
              </a:solidFill>
            </a:endParaRPr>
          </a:p>
          <a:p>
            <a:endParaRPr lang="en-US" dirty="0"/>
          </a:p>
        </p:txBody>
      </p:sp>
      <p:sp>
        <p:nvSpPr>
          <p:cNvPr id="22" name="TextBox 21"/>
          <p:cNvSpPr txBox="1"/>
          <p:nvPr/>
        </p:nvSpPr>
        <p:spPr>
          <a:xfrm>
            <a:off x="2667000" y="5571292"/>
            <a:ext cx="1981200" cy="677108"/>
          </a:xfrm>
          <a:prstGeom prst="rect">
            <a:avLst/>
          </a:prstGeom>
          <a:noFill/>
        </p:spPr>
        <p:txBody>
          <a:bodyPr wrap="square" rtlCol="0">
            <a:spAutoFit/>
          </a:bodyPr>
          <a:lstStyle/>
          <a:p>
            <a:r>
              <a:rPr lang="en-US" sz="2000" dirty="0" smtClean="0">
                <a:solidFill>
                  <a:schemeClr val="accent1">
                    <a:lumMod val="50000"/>
                  </a:schemeClr>
                </a:solidFill>
              </a:rPr>
              <a:t>Cucumber</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res.mindbodygreen.com/img/ftr/kool-kale.jpg"/>
          <p:cNvPicPr>
            <a:picLocks noChangeAspect="1" noChangeArrowheads="1"/>
          </p:cNvPicPr>
          <p:nvPr/>
        </p:nvPicPr>
        <p:blipFill>
          <a:blip r:embed="rId2" cstate="print"/>
          <a:srcRect/>
          <a:stretch>
            <a:fillRect/>
          </a:stretch>
        </p:blipFill>
        <p:spPr bwMode="auto">
          <a:xfrm>
            <a:off x="2743200" y="3886200"/>
            <a:ext cx="3196631" cy="2133600"/>
          </a:xfrm>
          <a:prstGeom prst="rect">
            <a:avLst/>
          </a:prstGeom>
          <a:noFill/>
        </p:spPr>
      </p:pic>
      <p:sp>
        <p:nvSpPr>
          <p:cNvPr id="2" name="Title 1"/>
          <p:cNvSpPr>
            <a:spLocks noGrp="1"/>
          </p:cNvSpPr>
          <p:nvPr>
            <p:ph type="title"/>
          </p:nvPr>
        </p:nvSpPr>
        <p:spPr>
          <a:xfrm>
            <a:off x="6324600" y="76200"/>
            <a:ext cx="2514600" cy="1371600"/>
          </a:xfrm>
        </p:spPr>
        <p:txBody>
          <a:bodyPr/>
          <a:lstStyle/>
          <a:p>
            <a:r>
              <a:rPr lang="en-US" sz="4000" dirty="0" smtClean="0"/>
              <a:t>Leafy Greens</a:t>
            </a:r>
            <a:endParaRPr lang="en-US" sz="4000" dirty="0"/>
          </a:p>
        </p:txBody>
      </p:sp>
      <p:sp>
        <p:nvSpPr>
          <p:cNvPr id="3" name="Text Placeholder 2"/>
          <p:cNvSpPr>
            <a:spLocks noGrp="1"/>
          </p:cNvSpPr>
          <p:nvPr>
            <p:ph type="body" idx="2"/>
          </p:nvPr>
        </p:nvSpPr>
        <p:spPr>
          <a:xfrm>
            <a:off x="6324600" y="1371600"/>
            <a:ext cx="2514600" cy="4691063"/>
          </a:xfrm>
        </p:spPr>
        <p:txBody>
          <a:bodyPr>
            <a:normAutofit/>
          </a:bodyPr>
          <a:lstStyle/>
          <a:p>
            <a:pPr>
              <a:buFont typeface="Arial" pitchFamily="34" charset="0"/>
              <a:buChar char="•"/>
            </a:pPr>
            <a:r>
              <a:rPr lang="en-US" sz="2000" dirty="0" smtClean="0"/>
              <a:t>Includes salad greens</a:t>
            </a:r>
          </a:p>
          <a:p>
            <a:pPr>
              <a:buFont typeface="Arial" pitchFamily="34" charset="0"/>
              <a:buChar char="•"/>
            </a:pPr>
            <a:r>
              <a:rPr lang="en-US" sz="2000" dirty="0" smtClean="0"/>
              <a:t>Often </a:t>
            </a:r>
            <a:r>
              <a:rPr lang="en-US" sz="2000" dirty="0" err="1" smtClean="0"/>
              <a:t>sauteéd</a:t>
            </a:r>
            <a:r>
              <a:rPr lang="en-US" sz="2000" dirty="0" smtClean="0"/>
              <a:t>, steamed or braised</a:t>
            </a:r>
          </a:p>
          <a:p>
            <a:pPr>
              <a:buFont typeface="Arial" pitchFamily="34" charset="0"/>
              <a:buChar char="•"/>
            </a:pPr>
            <a:endParaRPr lang="en-US" sz="2000" dirty="0"/>
          </a:p>
        </p:txBody>
      </p:sp>
      <p:pic>
        <p:nvPicPr>
          <p:cNvPr id="1028" name="Picture 4" descr="http://homeguides.sfgate.com/DM-Resize/photos.demandstudios.com/getty/article/30/254/skd286804sdc.jpg?w=600&amp;h=600&amp;keep_ratio=1"/>
          <p:cNvPicPr>
            <a:picLocks noChangeAspect="1" noChangeArrowheads="1"/>
          </p:cNvPicPr>
          <p:nvPr/>
        </p:nvPicPr>
        <p:blipFill>
          <a:blip r:embed="rId3" cstate="print"/>
          <a:srcRect/>
          <a:stretch>
            <a:fillRect/>
          </a:stretch>
        </p:blipFill>
        <p:spPr bwMode="auto">
          <a:xfrm>
            <a:off x="3124200" y="304800"/>
            <a:ext cx="3060700" cy="3060700"/>
          </a:xfrm>
          <a:prstGeom prst="rect">
            <a:avLst/>
          </a:prstGeom>
          <a:noFill/>
        </p:spPr>
      </p:pic>
      <p:pic>
        <p:nvPicPr>
          <p:cNvPr id="1030" name="Picture 6" descr="http://www.springhillcommunityfarm.com/recipeImages/collards.jpg"/>
          <p:cNvPicPr>
            <a:picLocks noChangeAspect="1" noChangeArrowheads="1"/>
          </p:cNvPicPr>
          <p:nvPr/>
        </p:nvPicPr>
        <p:blipFill>
          <a:blip r:embed="rId4" cstate="print"/>
          <a:srcRect/>
          <a:stretch>
            <a:fillRect/>
          </a:stretch>
        </p:blipFill>
        <p:spPr bwMode="auto">
          <a:xfrm>
            <a:off x="609600" y="2514600"/>
            <a:ext cx="2381250" cy="3429000"/>
          </a:xfrm>
          <a:prstGeom prst="rect">
            <a:avLst/>
          </a:prstGeom>
          <a:noFill/>
        </p:spPr>
      </p:pic>
      <p:sp>
        <p:nvSpPr>
          <p:cNvPr id="9" name="TextBox 8"/>
          <p:cNvSpPr txBox="1"/>
          <p:nvPr/>
        </p:nvSpPr>
        <p:spPr>
          <a:xfrm rot="17113211">
            <a:off x="4137659" y="1772981"/>
            <a:ext cx="1981200" cy="677108"/>
          </a:xfrm>
          <a:prstGeom prst="rect">
            <a:avLst/>
          </a:prstGeom>
          <a:noFill/>
        </p:spPr>
        <p:txBody>
          <a:bodyPr wrap="square" rtlCol="0">
            <a:spAutoFit/>
          </a:bodyPr>
          <a:lstStyle/>
          <a:p>
            <a:r>
              <a:rPr lang="en-US" sz="2000" dirty="0" smtClean="0">
                <a:solidFill>
                  <a:schemeClr val="accent1">
                    <a:lumMod val="50000"/>
                  </a:schemeClr>
                </a:solidFill>
              </a:rPr>
              <a:t>Turnips</a:t>
            </a:r>
          </a:p>
          <a:p>
            <a:endParaRPr lang="en-US" dirty="0"/>
          </a:p>
        </p:txBody>
      </p:sp>
      <p:sp>
        <p:nvSpPr>
          <p:cNvPr id="10" name="TextBox 9"/>
          <p:cNvSpPr txBox="1"/>
          <p:nvPr/>
        </p:nvSpPr>
        <p:spPr>
          <a:xfrm>
            <a:off x="3810000" y="5799892"/>
            <a:ext cx="1981200" cy="677108"/>
          </a:xfrm>
          <a:prstGeom prst="rect">
            <a:avLst/>
          </a:prstGeom>
          <a:noFill/>
        </p:spPr>
        <p:txBody>
          <a:bodyPr wrap="square" rtlCol="0">
            <a:spAutoFit/>
          </a:bodyPr>
          <a:lstStyle/>
          <a:p>
            <a:r>
              <a:rPr lang="en-US" sz="2000" dirty="0" smtClean="0">
                <a:solidFill>
                  <a:schemeClr val="accent1">
                    <a:lumMod val="50000"/>
                  </a:schemeClr>
                </a:solidFill>
              </a:rPr>
              <a:t>Kale</a:t>
            </a:r>
          </a:p>
          <a:p>
            <a:endParaRPr lang="en-US" dirty="0"/>
          </a:p>
        </p:txBody>
      </p:sp>
      <p:pic>
        <p:nvPicPr>
          <p:cNvPr id="1026" name="Picture 2" descr="http://i.telegraph.co.uk/multimedia/archive/02337/Spinach_2337460b.jpg"/>
          <p:cNvPicPr>
            <a:picLocks noChangeAspect="1" noChangeArrowheads="1"/>
          </p:cNvPicPr>
          <p:nvPr/>
        </p:nvPicPr>
        <p:blipFill>
          <a:blip r:embed="rId5" cstate="print"/>
          <a:srcRect/>
          <a:stretch>
            <a:fillRect/>
          </a:stretch>
        </p:blipFill>
        <p:spPr bwMode="auto">
          <a:xfrm>
            <a:off x="228599" y="381000"/>
            <a:ext cx="3540247" cy="2209800"/>
          </a:xfrm>
          <a:prstGeom prst="rect">
            <a:avLst/>
          </a:prstGeom>
          <a:noFill/>
        </p:spPr>
      </p:pic>
      <p:sp>
        <p:nvSpPr>
          <p:cNvPr id="11" name="TextBox 10"/>
          <p:cNvSpPr txBox="1"/>
          <p:nvPr/>
        </p:nvSpPr>
        <p:spPr>
          <a:xfrm>
            <a:off x="2438400" y="2218492"/>
            <a:ext cx="1981200" cy="677108"/>
          </a:xfrm>
          <a:prstGeom prst="rect">
            <a:avLst/>
          </a:prstGeom>
          <a:noFill/>
        </p:spPr>
        <p:txBody>
          <a:bodyPr wrap="square" rtlCol="0">
            <a:spAutoFit/>
          </a:bodyPr>
          <a:lstStyle/>
          <a:p>
            <a:r>
              <a:rPr lang="en-US" sz="2000" dirty="0" smtClean="0">
                <a:solidFill>
                  <a:schemeClr val="accent1">
                    <a:lumMod val="50000"/>
                  </a:schemeClr>
                </a:solidFill>
              </a:rPr>
              <a:t>Spinach</a:t>
            </a:r>
          </a:p>
          <a:p>
            <a:endParaRPr lang="en-US" dirty="0"/>
          </a:p>
        </p:txBody>
      </p:sp>
      <p:sp>
        <p:nvSpPr>
          <p:cNvPr id="12" name="TextBox 11"/>
          <p:cNvSpPr txBox="1"/>
          <p:nvPr/>
        </p:nvSpPr>
        <p:spPr>
          <a:xfrm rot="3363677">
            <a:off x="56374" y="5160930"/>
            <a:ext cx="1981200" cy="677108"/>
          </a:xfrm>
          <a:prstGeom prst="rect">
            <a:avLst/>
          </a:prstGeom>
          <a:noFill/>
        </p:spPr>
        <p:txBody>
          <a:bodyPr wrap="square" rtlCol="0">
            <a:spAutoFit/>
          </a:bodyPr>
          <a:lstStyle/>
          <a:p>
            <a:r>
              <a:rPr lang="en-US" sz="2000" dirty="0" smtClean="0">
                <a:solidFill>
                  <a:schemeClr val="accent1">
                    <a:lumMod val="50000"/>
                  </a:schemeClr>
                </a:solidFill>
              </a:rPr>
              <a:t>Collards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0" name="Picture 14" descr="http://img4-2.cookinglight.timeinc.net/i/2011/04/1104p18-mighty-morels-l.jpg?400:400"/>
          <p:cNvPicPr>
            <a:picLocks noChangeAspect="1" noChangeArrowheads="1"/>
          </p:cNvPicPr>
          <p:nvPr/>
        </p:nvPicPr>
        <p:blipFill>
          <a:blip r:embed="rId2" cstate="print"/>
          <a:srcRect/>
          <a:stretch>
            <a:fillRect/>
          </a:stretch>
        </p:blipFill>
        <p:spPr bwMode="auto">
          <a:xfrm>
            <a:off x="3733800" y="3581400"/>
            <a:ext cx="1905000" cy="1905000"/>
          </a:xfrm>
          <a:prstGeom prst="rect">
            <a:avLst/>
          </a:prstGeom>
          <a:noFill/>
        </p:spPr>
      </p:pic>
      <p:pic>
        <p:nvPicPr>
          <p:cNvPr id="19468" name="Picture 12" descr="http://www.colourbox.com/preview/4478547-871694-fresh-yellow-chanterelles.jpg"/>
          <p:cNvPicPr>
            <a:picLocks noChangeAspect="1" noChangeArrowheads="1"/>
          </p:cNvPicPr>
          <p:nvPr/>
        </p:nvPicPr>
        <p:blipFill>
          <a:blip r:embed="rId3" cstate="print"/>
          <a:srcRect/>
          <a:stretch>
            <a:fillRect/>
          </a:stretch>
        </p:blipFill>
        <p:spPr bwMode="auto">
          <a:xfrm>
            <a:off x="1981200" y="4267200"/>
            <a:ext cx="2146300" cy="1430867"/>
          </a:xfrm>
          <a:prstGeom prst="rect">
            <a:avLst/>
          </a:prstGeom>
          <a:noFill/>
        </p:spPr>
      </p:pic>
      <p:pic>
        <p:nvPicPr>
          <p:cNvPr id="19466" name="Picture 10" descr="http://fitnessconnextion.com/wp-content/uploads/2012/09/shitake-mushrooms.jpg"/>
          <p:cNvPicPr>
            <a:picLocks noChangeAspect="1" noChangeArrowheads="1"/>
          </p:cNvPicPr>
          <p:nvPr/>
        </p:nvPicPr>
        <p:blipFill>
          <a:blip r:embed="rId4" cstate="print"/>
          <a:srcRect/>
          <a:stretch>
            <a:fillRect/>
          </a:stretch>
        </p:blipFill>
        <p:spPr bwMode="auto">
          <a:xfrm>
            <a:off x="3136900" y="228600"/>
            <a:ext cx="1968500" cy="1476375"/>
          </a:xfrm>
          <a:prstGeom prst="rect">
            <a:avLst/>
          </a:prstGeom>
          <a:noFill/>
        </p:spPr>
      </p:pic>
      <p:pic>
        <p:nvPicPr>
          <p:cNvPr id="19460" name="Picture 4" descr="http://www.gourmetsleuth.com/Images/portobellob.jpg"/>
          <p:cNvPicPr>
            <a:picLocks noChangeAspect="1" noChangeArrowheads="1"/>
          </p:cNvPicPr>
          <p:nvPr/>
        </p:nvPicPr>
        <p:blipFill>
          <a:blip r:embed="rId5" cstate="print"/>
          <a:srcRect/>
          <a:stretch>
            <a:fillRect/>
          </a:stretch>
        </p:blipFill>
        <p:spPr bwMode="auto">
          <a:xfrm>
            <a:off x="1371600" y="990600"/>
            <a:ext cx="2057400" cy="2057400"/>
          </a:xfrm>
          <a:prstGeom prst="rect">
            <a:avLst/>
          </a:prstGeom>
          <a:noFill/>
        </p:spPr>
      </p:pic>
      <p:pic>
        <p:nvPicPr>
          <p:cNvPr id="19462" name="Picture 6" descr="http://images1.wikia.nocookie.net/__cb20110110161135/recipes/images/2/2e/Cremini_Mushrooms.jpg"/>
          <p:cNvPicPr>
            <a:picLocks noChangeAspect="1" noChangeArrowheads="1"/>
          </p:cNvPicPr>
          <p:nvPr/>
        </p:nvPicPr>
        <p:blipFill>
          <a:blip r:embed="rId6" cstate="print"/>
          <a:srcRect/>
          <a:stretch>
            <a:fillRect/>
          </a:stretch>
        </p:blipFill>
        <p:spPr bwMode="auto">
          <a:xfrm>
            <a:off x="3657600" y="1600200"/>
            <a:ext cx="1752600" cy="1333212"/>
          </a:xfrm>
          <a:prstGeom prst="rect">
            <a:avLst/>
          </a:prstGeom>
          <a:noFill/>
        </p:spPr>
      </p:pic>
      <p:sp>
        <p:nvSpPr>
          <p:cNvPr id="2" name="Title 1"/>
          <p:cNvSpPr>
            <a:spLocks noGrp="1"/>
          </p:cNvSpPr>
          <p:nvPr>
            <p:ph type="title"/>
          </p:nvPr>
        </p:nvSpPr>
        <p:spPr>
          <a:xfrm>
            <a:off x="6172200" y="304800"/>
            <a:ext cx="2971800" cy="838200"/>
          </a:xfrm>
        </p:spPr>
        <p:txBody>
          <a:bodyPr/>
          <a:lstStyle/>
          <a:p>
            <a:r>
              <a:rPr lang="en-US" sz="4000" dirty="0" smtClean="0"/>
              <a:t>Mushrooms</a:t>
            </a:r>
            <a:endParaRPr lang="en-US" sz="4000" dirty="0"/>
          </a:p>
        </p:txBody>
      </p:sp>
      <p:sp>
        <p:nvSpPr>
          <p:cNvPr id="3" name="Text Placeholder 2"/>
          <p:cNvSpPr>
            <a:spLocks noGrp="1"/>
          </p:cNvSpPr>
          <p:nvPr>
            <p:ph type="body" idx="2"/>
          </p:nvPr>
        </p:nvSpPr>
        <p:spPr/>
        <p:txBody>
          <a:bodyPr>
            <a:normAutofit fontScale="92500"/>
          </a:bodyPr>
          <a:lstStyle/>
          <a:p>
            <a:pPr>
              <a:buFont typeface="Arial" pitchFamily="34" charset="0"/>
              <a:buChar char="•"/>
            </a:pPr>
            <a:r>
              <a:rPr lang="en-US" sz="2000" dirty="0" smtClean="0"/>
              <a:t>There is a great variety in size, color and shape </a:t>
            </a:r>
          </a:p>
          <a:p>
            <a:pPr>
              <a:buFont typeface="Arial" pitchFamily="34" charset="0"/>
              <a:buChar char="•"/>
            </a:pPr>
            <a:r>
              <a:rPr lang="en-US" sz="2000" dirty="0" smtClean="0"/>
              <a:t>“Wild” types are usually grown on farms</a:t>
            </a:r>
          </a:p>
          <a:p>
            <a:pPr>
              <a:buFont typeface="Arial" pitchFamily="34" charset="0"/>
              <a:buChar char="•"/>
            </a:pPr>
            <a:r>
              <a:rPr lang="en-US" sz="2000" dirty="0" smtClean="0"/>
              <a:t>Mushrooms should be firm, without soft spots, blemishes or breaks in the caps or stems</a:t>
            </a:r>
          </a:p>
          <a:p>
            <a:pPr>
              <a:buFont typeface="Arial" pitchFamily="34" charset="0"/>
              <a:buChar char="•"/>
            </a:pPr>
            <a:r>
              <a:rPr lang="en-US" sz="2000" dirty="0" smtClean="0"/>
              <a:t>Refrigerate them, keep covered with a dampened paper towel but dry until ready to cook</a:t>
            </a:r>
            <a:endParaRPr lang="en-US" sz="2000" dirty="0"/>
          </a:p>
        </p:txBody>
      </p:sp>
      <p:pic>
        <p:nvPicPr>
          <p:cNvPr id="19458" name="Picture 2" descr="http://www.delish.com/cm/delish/images/HQ/ButtonMushroom-lg.jpg"/>
          <p:cNvPicPr>
            <a:picLocks noChangeAspect="1" noChangeArrowheads="1"/>
          </p:cNvPicPr>
          <p:nvPr/>
        </p:nvPicPr>
        <p:blipFill>
          <a:blip r:embed="rId7" cstate="print"/>
          <a:srcRect/>
          <a:stretch>
            <a:fillRect/>
          </a:stretch>
        </p:blipFill>
        <p:spPr bwMode="auto">
          <a:xfrm>
            <a:off x="381001" y="381001"/>
            <a:ext cx="1447800" cy="1447800"/>
          </a:xfrm>
          <a:prstGeom prst="rect">
            <a:avLst/>
          </a:prstGeom>
          <a:noFill/>
        </p:spPr>
      </p:pic>
      <p:sp>
        <p:nvSpPr>
          <p:cNvPr id="6" name="TextBox 5"/>
          <p:cNvSpPr txBox="1"/>
          <p:nvPr/>
        </p:nvSpPr>
        <p:spPr>
          <a:xfrm>
            <a:off x="685800" y="1600200"/>
            <a:ext cx="1524000" cy="677108"/>
          </a:xfrm>
          <a:prstGeom prst="rect">
            <a:avLst/>
          </a:prstGeom>
          <a:noFill/>
        </p:spPr>
        <p:txBody>
          <a:bodyPr wrap="square" rtlCol="0">
            <a:spAutoFit/>
          </a:bodyPr>
          <a:lstStyle/>
          <a:p>
            <a:r>
              <a:rPr lang="en-US" sz="2000" dirty="0" smtClean="0">
                <a:solidFill>
                  <a:schemeClr val="accent1">
                    <a:lumMod val="50000"/>
                  </a:schemeClr>
                </a:solidFill>
              </a:rPr>
              <a:t>Button</a:t>
            </a:r>
          </a:p>
          <a:p>
            <a:endParaRPr lang="en-US" dirty="0"/>
          </a:p>
        </p:txBody>
      </p:sp>
      <p:sp>
        <p:nvSpPr>
          <p:cNvPr id="8" name="TextBox 7"/>
          <p:cNvSpPr txBox="1"/>
          <p:nvPr/>
        </p:nvSpPr>
        <p:spPr>
          <a:xfrm>
            <a:off x="1524000" y="2675692"/>
            <a:ext cx="1981200" cy="677108"/>
          </a:xfrm>
          <a:prstGeom prst="rect">
            <a:avLst/>
          </a:prstGeom>
          <a:noFill/>
        </p:spPr>
        <p:txBody>
          <a:bodyPr wrap="square" rtlCol="0">
            <a:spAutoFit/>
          </a:bodyPr>
          <a:lstStyle/>
          <a:p>
            <a:r>
              <a:rPr lang="en-US" sz="2000" dirty="0" smtClean="0">
                <a:solidFill>
                  <a:schemeClr val="accent1">
                    <a:lumMod val="50000"/>
                  </a:schemeClr>
                </a:solidFill>
              </a:rPr>
              <a:t>Portobello</a:t>
            </a:r>
          </a:p>
          <a:p>
            <a:endParaRPr lang="en-US" dirty="0"/>
          </a:p>
        </p:txBody>
      </p:sp>
      <p:sp>
        <p:nvSpPr>
          <p:cNvPr id="10" name="TextBox 9"/>
          <p:cNvSpPr txBox="1"/>
          <p:nvPr/>
        </p:nvSpPr>
        <p:spPr>
          <a:xfrm rot="2895305">
            <a:off x="4498042" y="2125928"/>
            <a:ext cx="1981200" cy="677108"/>
          </a:xfrm>
          <a:prstGeom prst="rect">
            <a:avLst/>
          </a:prstGeom>
          <a:noFill/>
        </p:spPr>
        <p:txBody>
          <a:bodyPr wrap="square" rtlCol="0">
            <a:spAutoFit/>
          </a:bodyPr>
          <a:lstStyle/>
          <a:p>
            <a:r>
              <a:rPr lang="en-US" sz="2000" dirty="0" err="1" smtClean="0">
                <a:solidFill>
                  <a:schemeClr val="accent1">
                    <a:lumMod val="50000"/>
                  </a:schemeClr>
                </a:solidFill>
              </a:rPr>
              <a:t>Cremini</a:t>
            </a:r>
            <a:endParaRPr lang="en-US" sz="2000" dirty="0" smtClean="0">
              <a:solidFill>
                <a:schemeClr val="accent1">
                  <a:lumMod val="50000"/>
                </a:schemeClr>
              </a:solidFill>
            </a:endParaRPr>
          </a:p>
          <a:p>
            <a:endParaRPr lang="en-US" dirty="0"/>
          </a:p>
        </p:txBody>
      </p:sp>
      <p:sp>
        <p:nvSpPr>
          <p:cNvPr id="11" name="Double Bracket 10"/>
          <p:cNvSpPr/>
          <p:nvPr/>
        </p:nvSpPr>
        <p:spPr>
          <a:xfrm>
            <a:off x="152400" y="4572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5400000">
            <a:off x="4650433" y="1597968"/>
            <a:ext cx="2590800" cy="461665"/>
          </a:xfrm>
          <a:prstGeom prst="rect">
            <a:avLst/>
          </a:prstGeom>
          <a:noFill/>
        </p:spPr>
        <p:txBody>
          <a:bodyPr wrap="square" rtlCol="0">
            <a:spAutoFit/>
          </a:bodyPr>
          <a:lstStyle/>
          <a:p>
            <a:r>
              <a:rPr lang="en-US" sz="2400" dirty="0" smtClean="0">
                <a:solidFill>
                  <a:schemeClr val="accent1">
                    <a:lumMod val="75000"/>
                  </a:schemeClr>
                </a:solidFill>
              </a:rPr>
              <a:t>Cultivated varieties</a:t>
            </a:r>
            <a:endParaRPr lang="en-US" sz="2400" dirty="0">
              <a:solidFill>
                <a:schemeClr val="accent1">
                  <a:lumMod val="75000"/>
                </a:schemeClr>
              </a:solidFill>
            </a:endParaRPr>
          </a:p>
        </p:txBody>
      </p:sp>
      <p:pic>
        <p:nvPicPr>
          <p:cNvPr id="19464" name="Picture 8" descr="http://www.yarasway.com/wp-content/uploads/2013/02/Kitchen-Talk.jpg"/>
          <p:cNvPicPr>
            <a:picLocks noChangeAspect="1" noChangeArrowheads="1"/>
          </p:cNvPicPr>
          <p:nvPr/>
        </p:nvPicPr>
        <p:blipFill>
          <a:blip r:embed="rId8" cstate="print"/>
          <a:srcRect/>
          <a:stretch>
            <a:fillRect/>
          </a:stretch>
        </p:blipFill>
        <p:spPr bwMode="auto">
          <a:xfrm>
            <a:off x="533400" y="3276600"/>
            <a:ext cx="1632136" cy="1447800"/>
          </a:xfrm>
          <a:prstGeom prst="rect">
            <a:avLst/>
          </a:prstGeom>
          <a:noFill/>
        </p:spPr>
      </p:pic>
      <p:sp>
        <p:nvSpPr>
          <p:cNvPr id="15" name="Double Bracket 14"/>
          <p:cNvSpPr/>
          <p:nvPr/>
        </p:nvSpPr>
        <p:spPr>
          <a:xfrm>
            <a:off x="152400" y="33528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rot="5400000">
            <a:off x="4650433" y="4645967"/>
            <a:ext cx="2590800" cy="461665"/>
          </a:xfrm>
          <a:prstGeom prst="rect">
            <a:avLst/>
          </a:prstGeom>
          <a:noFill/>
        </p:spPr>
        <p:txBody>
          <a:bodyPr wrap="square" rtlCol="0">
            <a:spAutoFit/>
          </a:bodyPr>
          <a:lstStyle/>
          <a:p>
            <a:r>
              <a:rPr lang="en-US" sz="2400" dirty="0" smtClean="0">
                <a:solidFill>
                  <a:schemeClr val="accent1">
                    <a:lumMod val="75000"/>
                  </a:schemeClr>
                </a:solidFill>
              </a:rPr>
              <a:t>“Wild” varieties</a:t>
            </a:r>
            <a:endParaRPr lang="en-US" sz="2400" dirty="0">
              <a:solidFill>
                <a:schemeClr val="accent1">
                  <a:lumMod val="75000"/>
                </a:schemeClr>
              </a:solidFill>
            </a:endParaRPr>
          </a:p>
        </p:txBody>
      </p:sp>
      <p:sp>
        <p:nvSpPr>
          <p:cNvPr id="18" name="TextBox 17"/>
          <p:cNvSpPr txBox="1"/>
          <p:nvPr/>
        </p:nvSpPr>
        <p:spPr>
          <a:xfrm>
            <a:off x="685800" y="4580692"/>
            <a:ext cx="1981200" cy="677108"/>
          </a:xfrm>
          <a:prstGeom prst="rect">
            <a:avLst/>
          </a:prstGeom>
          <a:noFill/>
        </p:spPr>
        <p:txBody>
          <a:bodyPr wrap="square" rtlCol="0">
            <a:spAutoFit/>
          </a:bodyPr>
          <a:lstStyle/>
          <a:p>
            <a:r>
              <a:rPr lang="en-US" sz="2000" dirty="0" smtClean="0">
                <a:solidFill>
                  <a:schemeClr val="accent1">
                    <a:lumMod val="50000"/>
                  </a:schemeClr>
                </a:solidFill>
              </a:rPr>
              <a:t>Truffles</a:t>
            </a:r>
          </a:p>
          <a:p>
            <a:endParaRPr lang="en-US" dirty="0"/>
          </a:p>
        </p:txBody>
      </p:sp>
      <p:sp>
        <p:nvSpPr>
          <p:cNvPr id="19" name="TextBox 18"/>
          <p:cNvSpPr txBox="1"/>
          <p:nvPr/>
        </p:nvSpPr>
        <p:spPr>
          <a:xfrm>
            <a:off x="2590800" y="609600"/>
            <a:ext cx="1981200" cy="677108"/>
          </a:xfrm>
          <a:prstGeom prst="rect">
            <a:avLst/>
          </a:prstGeom>
          <a:noFill/>
        </p:spPr>
        <p:txBody>
          <a:bodyPr wrap="square" rtlCol="0">
            <a:spAutoFit/>
          </a:bodyPr>
          <a:lstStyle/>
          <a:p>
            <a:r>
              <a:rPr lang="en-US" sz="2000" dirty="0" smtClean="0">
                <a:solidFill>
                  <a:schemeClr val="accent1">
                    <a:lumMod val="50000"/>
                  </a:schemeClr>
                </a:solidFill>
              </a:rPr>
              <a:t>Shiitake</a:t>
            </a:r>
          </a:p>
          <a:p>
            <a:endParaRPr lang="en-US" dirty="0"/>
          </a:p>
        </p:txBody>
      </p:sp>
      <p:sp>
        <p:nvSpPr>
          <p:cNvPr id="21" name="TextBox 20"/>
          <p:cNvSpPr txBox="1"/>
          <p:nvPr/>
        </p:nvSpPr>
        <p:spPr>
          <a:xfrm>
            <a:off x="2362200" y="5486400"/>
            <a:ext cx="1981200" cy="677108"/>
          </a:xfrm>
          <a:prstGeom prst="rect">
            <a:avLst/>
          </a:prstGeom>
          <a:noFill/>
        </p:spPr>
        <p:txBody>
          <a:bodyPr wrap="square" rtlCol="0">
            <a:spAutoFit/>
          </a:bodyPr>
          <a:lstStyle/>
          <a:p>
            <a:r>
              <a:rPr lang="en-US" sz="2000" dirty="0" smtClean="0">
                <a:solidFill>
                  <a:schemeClr val="accent1">
                    <a:lumMod val="50000"/>
                  </a:schemeClr>
                </a:solidFill>
              </a:rPr>
              <a:t>Chanterelles</a:t>
            </a:r>
          </a:p>
          <a:p>
            <a:endParaRPr lang="en-US" dirty="0"/>
          </a:p>
        </p:txBody>
      </p:sp>
      <p:sp>
        <p:nvSpPr>
          <p:cNvPr id="23" name="TextBox 22"/>
          <p:cNvSpPr txBox="1"/>
          <p:nvPr/>
        </p:nvSpPr>
        <p:spPr>
          <a:xfrm rot="17477629">
            <a:off x="3494579" y="3263727"/>
            <a:ext cx="1981200" cy="677108"/>
          </a:xfrm>
          <a:prstGeom prst="rect">
            <a:avLst/>
          </a:prstGeom>
          <a:noFill/>
        </p:spPr>
        <p:txBody>
          <a:bodyPr wrap="square" rtlCol="0">
            <a:spAutoFit/>
          </a:bodyPr>
          <a:lstStyle/>
          <a:p>
            <a:r>
              <a:rPr lang="en-US" sz="2000" dirty="0" smtClean="0">
                <a:solidFill>
                  <a:schemeClr val="accent1">
                    <a:lumMod val="50000"/>
                  </a:schemeClr>
                </a:solidFill>
              </a:rPr>
              <a:t>Morels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bigoven.com/uploads/redonion.jpg"/>
          <p:cNvPicPr>
            <a:picLocks noChangeAspect="1" noChangeArrowheads="1"/>
          </p:cNvPicPr>
          <p:nvPr/>
        </p:nvPicPr>
        <p:blipFill>
          <a:blip r:embed="rId2" cstate="print"/>
          <a:srcRect/>
          <a:stretch>
            <a:fillRect/>
          </a:stretch>
        </p:blipFill>
        <p:spPr bwMode="auto">
          <a:xfrm>
            <a:off x="381000" y="4451350"/>
            <a:ext cx="1752600" cy="1437132"/>
          </a:xfrm>
          <a:prstGeom prst="rect">
            <a:avLst/>
          </a:prstGeom>
          <a:noFill/>
        </p:spPr>
      </p:pic>
      <p:pic>
        <p:nvPicPr>
          <p:cNvPr id="1034" name="Picture 10" descr="http://healthnbeauty.myworldmysite.com/sites/healthnbeauty.myworldmysite.com/files/garlic.jpg"/>
          <p:cNvPicPr>
            <a:picLocks noChangeAspect="1" noChangeArrowheads="1"/>
          </p:cNvPicPr>
          <p:nvPr/>
        </p:nvPicPr>
        <p:blipFill>
          <a:blip r:embed="rId3" cstate="print"/>
          <a:srcRect/>
          <a:stretch>
            <a:fillRect/>
          </a:stretch>
        </p:blipFill>
        <p:spPr bwMode="auto">
          <a:xfrm>
            <a:off x="304800" y="3200400"/>
            <a:ext cx="1841500" cy="1389284"/>
          </a:xfrm>
          <a:prstGeom prst="rect">
            <a:avLst/>
          </a:prstGeom>
          <a:noFill/>
        </p:spPr>
      </p:pic>
      <p:pic>
        <p:nvPicPr>
          <p:cNvPr id="1030" name="Picture 6" descr="http://www.foodsubs.com/Photos/whiteonion7.jpg"/>
          <p:cNvPicPr>
            <a:picLocks noChangeAspect="1" noChangeArrowheads="1"/>
          </p:cNvPicPr>
          <p:nvPr/>
        </p:nvPicPr>
        <p:blipFill>
          <a:blip r:embed="rId4" cstate="print"/>
          <a:srcRect/>
          <a:stretch>
            <a:fillRect/>
          </a:stretch>
        </p:blipFill>
        <p:spPr bwMode="auto">
          <a:xfrm>
            <a:off x="1905000" y="3886200"/>
            <a:ext cx="1371600" cy="1286467"/>
          </a:xfrm>
          <a:prstGeom prst="rect">
            <a:avLst/>
          </a:prstGeom>
          <a:noFill/>
        </p:spPr>
      </p:pic>
      <p:pic>
        <p:nvPicPr>
          <p:cNvPr id="1038" name="Picture 14" descr="http://static.ddmcdn.com/gif/shallots-2.jpg"/>
          <p:cNvPicPr>
            <a:picLocks noChangeAspect="1" noChangeArrowheads="1"/>
          </p:cNvPicPr>
          <p:nvPr/>
        </p:nvPicPr>
        <p:blipFill>
          <a:blip r:embed="rId5" cstate="print"/>
          <a:srcRect/>
          <a:stretch>
            <a:fillRect/>
          </a:stretch>
        </p:blipFill>
        <p:spPr bwMode="auto">
          <a:xfrm>
            <a:off x="3886200" y="3352800"/>
            <a:ext cx="2057400" cy="1373314"/>
          </a:xfrm>
          <a:prstGeom prst="rect">
            <a:avLst/>
          </a:prstGeom>
          <a:noFill/>
        </p:spPr>
      </p:pic>
      <p:pic>
        <p:nvPicPr>
          <p:cNvPr id="1032" name="Picture 8" descr="http://www.foodsubs.com/Photos/yellowonion.jpg"/>
          <p:cNvPicPr>
            <a:picLocks noChangeAspect="1" noChangeArrowheads="1"/>
          </p:cNvPicPr>
          <p:nvPr/>
        </p:nvPicPr>
        <p:blipFill>
          <a:blip r:embed="rId6" cstate="print"/>
          <a:srcRect/>
          <a:stretch>
            <a:fillRect/>
          </a:stretch>
        </p:blipFill>
        <p:spPr bwMode="auto">
          <a:xfrm>
            <a:off x="3124200" y="4495800"/>
            <a:ext cx="1532120" cy="1454619"/>
          </a:xfrm>
          <a:prstGeom prst="rect">
            <a:avLst/>
          </a:prstGeom>
          <a:noFill/>
        </p:spPr>
      </p:pic>
      <p:pic>
        <p:nvPicPr>
          <p:cNvPr id="1026" name="Picture 2" descr="http://blog.caloricious.com/wp-content/uploads/2011/09/scallions.jpg"/>
          <p:cNvPicPr>
            <a:picLocks noChangeAspect="1" noChangeArrowheads="1"/>
          </p:cNvPicPr>
          <p:nvPr/>
        </p:nvPicPr>
        <p:blipFill>
          <a:blip r:embed="rId7" cstate="print"/>
          <a:srcRect/>
          <a:stretch>
            <a:fillRect/>
          </a:stretch>
        </p:blipFill>
        <p:spPr bwMode="auto">
          <a:xfrm>
            <a:off x="457200" y="228600"/>
            <a:ext cx="2298700" cy="1798983"/>
          </a:xfrm>
          <a:prstGeom prst="rect">
            <a:avLst/>
          </a:prstGeom>
          <a:noFill/>
        </p:spPr>
      </p:pic>
      <p:sp>
        <p:nvSpPr>
          <p:cNvPr id="2" name="Title 1"/>
          <p:cNvSpPr>
            <a:spLocks noGrp="1"/>
          </p:cNvSpPr>
          <p:nvPr>
            <p:ph type="title"/>
          </p:nvPr>
        </p:nvSpPr>
        <p:spPr>
          <a:xfrm>
            <a:off x="6324600" y="76200"/>
            <a:ext cx="2514600" cy="838200"/>
          </a:xfrm>
        </p:spPr>
        <p:txBody>
          <a:bodyPr/>
          <a:lstStyle/>
          <a:p>
            <a:r>
              <a:rPr lang="en-US" sz="4000" dirty="0" smtClean="0"/>
              <a:t>Onions</a:t>
            </a:r>
            <a:endParaRPr lang="en-US" sz="4000" dirty="0"/>
          </a:p>
        </p:txBody>
      </p:sp>
      <p:sp>
        <p:nvSpPr>
          <p:cNvPr id="3" name="Text Placeholder 2"/>
          <p:cNvSpPr>
            <a:spLocks noGrp="1"/>
          </p:cNvSpPr>
          <p:nvPr>
            <p:ph type="body" idx="2"/>
          </p:nvPr>
        </p:nvSpPr>
        <p:spPr>
          <a:xfrm>
            <a:off x="6324600" y="871537"/>
            <a:ext cx="2514600" cy="5300663"/>
          </a:xfrm>
        </p:spPr>
        <p:txBody>
          <a:bodyPr>
            <a:noAutofit/>
          </a:bodyPr>
          <a:lstStyle/>
          <a:p>
            <a:pPr>
              <a:buFont typeface="Arial" pitchFamily="34" charset="0"/>
              <a:buChar char="•"/>
            </a:pPr>
            <a:r>
              <a:rPr lang="en-US" sz="2000" dirty="0" smtClean="0"/>
              <a:t>Dry onions includes garlic, shallots and leeks </a:t>
            </a:r>
          </a:p>
          <a:p>
            <a:pPr>
              <a:buFont typeface="Arial" pitchFamily="34" charset="0"/>
              <a:buChar char="•"/>
            </a:pPr>
            <a:r>
              <a:rPr lang="en-US" sz="2000" dirty="0" smtClean="0"/>
              <a:t>Green onions have a tender white bulb that is edible in scallions and discarded for leeks</a:t>
            </a:r>
          </a:p>
          <a:p>
            <a:pPr lvl="1">
              <a:buFont typeface="Arial" pitchFamily="34" charset="0"/>
              <a:buChar char="•"/>
            </a:pPr>
            <a:r>
              <a:rPr lang="en-US" sz="1800" dirty="0" smtClean="0"/>
              <a:t>Roots should be flexible but firm, rinse before cooking</a:t>
            </a:r>
          </a:p>
          <a:p>
            <a:pPr>
              <a:buFont typeface="Arial" pitchFamily="34" charset="0"/>
              <a:buChar char="•"/>
            </a:pPr>
            <a:r>
              <a:rPr lang="en-US" sz="2000" dirty="0" smtClean="0"/>
              <a:t> Dry onions range in size, have papery skin, they are heavy for their size and have tight fitting skins</a:t>
            </a:r>
          </a:p>
        </p:txBody>
      </p:sp>
      <p:sp>
        <p:nvSpPr>
          <p:cNvPr id="5" name="Double Bracket 4"/>
          <p:cNvSpPr/>
          <p:nvPr/>
        </p:nvSpPr>
        <p:spPr>
          <a:xfrm>
            <a:off x="152400" y="4572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5400000">
            <a:off x="4955232" y="1521768"/>
            <a:ext cx="1981201" cy="461665"/>
          </a:xfrm>
          <a:prstGeom prst="rect">
            <a:avLst/>
          </a:prstGeom>
          <a:noFill/>
        </p:spPr>
        <p:txBody>
          <a:bodyPr wrap="square" rtlCol="0">
            <a:spAutoFit/>
          </a:bodyPr>
          <a:lstStyle/>
          <a:p>
            <a:r>
              <a:rPr lang="en-US" sz="2400" dirty="0" smtClean="0">
                <a:solidFill>
                  <a:schemeClr val="accent1">
                    <a:lumMod val="75000"/>
                  </a:schemeClr>
                </a:solidFill>
              </a:rPr>
              <a:t>Green Onions</a:t>
            </a:r>
            <a:endParaRPr lang="en-US" sz="2400" dirty="0">
              <a:solidFill>
                <a:schemeClr val="accent1">
                  <a:lumMod val="75000"/>
                </a:schemeClr>
              </a:solidFill>
            </a:endParaRPr>
          </a:p>
        </p:txBody>
      </p:sp>
      <p:sp>
        <p:nvSpPr>
          <p:cNvPr id="7" name="Double Bracket 6"/>
          <p:cNvSpPr/>
          <p:nvPr/>
        </p:nvSpPr>
        <p:spPr>
          <a:xfrm>
            <a:off x="152400" y="33528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5400000">
            <a:off x="5107632" y="4493566"/>
            <a:ext cx="1676402" cy="461665"/>
          </a:xfrm>
          <a:prstGeom prst="rect">
            <a:avLst/>
          </a:prstGeom>
          <a:noFill/>
        </p:spPr>
        <p:txBody>
          <a:bodyPr wrap="square" rtlCol="0">
            <a:spAutoFit/>
          </a:bodyPr>
          <a:lstStyle/>
          <a:p>
            <a:r>
              <a:rPr lang="en-US" sz="2400" dirty="0" smtClean="0">
                <a:solidFill>
                  <a:schemeClr val="accent1">
                    <a:lumMod val="75000"/>
                  </a:schemeClr>
                </a:solidFill>
              </a:rPr>
              <a:t>Dry Onions </a:t>
            </a:r>
          </a:p>
        </p:txBody>
      </p:sp>
      <p:pic>
        <p:nvPicPr>
          <p:cNvPr id="1028" name="Picture 4" descr="http://www.foodsubs.com/Photos/leeks5.jpg"/>
          <p:cNvPicPr>
            <a:picLocks noChangeAspect="1" noChangeArrowheads="1"/>
          </p:cNvPicPr>
          <p:nvPr/>
        </p:nvPicPr>
        <p:blipFill>
          <a:blip r:embed="rId8" cstate="print"/>
          <a:srcRect/>
          <a:stretch>
            <a:fillRect/>
          </a:stretch>
        </p:blipFill>
        <p:spPr bwMode="auto">
          <a:xfrm rot="7971898">
            <a:off x="2706870" y="1104399"/>
            <a:ext cx="2720417" cy="1711325"/>
          </a:xfrm>
          <a:prstGeom prst="rect">
            <a:avLst/>
          </a:prstGeom>
          <a:noFill/>
        </p:spPr>
      </p:pic>
      <p:sp>
        <p:nvSpPr>
          <p:cNvPr id="16" name="TextBox 15"/>
          <p:cNvSpPr txBox="1"/>
          <p:nvPr/>
        </p:nvSpPr>
        <p:spPr>
          <a:xfrm>
            <a:off x="990600" y="1371600"/>
            <a:ext cx="1981200" cy="677108"/>
          </a:xfrm>
          <a:prstGeom prst="rect">
            <a:avLst/>
          </a:prstGeom>
          <a:noFill/>
        </p:spPr>
        <p:txBody>
          <a:bodyPr wrap="square" rtlCol="0">
            <a:spAutoFit/>
          </a:bodyPr>
          <a:lstStyle/>
          <a:p>
            <a:r>
              <a:rPr lang="en-US" sz="2000" dirty="0" smtClean="0">
                <a:solidFill>
                  <a:schemeClr val="accent1">
                    <a:lumMod val="50000"/>
                  </a:schemeClr>
                </a:solidFill>
              </a:rPr>
              <a:t>Scallions</a:t>
            </a:r>
          </a:p>
          <a:p>
            <a:endParaRPr lang="en-US" dirty="0"/>
          </a:p>
        </p:txBody>
      </p:sp>
      <p:sp>
        <p:nvSpPr>
          <p:cNvPr id="17" name="TextBox 16"/>
          <p:cNvSpPr txBox="1"/>
          <p:nvPr/>
        </p:nvSpPr>
        <p:spPr>
          <a:xfrm rot="20545984">
            <a:off x="3449214" y="2011497"/>
            <a:ext cx="1981200" cy="677108"/>
          </a:xfrm>
          <a:prstGeom prst="rect">
            <a:avLst/>
          </a:prstGeom>
          <a:noFill/>
        </p:spPr>
        <p:txBody>
          <a:bodyPr wrap="square" rtlCol="0">
            <a:spAutoFit/>
          </a:bodyPr>
          <a:lstStyle/>
          <a:p>
            <a:r>
              <a:rPr lang="en-US" sz="2000" dirty="0" smtClean="0">
                <a:solidFill>
                  <a:schemeClr val="accent1">
                    <a:lumMod val="50000"/>
                  </a:schemeClr>
                </a:solidFill>
              </a:rPr>
              <a:t>Leek</a:t>
            </a:r>
          </a:p>
          <a:p>
            <a:endParaRPr lang="en-US" dirty="0"/>
          </a:p>
        </p:txBody>
      </p:sp>
      <p:sp>
        <p:nvSpPr>
          <p:cNvPr id="18" name="TextBox 17"/>
          <p:cNvSpPr txBox="1"/>
          <p:nvPr/>
        </p:nvSpPr>
        <p:spPr>
          <a:xfrm rot="1585331">
            <a:off x="2162628" y="3870458"/>
            <a:ext cx="1981200" cy="677108"/>
          </a:xfrm>
          <a:prstGeom prst="rect">
            <a:avLst/>
          </a:prstGeom>
          <a:noFill/>
        </p:spPr>
        <p:txBody>
          <a:bodyPr wrap="square" rtlCol="0">
            <a:spAutoFit/>
          </a:bodyPr>
          <a:lstStyle/>
          <a:p>
            <a:r>
              <a:rPr lang="en-US" sz="2000" dirty="0" smtClean="0">
                <a:solidFill>
                  <a:schemeClr val="accent1">
                    <a:lumMod val="50000"/>
                  </a:schemeClr>
                </a:solidFill>
              </a:rPr>
              <a:t>White Onion</a:t>
            </a:r>
          </a:p>
          <a:p>
            <a:endParaRPr lang="en-US" dirty="0"/>
          </a:p>
        </p:txBody>
      </p:sp>
      <p:sp>
        <p:nvSpPr>
          <p:cNvPr id="19" name="TextBox 18"/>
          <p:cNvSpPr txBox="1"/>
          <p:nvPr/>
        </p:nvSpPr>
        <p:spPr>
          <a:xfrm rot="16200000">
            <a:off x="-347245" y="3014246"/>
            <a:ext cx="1981200" cy="677108"/>
          </a:xfrm>
          <a:prstGeom prst="rect">
            <a:avLst/>
          </a:prstGeom>
          <a:noFill/>
        </p:spPr>
        <p:txBody>
          <a:bodyPr wrap="square" rtlCol="0">
            <a:spAutoFit/>
          </a:bodyPr>
          <a:lstStyle/>
          <a:p>
            <a:r>
              <a:rPr lang="en-US" sz="2000" dirty="0" smtClean="0">
                <a:solidFill>
                  <a:schemeClr val="accent1">
                    <a:lumMod val="50000"/>
                  </a:schemeClr>
                </a:solidFill>
              </a:rPr>
              <a:t>Garlic</a:t>
            </a:r>
          </a:p>
          <a:p>
            <a:endParaRPr lang="en-US" dirty="0"/>
          </a:p>
        </p:txBody>
      </p:sp>
      <p:sp>
        <p:nvSpPr>
          <p:cNvPr id="20" name="TextBox 19"/>
          <p:cNvSpPr txBox="1"/>
          <p:nvPr/>
        </p:nvSpPr>
        <p:spPr>
          <a:xfrm rot="3196970">
            <a:off x="-203170" y="5548005"/>
            <a:ext cx="1981200" cy="677108"/>
          </a:xfrm>
          <a:prstGeom prst="rect">
            <a:avLst/>
          </a:prstGeom>
          <a:noFill/>
        </p:spPr>
        <p:txBody>
          <a:bodyPr wrap="square" rtlCol="0">
            <a:spAutoFit/>
          </a:bodyPr>
          <a:lstStyle/>
          <a:p>
            <a:r>
              <a:rPr lang="en-US" sz="2000" dirty="0" smtClean="0">
                <a:solidFill>
                  <a:schemeClr val="accent1">
                    <a:lumMod val="50000"/>
                  </a:schemeClr>
                </a:solidFill>
              </a:rPr>
              <a:t>Red Onion</a:t>
            </a:r>
          </a:p>
          <a:p>
            <a:endParaRPr lang="en-US" dirty="0"/>
          </a:p>
        </p:txBody>
      </p:sp>
      <p:sp>
        <p:nvSpPr>
          <p:cNvPr id="21" name="TextBox 20"/>
          <p:cNvSpPr txBox="1"/>
          <p:nvPr/>
        </p:nvSpPr>
        <p:spPr>
          <a:xfrm>
            <a:off x="3124200" y="5647492"/>
            <a:ext cx="1981200" cy="677108"/>
          </a:xfrm>
          <a:prstGeom prst="rect">
            <a:avLst/>
          </a:prstGeom>
          <a:noFill/>
        </p:spPr>
        <p:txBody>
          <a:bodyPr wrap="square" rtlCol="0">
            <a:spAutoFit/>
          </a:bodyPr>
          <a:lstStyle/>
          <a:p>
            <a:r>
              <a:rPr lang="en-US" sz="2000" dirty="0" smtClean="0">
                <a:solidFill>
                  <a:schemeClr val="accent1">
                    <a:lumMod val="50000"/>
                  </a:schemeClr>
                </a:solidFill>
              </a:rPr>
              <a:t>Yellow Onion</a:t>
            </a:r>
          </a:p>
          <a:p>
            <a:endParaRPr lang="en-US" dirty="0"/>
          </a:p>
        </p:txBody>
      </p:sp>
      <p:sp>
        <p:nvSpPr>
          <p:cNvPr id="22" name="TextBox 21"/>
          <p:cNvSpPr txBox="1"/>
          <p:nvPr/>
        </p:nvSpPr>
        <p:spPr>
          <a:xfrm rot="20324537">
            <a:off x="3983254" y="3307920"/>
            <a:ext cx="1981200" cy="677108"/>
          </a:xfrm>
          <a:prstGeom prst="rect">
            <a:avLst/>
          </a:prstGeom>
          <a:noFill/>
        </p:spPr>
        <p:txBody>
          <a:bodyPr wrap="square" rtlCol="0">
            <a:spAutoFit/>
          </a:bodyPr>
          <a:lstStyle/>
          <a:p>
            <a:r>
              <a:rPr lang="en-US" sz="2000" dirty="0" smtClean="0">
                <a:solidFill>
                  <a:schemeClr val="accent1">
                    <a:lumMod val="50000"/>
                  </a:schemeClr>
                </a:solidFill>
              </a:rPr>
              <a:t>Shallots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us.cdn3.123rf.com/168nwm/stargatechris/stargatechris1007/stargatechris100700111/7331153-red-hot-carribean-scotch-bonnet-chilli-pepper-from-low-perspective-isolated-against-white.jpg"/>
          <p:cNvPicPr>
            <a:picLocks noChangeAspect="1" noChangeArrowheads="1"/>
          </p:cNvPicPr>
          <p:nvPr/>
        </p:nvPicPr>
        <p:blipFill>
          <a:blip r:embed="rId2" cstate="print"/>
          <a:srcRect l="15789" r="15790" b="10526"/>
          <a:stretch>
            <a:fillRect/>
          </a:stretch>
        </p:blipFill>
        <p:spPr bwMode="auto">
          <a:xfrm>
            <a:off x="1828800" y="3733800"/>
            <a:ext cx="990600" cy="1295400"/>
          </a:xfrm>
          <a:prstGeom prst="rect">
            <a:avLst/>
          </a:prstGeom>
          <a:noFill/>
        </p:spPr>
      </p:pic>
      <p:sp>
        <p:nvSpPr>
          <p:cNvPr id="3" name="Text Placeholder 2"/>
          <p:cNvSpPr>
            <a:spLocks noGrp="1"/>
          </p:cNvSpPr>
          <p:nvPr>
            <p:ph type="body" idx="2"/>
          </p:nvPr>
        </p:nvSpPr>
        <p:spPr>
          <a:xfrm>
            <a:off x="6324600" y="838200"/>
            <a:ext cx="2514600" cy="5638800"/>
          </a:xfrm>
        </p:spPr>
        <p:txBody>
          <a:bodyPr>
            <a:normAutofit fontScale="25000" lnSpcReduction="20000"/>
          </a:bodyPr>
          <a:lstStyle/>
          <a:p>
            <a:pPr>
              <a:lnSpc>
                <a:spcPct val="120000"/>
              </a:lnSpc>
              <a:spcBef>
                <a:spcPts val="0"/>
              </a:spcBef>
              <a:buFont typeface="Arial" pitchFamily="34" charset="0"/>
              <a:buChar char="•"/>
            </a:pPr>
            <a:r>
              <a:rPr lang="en-US" sz="6400" dirty="0" smtClean="0"/>
              <a:t>Peppers should be firm, and heavy for their size, thick, crisp, glossy skin</a:t>
            </a:r>
          </a:p>
          <a:p>
            <a:pPr>
              <a:lnSpc>
                <a:spcPct val="120000"/>
              </a:lnSpc>
              <a:spcBef>
                <a:spcPts val="0"/>
              </a:spcBef>
            </a:pPr>
            <a:r>
              <a:rPr lang="en-US" sz="6400" b="1" dirty="0" smtClean="0"/>
              <a:t>Sweet peppers:</a:t>
            </a:r>
          </a:p>
          <a:p>
            <a:pPr>
              <a:lnSpc>
                <a:spcPct val="120000"/>
              </a:lnSpc>
              <a:spcBef>
                <a:spcPts val="0"/>
              </a:spcBef>
              <a:buFont typeface="Arial" pitchFamily="34" charset="0"/>
              <a:buChar char="•"/>
            </a:pPr>
            <a:r>
              <a:rPr lang="en-US" sz="6400" dirty="0" smtClean="0"/>
              <a:t>Known as bell peppers  </a:t>
            </a:r>
          </a:p>
          <a:p>
            <a:pPr>
              <a:lnSpc>
                <a:spcPct val="120000"/>
              </a:lnSpc>
              <a:spcBef>
                <a:spcPts val="0"/>
              </a:spcBef>
              <a:buFont typeface="Arial" pitchFamily="34" charset="0"/>
              <a:buChar char="•"/>
            </a:pPr>
            <a:r>
              <a:rPr lang="en-US" sz="6400" dirty="0" smtClean="0"/>
              <a:t> All start out green but certain varieties ripen to other colors</a:t>
            </a:r>
          </a:p>
          <a:p>
            <a:pPr>
              <a:lnSpc>
                <a:spcPct val="120000"/>
              </a:lnSpc>
              <a:spcBef>
                <a:spcPts val="0"/>
              </a:spcBef>
              <a:buFont typeface="Arial" pitchFamily="34" charset="0"/>
              <a:buChar char="•"/>
            </a:pPr>
            <a:r>
              <a:rPr lang="en-US" sz="6400" dirty="0" smtClean="0"/>
              <a:t>All have similar tastes except red and yellow tend to be sweeter</a:t>
            </a:r>
          </a:p>
          <a:p>
            <a:pPr>
              <a:lnSpc>
                <a:spcPct val="120000"/>
              </a:lnSpc>
              <a:spcBef>
                <a:spcPts val="0"/>
              </a:spcBef>
            </a:pPr>
            <a:r>
              <a:rPr lang="en-US" sz="6400" b="1" dirty="0" smtClean="0"/>
              <a:t>Chilies:</a:t>
            </a:r>
          </a:p>
          <a:p>
            <a:pPr>
              <a:lnSpc>
                <a:spcPct val="120000"/>
              </a:lnSpc>
              <a:spcBef>
                <a:spcPts val="0"/>
              </a:spcBef>
              <a:buFont typeface="Arial" pitchFamily="34" charset="0"/>
              <a:buChar char="•"/>
            </a:pPr>
            <a:r>
              <a:rPr lang="en-US" sz="6400" dirty="0" smtClean="0"/>
              <a:t>Capsaicin is a compound that gives chilies their heat, potent on the white ribs on the inside</a:t>
            </a:r>
          </a:p>
          <a:p>
            <a:pPr>
              <a:lnSpc>
                <a:spcPct val="120000"/>
              </a:lnSpc>
              <a:spcBef>
                <a:spcPts val="0"/>
              </a:spcBef>
              <a:buFont typeface="Arial" pitchFamily="34" charset="0"/>
              <a:buChar char="•"/>
            </a:pPr>
            <a:r>
              <a:rPr lang="en-US" sz="6400" dirty="0" smtClean="0"/>
              <a:t>Smaller chilies are generally hotter</a:t>
            </a:r>
          </a:p>
          <a:p>
            <a:pPr>
              <a:buFont typeface="Arial" pitchFamily="34" charset="0"/>
              <a:buChar char="•"/>
            </a:pPr>
            <a:endParaRPr lang="en-US" sz="2000" dirty="0" smtClean="0"/>
          </a:p>
          <a:p>
            <a:endParaRPr lang="en-US" sz="2000" dirty="0" smtClean="0"/>
          </a:p>
        </p:txBody>
      </p:sp>
      <p:pic>
        <p:nvPicPr>
          <p:cNvPr id="1030" name="Picture 6" descr="http://www.ecoseeds.com/anaheim.JPG"/>
          <p:cNvPicPr>
            <a:picLocks noChangeAspect="1" noChangeArrowheads="1"/>
          </p:cNvPicPr>
          <p:nvPr/>
        </p:nvPicPr>
        <p:blipFill>
          <a:blip r:embed="rId3" cstate="print"/>
          <a:srcRect/>
          <a:stretch>
            <a:fillRect/>
          </a:stretch>
        </p:blipFill>
        <p:spPr bwMode="auto">
          <a:xfrm>
            <a:off x="304800" y="3581400"/>
            <a:ext cx="1981200" cy="414605"/>
          </a:xfrm>
          <a:prstGeom prst="rect">
            <a:avLst/>
          </a:prstGeom>
          <a:noFill/>
        </p:spPr>
      </p:pic>
      <p:sp>
        <p:nvSpPr>
          <p:cNvPr id="2" name="Title 1"/>
          <p:cNvSpPr>
            <a:spLocks noGrp="1"/>
          </p:cNvSpPr>
          <p:nvPr>
            <p:ph type="title"/>
          </p:nvPr>
        </p:nvSpPr>
        <p:spPr>
          <a:xfrm>
            <a:off x="6324600" y="0"/>
            <a:ext cx="2514600" cy="838200"/>
          </a:xfrm>
        </p:spPr>
        <p:txBody>
          <a:bodyPr/>
          <a:lstStyle/>
          <a:p>
            <a:r>
              <a:rPr lang="en-US" sz="4000" dirty="0" smtClean="0"/>
              <a:t>Peppers</a:t>
            </a:r>
            <a:endParaRPr lang="en-US" sz="4000" dirty="0"/>
          </a:p>
        </p:txBody>
      </p:sp>
      <p:sp>
        <p:nvSpPr>
          <p:cNvPr id="5" name="Double Bracket 4"/>
          <p:cNvSpPr/>
          <p:nvPr/>
        </p:nvSpPr>
        <p:spPr>
          <a:xfrm>
            <a:off x="152400" y="4572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5400000">
            <a:off x="4840932" y="1636067"/>
            <a:ext cx="2209800" cy="461665"/>
          </a:xfrm>
          <a:prstGeom prst="rect">
            <a:avLst/>
          </a:prstGeom>
          <a:noFill/>
        </p:spPr>
        <p:txBody>
          <a:bodyPr wrap="square" rtlCol="0">
            <a:spAutoFit/>
          </a:bodyPr>
          <a:lstStyle/>
          <a:p>
            <a:r>
              <a:rPr lang="en-US" sz="2400" dirty="0" smtClean="0">
                <a:solidFill>
                  <a:schemeClr val="accent1">
                    <a:lumMod val="75000"/>
                  </a:schemeClr>
                </a:solidFill>
              </a:rPr>
              <a:t>Sweet Peppers</a:t>
            </a:r>
            <a:endParaRPr lang="en-US" sz="2400" dirty="0">
              <a:solidFill>
                <a:schemeClr val="accent1">
                  <a:lumMod val="75000"/>
                </a:schemeClr>
              </a:solidFill>
            </a:endParaRPr>
          </a:p>
        </p:txBody>
      </p:sp>
      <p:sp>
        <p:nvSpPr>
          <p:cNvPr id="7" name="Double Bracket 6"/>
          <p:cNvSpPr/>
          <p:nvPr/>
        </p:nvSpPr>
        <p:spPr>
          <a:xfrm>
            <a:off x="152400" y="3352800"/>
            <a:ext cx="5638800" cy="2590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5400000">
            <a:off x="5107632" y="4798369"/>
            <a:ext cx="1676402" cy="461665"/>
          </a:xfrm>
          <a:prstGeom prst="rect">
            <a:avLst/>
          </a:prstGeom>
          <a:noFill/>
        </p:spPr>
        <p:txBody>
          <a:bodyPr wrap="square" rtlCol="0">
            <a:spAutoFit/>
          </a:bodyPr>
          <a:lstStyle/>
          <a:p>
            <a:r>
              <a:rPr lang="en-US" sz="2400" dirty="0" smtClean="0">
                <a:solidFill>
                  <a:schemeClr val="accent1">
                    <a:lumMod val="75000"/>
                  </a:schemeClr>
                </a:solidFill>
              </a:rPr>
              <a:t>Chiles</a:t>
            </a:r>
          </a:p>
        </p:txBody>
      </p:sp>
      <p:pic>
        <p:nvPicPr>
          <p:cNvPr id="1028" name="Picture 4" descr="http://purepacificorganics.com/images/product_bellpeppers2.png"/>
          <p:cNvPicPr>
            <a:picLocks noChangeAspect="1" noChangeArrowheads="1"/>
          </p:cNvPicPr>
          <p:nvPr/>
        </p:nvPicPr>
        <p:blipFill>
          <a:blip r:embed="rId4" cstate="print"/>
          <a:srcRect/>
          <a:stretch>
            <a:fillRect/>
          </a:stretch>
        </p:blipFill>
        <p:spPr bwMode="auto">
          <a:xfrm>
            <a:off x="1066800" y="457200"/>
            <a:ext cx="3702050" cy="2524125"/>
          </a:xfrm>
          <a:prstGeom prst="rect">
            <a:avLst/>
          </a:prstGeom>
          <a:noFill/>
        </p:spPr>
      </p:pic>
      <p:sp>
        <p:nvSpPr>
          <p:cNvPr id="10" name="TextBox 9"/>
          <p:cNvSpPr txBox="1"/>
          <p:nvPr/>
        </p:nvSpPr>
        <p:spPr>
          <a:xfrm rot="20700882">
            <a:off x="2271427" y="2718774"/>
            <a:ext cx="1524000" cy="677108"/>
          </a:xfrm>
          <a:prstGeom prst="rect">
            <a:avLst/>
          </a:prstGeom>
          <a:noFill/>
        </p:spPr>
        <p:txBody>
          <a:bodyPr wrap="square" rtlCol="0">
            <a:spAutoFit/>
          </a:bodyPr>
          <a:lstStyle/>
          <a:p>
            <a:r>
              <a:rPr lang="en-US" sz="2000" dirty="0" smtClean="0">
                <a:solidFill>
                  <a:schemeClr val="accent1">
                    <a:lumMod val="50000"/>
                  </a:schemeClr>
                </a:solidFill>
              </a:rPr>
              <a:t>Orange Bell</a:t>
            </a:r>
          </a:p>
          <a:p>
            <a:endParaRPr lang="en-US" dirty="0"/>
          </a:p>
        </p:txBody>
      </p:sp>
      <p:sp>
        <p:nvSpPr>
          <p:cNvPr id="11" name="TextBox 10"/>
          <p:cNvSpPr txBox="1"/>
          <p:nvPr/>
        </p:nvSpPr>
        <p:spPr>
          <a:xfrm rot="2960486">
            <a:off x="3953711" y="1374489"/>
            <a:ext cx="1524000" cy="677108"/>
          </a:xfrm>
          <a:prstGeom prst="rect">
            <a:avLst/>
          </a:prstGeom>
          <a:noFill/>
        </p:spPr>
        <p:txBody>
          <a:bodyPr wrap="square" rtlCol="0">
            <a:spAutoFit/>
          </a:bodyPr>
          <a:lstStyle/>
          <a:p>
            <a:r>
              <a:rPr lang="en-US" sz="2000" dirty="0" smtClean="0">
                <a:solidFill>
                  <a:schemeClr val="accent1">
                    <a:lumMod val="50000"/>
                  </a:schemeClr>
                </a:solidFill>
              </a:rPr>
              <a:t>Red Bell</a:t>
            </a:r>
          </a:p>
          <a:p>
            <a:endParaRPr lang="en-US" dirty="0"/>
          </a:p>
        </p:txBody>
      </p:sp>
      <p:sp>
        <p:nvSpPr>
          <p:cNvPr id="12" name="TextBox 11"/>
          <p:cNvSpPr txBox="1"/>
          <p:nvPr/>
        </p:nvSpPr>
        <p:spPr>
          <a:xfrm rot="20430403">
            <a:off x="2362200" y="381000"/>
            <a:ext cx="1524000" cy="677108"/>
          </a:xfrm>
          <a:prstGeom prst="rect">
            <a:avLst/>
          </a:prstGeom>
          <a:noFill/>
        </p:spPr>
        <p:txBody>
          <a:bodyPr wrap="square" rtlCol="0">
            <a:spAutoFit/>
          </a:bodyPr>
          <a:lstStyle/>
          <a:p>
            <a:r>
              <a:rPr lang="en-US" sz="2000" dirty="0" smtClean="0">
                <a:solidFill>
                  <a:schemeClr val="accent1">
                    <a:lumMod val="50000"/>
                  </a:schemeClr>
                </a:solidFill>
              </a:rPr>
              <a:t>Yellow Bell</a:t>
            </a:r>
          </a:p>
          <a:p>
            <a:endParaRPr lang="en-US" dirty="0"/>
          </a:p>
        </p:txBody>
      </p:sp>
      <p:sp>
        <p:nvSpPr>
          <p:cNvPr id="13" name="TextBox 12"/>
          <p:cNvSpPr txBox="1"/>
          <p:nvPr/>
        </p:nvSpPr>
        <p:spPr>
          <a:xfrm rot="19487626">
            <a:off x="832747" y="615258"/>
            <a:ext cx="1524000" cy="677108"/>
          </a:xfrm>
          <a:prstGeom prst="rect">
            <a:avLst/>
          </a:prstGeom>
          <a:noFill/>
        </p:spPr>
        <p:txBody>
          <a:bodyPr wrap="square" rtlCol="0">
            <a:spAutoFit/>
          </a:bodyPr>
          <a:lstStyle/>
          <a:p>
            <a:r>
              <a:rPr lang="en-US" sz="2000" dirty="0" smtClean="0">
                <a:solidFill>
                  <a:schemeClr val="accent1">
                    <a:lumMod val="50000"/>
                  </a:schemeClr>
                </a:solidFill>
              </a:rPr>
              <a:t>Green Bell</a:t>
            </a:r>
          </a:p>
          <a:p>
            <a:endParaRPr lang="en-US" dirty="0"/>
          </a:p>
        </p:txBody>
      </p:sp>
      <p:pic>
        <p:nvPicPr>
          <p:cNvPr id="1034" name="Picture 10" descr="http://www.finecooking.com/assets/uploads/posts/5614/ING-poblanos-pepper_sql.jpg"/>
          <p:cNvPicPr>
            <a:picLocks noChangeAspect="1" noChangeArrowheads="1"/>
          </p:cNvPicPr>
          <p:nvPr/>
        </p:nvPicPr>
        <p:blipFill>
          <a:blip r:embed="rId5" cstate="print"/>
          <a:srcRect/>
          <a:stretch>
            <a:fillRect/>
          </a:stretch>
        </p:blipFill>
        <p:spPr bwMode="auto">
          <a:xfrm>
            <a:off x="304800" y="4191000"/>
            <a:ext cx="1371600" cy="1371600"/>
          </a:xfrm>
          <a:prstGeom prst="rect">
            <a:avLst/>
          </a:prstGeom>
          <a:noFill/>
        </p:spPr>
      </p:pic>
      <p:pic>
        <p:nvPicPr>
          <p:cNvPr id="1032" name="Picture 8" descr="http://ojaijalapenojelly.com/wp-content/uploads/2010/11/istock_000007966959small4.jpg"/>
          <p:cNvPicPr>
            <a:picLocks noChangeAspect="1" noChangeArrowheads="1"/>
          </p:cNvPicPr>
          <p:nvPr/>
        </p:nvPicPr>
        <p:blipFill>
          <a:blip r:embed="rId6" cstate="print"/>
          <a:srcRect t="23810" r="1433" b="14286"/>
          <a:stretch>
            <a:fillRect/>
          </a:stretch>
        </p:blipFill>
        <p:spPr bwMode="auto">
          <a:xfrm>
            <a:off x="2667000" y="4953000"/>
            <a:ext cx="1600200" cy="990600"/>
          </a:xfrm>
          <a:prstGeom prst="rect">
            <a:avLst/>
          </a:prstGeom>
          <a:noFill/>
        </p:spPr>
      </p:pic>
      <p:sp>
        <p:nvSpPr>
          <p:cNvPr id="20" name="TextBox 19"/>
          <p:cNvSpPr txBox="1"/>
          <p:nvPr/>
        </p:nvSpPr>
        <p:spPr>
          <a:xfrm>
            <a:off x="762000" y="3276600"/>
            <a:ext cx="1524000" cy="677108"/>
          </a:xfrm>
          <a:prstGeom prst="rect">
            <a:avLst/>
          </a:prstGeom>
          <a:noFill/>
        </p:spPr>
        <p:txBody>
          <a:bodyPr wrap="square" rtlCol="0">
            <a:spAutoFit/>
          </a:bodyPr>
          <a:lstStyle/>
          <a:p>
            <a:r>
              <a:rPr lang="en-US" sz="2000" dirty="0" smtClean="0">
                <a:solidFill>
                  <a:schemeClr val="accent1">
                    <a:lumMod val="50000"/>
                  </a:schemeClr>
                </a:solidFill>
              </a:rPr>
              <a:t>Anaheim</a:t>
            </a:r>
          </a:p>
          <a:p>
            <a:endParaRPr lang="en-US" dirty="0"/>
          </a:p>
        </p:txBody>
      </p:sp>
      <p:sp>
        <p:nvSpPr>
          <p:cNvPr id="22" name="TextBox 21"/>
          <p:cNvSpPr txBox="1"/>
          <p:nvPr/>
        </p:nvSpPr>
        <p:spPr>
          <a:xfrm>
            <a:off x="3352800" y="5799892"/>
            <a:ext cx="1524000" cy="677108"/>
          </a:xfrm>
          <a:prstGeom prst="rect">
            <a:avLst/>
          </a:prstGeom>
          <a:noFill/>
        </p:spPr>
        <p:txBody>
          <a:bodyPr wrap="square" rtlCol="0">
            <a:spAutoFit/>
          </a:bodyPr>
          <a:lstStyle/>
          <a:p>
            <a:r>
              <a:rPr lang="en-US" sz="2000" dirty="0" smtClean="0">
                <a:solidFill>
                  <a:schemeClr val="accent1">
                    <a:lumMod val="50000"/>
                  </a:schemeClr>
                </a:solidFill>
              </a:rPr>
              <a:t>Jalapeno</a:t>
            </a:r>
          </a:p>
          <a:p>
            <a:endParaRPr lang="en-US" dirty="0"/>
          </a:p>
        </p:txBody>
      </p:sp>
      <p:sp>
        <p:nvSpPr>
          <p:cNvPr id="24" name="TextBox 23"/>
          <p:cNvSpPr txBox="1"/>
          <p:nvPr/>
        </p:nvSpPr>
        <p:spPr>
          <a:xfrm rot="19128212">
            <a:off x="222041" y="4205230"/>
            <a:ext cx="1524000" cy="677108"/>
          </a:xfrm>
          <a:prstGeom prst="rect">
            <a:avLst/>
          </a:prstGeom>
          <a:noFill/>
        </p:spPr>
        <p:txBody>
          <a:bodyPr wrap="square" rtlCol="0">
            <a:spAutoFit/>
          </a:bodyPr>
          <a:lstStyle/>
          <a:p>
            <a:r>
              <a:rPr lang="en-US" sz="2000" dirty="0" err="1" smtClean="0">
                <a:solidFill>
                  <a:schemeClr val="accent1">
                    <a:lumMod val="50000"/>
                  </a:schemeClr>
                </a:solidFill>
              </a:rPr>
              <a:t>Poblano</a:t>
            </a:r>
            <a:endParaRPr lang="en-US" sz="2000" dirty="0" smtClean="0">
              <a:solidFill>
                <a:schemeClr val="accent1">
                  <a:lumMod val="50000"/>
                </a:schemeClr>
              </a:solidFill>
            </a:endParaRPr>
          </a:p>
          <a:p>
            <a:endParaRPr lang="en-US" dirty="0"/>
          </a:p>
        </p:txBody>
      </p:sp>
      <p:sp>
        <p:nvSpPr>
          <p:cNvPr id="25" name="TextBox 24"/>
          <p:cNvSpPr txBox="1"/>
          <p:nvPr/>
        </p:nvSpPr>
        <p:spPr>
          <a:xfrm>
            <a:off x="1828800" y="4882515"/>
            <a:ext cx="1371600" cy="984885"/>
          </a:xfrm>
          <a:prstGeom prst="rect">
            <a:avLst/>
          </a:prstGeom>
          <a:noFill/>
        </p:spPr>
        <p:txBody>
          <a:bodyPr wrap="square" rtlCol="0">
            <a:spAutoFit/>
          </a:bodyPr>
          <a:lstStyle/>
          <a:p>
            <a:r>
              <a:rPr lang="en-US" sz="2000" dirty="0" smtClean="0">
                <a:solidFill>
                  <a:schemeClr val="accent1">
                    <a:lumMod val="50000"/>
                  </a:schemeClr>
                </a:solidFill>
              </a:rPr>
              <a:t>Scotch Bonnet</a:t>
            </a:r>
          </a:p>
          <a:p>
            <a:endParaRPr lang="en-US" dirty="0"/>
          </a:p>
        </p:txBody>
      </p:sp>
      <p:pic>
        <p:nvPicPr>
          <p:cNvPr id="1038" name="Picture 14" descr="http://www.easpices.com/sites/default/files/cayenne-pepper-logo.jpg?1312530742"/>
          <p:cNvPicPr>
            <a:picLocks noChangeAspect="1" noChangeArrowheads="1"/>
          </p:cNvPicPr>
          <p:nvPr/>
        </p:nvPicPr>
        <p:blipFill>
          <a:blip r:embed="rId7" cstate="print"/>
          <a:srcRect/>
          <a:stretch>
            <a:fillRect/>
          </a:stretch>
        </p:blipFill>
        <p:spPr bwMode="auto">
          <a:xfrm>
            <a:off x="3886200" y="4219575"/>
            <a:ext cx="1830672" cy="1190625"/>
          </a:xfrm>
          <a:prstGeom prst="rect">
            <a:avLst/>
          </a:prstGeom>
          <a:noFill/>
        </p:spPr>
      </p:pic>
      <p:pic>
        <p:nvPicPr>
          <p:cNvPr id="1040" name="Picture 16" descr="http://www.growing-peppers.com/habanero_pic.jpg"/>
          <p:cNvPicPr>
            <a:picLocks noChangeAspect="1" noChangeArrowheads="1"/>
          </p:cNvPicPr>
          <p:nvPr/>
        </p:nvPicPr>
        <p:blipFill>
          <a:blip r:embed="rId8" cstate="print"/>
          <a:srcRect l="636" t="22691" r="13185" b="14882"/>
          <a:stretch>
            <a:fillRect/>
          </a:stretch>
        </p:blipFill>
        <p:spPr bwMode="auto">
          <a:xfrm>
            <a:off x="3024665" y="3205945"/>
            <a:ext cx="2309335" cy="1289855"/>
          </a:xfrm>
          <a:prstGeom prst="rect">
            <a:avLst/>
          </a:prstGeom>
          <a:noFill/>
        </p:spPr>
      </p:pic>
      <p:sp>
        <p:nvSpPr>
          <p:cNvPr id="23" name="TextBox 22"/>
          <p:cNvSpPr txBox="1"/>
          <p:nvPr/>
        </p:nvSpPr>
        <p:spPr>
          <a:xfrm>
            <a:off x="4114800" y="3209092"/>
            <a:ext cx="1524000" cy="677108"/>
          </a:xfrm>
          <a:prstGeom prst="rect">
            <a:avLst/>
          </a:prstGeom>
          <a:noFill/>
        </p:spPr>
        <p:txBody>
          <a:bodyPr wrap="square" rtlCol="0">
            <a:spAutoFit/>
          </a:bodyPr>
          <a:lstStyle/>
          <a:p>
            <a:r>
              <a:rPr lang="en-US" sz="2000" dirty="0" err="1" smtClean="0">
                <a:solidFill>
                  <a:schemeClr val="accent1">
                    <a:lumMod val="50000"/>
                  </a:schemeClr>
                </a:solidFill>
              </a:rPr>
              <a:t>Habanero</a:t>
            </a:r>
            <a:endParaRPr lang="en-US" sz="2000" dirty="0" smtClean="0">
              <a:solidFill>
                <a:schemeClr val="accent1">
                  <a:lumMod val="50000"/>
                </a:schemeClr>
              </a:solidFill>
            </a:endParaRPr>
          </a:p>
          <a:p>
            <a:endParaRPr lang="en-US" dirty="0"/>
          </a:p>
        </p:txBody>
      </p:sp>
      <p:sp>
        <p:nvSpPr>
          <p:cNvPr id="21" name="TextBox 20"/>
          <p:cNvSpPr txBox="1"/>
          <p:nvPr/>
        </p:nvSpPr>
        <p:spPr>
          <a:xfrm>
            <a:off x="4343400" y="5114092"/>
            <a:ext cx="1524000" cy="677108"/>
          </a:xfrm>
          <a:prstGeom prst="rect">
            <a:avLst/>
          </a:prstGeom>
          <a:noFill/>
        </p:spPr>
        <p:txBody>
          <a:bodyPr wrap="square" rtlCol="0">
            <a:spAutoFit/>
          </a:bodyPr>
          <a:lstStyle/>
          <a:p>
            <a:r>
              <a:rPr lang="en-US" sz="2000" dirty="0" smtClean="0">
                <a:solidFill>
                  <a:schemeClr val="accent1">
                    <a:lumMod val="50000"/>
                  </a:schemeClr>
                </a:solidFill>
              </a:rPr>
              <a:t>Cayenne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5231</TotalTime>
  <Words>1527</Words>
  <Application>Microsoft Office PowerPoint</Application>
  <PresentationFormat>On-screen Show (4:3)</PresentationFormat>
  <Paragraphs>206</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Bookman Old Style</vt:lpstr>
      <vt:lpstr>Calibri</vt:lpstr>
      <vt:lpstr>Gill Sans MT</vt:lpstr>
      <vt:lpstr>Wingdings</vt:lpstr>
      <vt:lpstr>Wingdings 3</vt:lpstr>
      <vt:lpstr>Origin</vt:lpstr>
      <vt:lpstr>Vegetables</vt:lpstr>
      <vt:lpstr>Types of Vegetables </vt:lpstr>
      <vt:lpstr>Avocados</vt:lpstr>
      <vt:lpstr>Cabbages</vt:lpstr>
      <vt:lpstr>Gourds</vt:lpstr>
      <vt:lpstr>Leafy Greens</vt:lpstr>
      <vt:lpstr>Mushrooms</vt:lpstr>
      <vt:lpstr>Onions</vt:lpstr>
      <vt:lpstr>Peppers</vt:lpstr>
      <vt:lpstr>Pods and Seeds</vt:lpstr>
      <vt:lpstr>Roots</vt:lpstr>
      <vt:lpstr>Shoots and Stalks</vt:lpstr>
      <vt:lpstr>Tomatoes</vt:lpstr>
      <vt:lpstr>Tubers</vt:lpstr>
      <vt:lpstr>Tubers</vt:lpstr>
      <vt:lpstr>Selection and Storage</vt:lpstr>
      <vt:lpstr>Preparation </vt:lpstr>
      <vt:lpstr>Cooking and Serving </vt:lpstr>
      <vt:lpstr>Cooking and Serving </vt:lpstr>
      <vt:lpstr>Cooking and Serving </vt:lpstr>
    </vt:vector>
  </TitlesOfParts>
  <Company>Forsyth County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Vegetables</dc:title>
  <dc:creator>001284</dc:creator>
  <cp:lastModifiedBy>Dee Smith</cp:lastModifiedBy>
  <cp:revision>501</cp:revision>
  <dcterms:created xsi:type="dcterms:W3CDTF">2013-04-23T18:14:18Z</dcterms:created>
  <dcterms:modified xsi:type="dcterms:W3CDTF">2018-04-24T13:31:10Z</dcterms:modified>
</cp:coreProperties>
</file>