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7" r:id="rId13"/>
    <p:sldId id="269" r:id="rId14"/>
    <p:sldId id="268" r:id="rId15"/>
  </p:sldIdLst>
  <p:sldSz cx="9144000" cy="6858000" type="screen4x3"/>
  <p:notesSz cx="7315200" cy="96012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46" autoAdjust="0"/>
    <p:restoredTop sz="86312" autoAdjust="0"/>
  </p:normalViewPr>
  <p:slideViewPr>
    <p:cSldViewPr>
      <p:cViewPr>
        <p:scale>
          <a:sx n="69" d="100"/>
          <a:sy n="69" d="100"/>
        </p:scale>
        <p:origin x="77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469C9-8941-494D-B74B-5DE90BF762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9B199B-CE32-4DEA-AD56-EDF116FAE7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680434-CA15-4D36-93E4-76B213331B33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6559B-5F22-4127-8102-36EF0FC9D3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F6188-F3AB-4C34-885F-C73692DA70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76312F5-D1E0-4B43-9B44-9D1EF9079F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ADC372-1A5B-46CF-9DB8-D40E871DC4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58A788-92C0-4842-B3A1-15F4E49299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9DB18A-4307-47E2-A2D0-A5EF37CB2728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28E6BCB-4D35-4C5C-83FD-B09459BC3D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4EE21A7-126F-479B-B604-D595994E2C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7F4EB-4827-4C48-8D6C-1D10C00159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B509C-898D-4542-BD80-04688DCDAE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49418E-A079-4D40-9FA5-A520E2964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9418E-A079-4D40-9FA5-A520E2964FD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5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CCEC8BE7-0D97-4E79-A52C-A1AD039DC4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6120DFA-D42A-4CDE-BC54-C82F909A36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24C08A6A-44FB-4C7E-A460-7A97930EE1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121E8C-2585-4D91-AA2E-263B7893D757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A0624E55-6585-4758-9D2F-3B462B3AC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761240-0B05-4849-B2A1-0514747B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0B04B9-0FE6-4C91-8E60-57CAC40C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6DABE7-F5DA-41B2-B6CA-43410BE2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766D-82CB-4333-A4A8-BBBA2F4723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91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912A01FE-47B5-4B15-A98B-0E0239B43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54BD4DC-4113-45CE-A21E-51BCC43C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B9C72DA-B1B8-4344-8356-1E65E630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390D3CB-BB45-4E0B-852E-1727A639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A89AA-0B2E-4B1D-8706-CB9349C30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13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73587A77-A975-4788-AB2E-1B9BE7D2F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F186FF2-BFC4-4373-AB02-39A03F703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0E8BB26-6965-4802-BB00-8EE836ED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62244DB-D39A-4DD4-A804-B89A640F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1ED51-8E5D-4593-83BC-4FE863A93E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132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2499E50C-EBB2-48A4-A7C4-132E539BD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0BFABA-5065-4AE8-855C-FA125C1D2C98}"/>
              </a:ext>
            </a:extLst>
          </p:cNvPr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08518-FC5A-43B6-890A-19CD064F8E8D}"/>
              </a:ext>
            </a:extLst>
          </p:cNvPr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4753C52-8AC4-4402-8425-8436D92EFF3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AC61718-73FF-45F9-9022-33E3CD9278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820ED9C-882F-40C5-A071-D8107DFA20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CF2F-5B10-4B0B-A505-F113E5D99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085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8BC40673-50C7-4396-8774-2941B9039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F05EB9C-8686-4A73-801F-2A650C2C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34DB915-EE10-4676-B975-C27F14CC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0570451-9066-4FF4-B161-CABD7746A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F6029-32E0-4356-B1D8-E53013106F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930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D726948F-231B-41B3-B50D-FC83D2505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98717487-B95F-4A44-8440-E78E136DD8F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B86B55B7-F228-46CE-980D-D0DE2A5BC8F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8E185A42-DA5E-4256-A976-38FFFB27152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24C37-A6F5-42FB-85B5-467CB6A053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227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480D13BB-5035-4A39-B009-C94CA616E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03E5D5D7-3113-49EF-8044-683CB47C31E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D8C9597-03F5-42D4-9C1C-DAB526A5905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42C211D5-CFBA-447E-BE43-76408F9209D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C2D71-E1B8-447B-9F3F-E627C7EA8F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48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CD610166-A64A-4798-83D3-5A683355F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476A94-0FD1-49FA-97B8-4495008E03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29D260-4299-4DC8-B18E-810467718E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1360C2-9AAB-4616-BD0F-2D51B7AFC3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C89F-1C71-470A-A3DB-E1B6BAFBFC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929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4910B9BF-71DA-4E40-A479-7321FD376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452BED-20FB-42AB-B86B-58318B25019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DC644E-CD18-42A4-8E37-9F2C4D3174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7B894B-76B6-4745-BE1F-416926CB0D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D284B-4B19-4997-9A54-95AFDD7CD8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585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F5237-6DF0-4CB3-AE4E-B96F8B70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836F3-AF3E-4905-9343-44B0498EA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FE359-6E03-47B0-8C52-D5F72770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D9EA5-3F92-42E1-B8E3-A754E15E25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01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691A0CAD-C8BB-4B94-99DE-C35FDA0AD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2ED75E-0283-4A84-8882-F0C1516803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0E602A-9E96-47A5-9D17-A28C032BE1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5C82CC-1D5F-4EFC-8E09-F2610A509B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725C9-FD30-42D9-82A2-B2FCE1883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74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E9C56E3-2575-4A00-90B4-773FFB390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47BAAC-466E-48AA-B9FC-78D6817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F4BFCD-AC56-497E-A563-9538A365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027611-4CD8-4DBE-B69D-5781A2D8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E5F6F-F2DA-4DB2-9C1F-FA5914AB82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89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F939FEF4-9E5B-4B09-BD08-66D480921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1F532E2-E4C4-4244-B8F5-B2ED5CDD41B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F3145C7-9206-4236-8135-DE9ADC5B1DE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B57ABE0-0CB6-436B-8486-3AE451B2201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5E5F-FDFD-4B6B-818C-77696F330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16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5331336C-B9D8-4D59-B2DC-36CA7372C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4C414C45-6250-4E1F-A20B-D8977757F27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224C5D0A-783D-4648-B533-FA252F8D7B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4184214D-56E1-4A13-81CF-3D18CC48B51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534E2-05DB-4476-B1B2-6CC9C6B9C4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6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73593888-B5D0-413D-B7CD-1E2E4E4DA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D96410FF-AF4B-4EE4-8C51-F0EFEB15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157A3CB-608F-46A0-B419-D9A932FF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4FAE744-9217-4BB0-A240-313CAE999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2DA04-8770-4B9C-8DD9-323A2344BB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71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D53B4884-5A63-4CD8-9CC0-E3596666F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F2DB36A3-C0FA-472A-9D4E-FD2F91B42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4874CD5-0DBD-499C-8866-9D1A683F7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9E0FF8D-7287-4218-9347-4FFAE0F6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4FC74-EA4C-4E15-9BED-6CA0203E2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75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68EAFE0E-B3E6-4A05-A167-90465DE11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64CD2D3-B3D1-4A09-AF42-5450602221B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CAC6888-45C2-4CCB-86F6-1D0944BFFF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B9AC448-C649-4BBA-AA34-2E11BB1044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E042-B5D3-4161-92FF-7E41B8403E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93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595BC666-5883-4431-BB3A-9A13AFE6F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655B4BD-E9A6-46BF-ADA3-2633C89AA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EEDF15C-9865-499D-956A-6B6ECEB5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132182E-9427-4904-B79C-AE461352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BA142-0D40-41DD-9DC9-D10B28E0DE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25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B648801-FD39-4BAB-88B4-3070F99EA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44F161-3398-44D1-BF39-3624E0AD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56B10-A0C8-48A7-9C7A-2EA97CD4F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D4D53-AE19-433A-8F4E-8D795E51A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C42F9-B5A1-4DB7-915A-2125E83D6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B2654-47DE-47E2-B29F-DEEDBC48D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B531949-C88E-4155-954A-F9C24900A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08" r:id="rId18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682C3B-AB94-45CA-A8C5-337FEFDB7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935"/>
            <a:ext cx="9144000" cy="4750130"/>
          </a:xfrm>
          <a:prstGeom prst="rect">
            <a:avLst/>
          </a:prstGeom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5100320E-DE34-4A93-A4F2-B313F85269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752600"/>
            <a:ext cx="6518275" cy="25098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6000" b="1" dirty="0"/>
              <a:t>Teamwork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E27BF2-8DDA-4566-A115-B3C511576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" y="1295400"/>
            <a:ext cx="9063182" cy="5234708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5833630D-617C-45CB-87A0-D219FEBD3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595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u="sng" dirty="0"/>
              <a:t>Categorizing These Roles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B808528-C3E1-4CB0-8D8E-FA9FB52256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524000"/>
            <a:ext cx="8763000" cy="525779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400" b="1" u="sng" dirty="0"/>
              <a:t>The 9 roles fit into 3 categories: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800" b="1" u="sng" dirty="0">
                <a:highlight>
                  <a:srgbClr val="FFFF00"/>
                </a:highlight>
              </a:rPr>
              <a:t>Action Oriented Roles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altLang="en-US" sz="2800" b="1" dirty="0"/>
              <a:t>Shaper, implementer, finisher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800" b="1" u="sng" dirty="0">
                <a:highlight>
                  <a:srgbClr val="FFFF00"/>
                </a:highlight>
              </a:rPr>
              <a:t>People Oriented Roles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altLang="en-US" sz="2800" b="1" dirty="0"/>
              <a:t>Coordinator, </a:t>
            </a:r>
            <a:r>
              <a:rPr lang="en-US" altLang="en-US" sz="2800" b="1" dirty="0" err="1"/>
              <a:t>teamworker</a:t>
            </a:r>
            <a:r>
              <a:rPr lang="en-US" altLang="en-US" sz="2800" b="1" dirty="0"/>
              <a:t>, resource investigator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800" b="1" u="sng" dirty="0">
                <a:highlight>
                  <a:srgbClr val="FFFF00"/>
                </a:highlight>
              </a:rPr>
              <a:t>Thought Oriented Role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altLang="en-US" sz="2800" b="1" dirty="0"/>
              <a:t>Thinker, monitor-evaluator, specialist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150BE3-6D70-47BD-A3CC-B908BA98D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20" y="961310"/>
            <a:ext cx="4940560" cy="5875908"/>
          </a:xfrm>
          <a:prstGeom prst="rect">
            <a:avLst/>
          </a:prstGeom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AD998F1A-5748-4C21-BF97-B4205186B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595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u="sng" dirty="0"/>
              <a:t>Steps for Developing a Team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F94E5F6-8613-4CEB-A4C9-552315CFEB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b="1" u="sng" dirty="0"/>
              <a:t>Forming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b="1" dirty="0">
                <a:highlight>
                  <a:srgbClr val="FFFF00"/>
                </a:highlight>
              </a:rPr>
              <a:t>Who are we? What are our </a:t>
            </a:r>
            <a:r>
              <a:rPr lang="en-US" altLang="en-US" sz="2000" b="1" u="sng" dirty="0">
                <a:highlight>
                  <a:srgbClr val="FFFF00"/>
                </a:highlight>
              </a:rPr>
              <a:t>roles</a:t>
            </a:r>
            <a:r>
              <a:rPr lang="en-US" altLang="en-US" sz="2000" b="1" dirty="0">
                <a:highlight>
                  <a:srgbClr val="FFFF00"/>
                </a:highlight>
              </a:rPr>
              <a:t>? Who leads?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b="1" u="sng" dirty="0"/>
              <a:t>Storming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b="1" dirty="0">
                <a:highlight>
                  <a:srgbClr val="FFFF00"/>
                </a:highlight>
              </a:rPr>
              <a:t>We are different, we may </a:t>
            </a:r>
            <a:r>
              <a:rPr lang="en-US" altLang="en-US" sz="2000" b="1" u="sng" dirty="0">
                <a:highlight>
                  <a:srgbClr val="FFFF00"/>
                </a:highlight>
              </a:rPr>
              <a:t>disagree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b="1" u="sng" dirty="0"/>
              <a:t>Norming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b="1" dirty="0">
                <a:highlight>
                  <a:srgbClr val="FFFF00"/>
                </a:highlight>
              </a:rPr>
              <a:t>Set goals, assign </a:t>
            </a:r>
            <a:r>
              <a:rPr lang="en-US" altLang="en-US" sz="2000" b="1" u="sng" dirty="0">
                <a:highlight>
                  <a:srgbClr val="FFFF00"/>
                </a:highlight>
              </a:rPr>
              <a:t>tasks</a:t>
            </a:r>
            <a:r>
              <a:rPr lang="en-US" altLang="en-US" sz="2000" b="1" dirty="0">
                <a:highlight>
                  <a:srgbClr val="FFFF00"/>
                </a:highlight>
              </a:rPr>
              <a:t>, develop </a:t>
            </a:r>
            <a:r>
              <a:rPr lang="en-US" altLang="en-US" sz="2000" b="1" u="sng" dirty="0">
                <a:highlight>
                  <a:srgbClr val="FFFF00"/>
                </a:highlight>
              </a:rPr>
              <a:t>routines</a:t>
            </a:r>
            <a:r>
              <a:rPr lang="en-US" altLang="en-US" sz="2000" b="1" dirty="0">
                <a:highlight>
                  <a:srgbClr val="FFFF00"/>
                </a:highlight>
              </a:rPr>
              <a:t>, manage conflict, hold each other accountable for their tasks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b="1" u="sng" dirty="0"/>
              <a:t>Performing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b="1" dirty="0">
                <a:highlight>
                  <a:srgbClr val="FFFF00"/>
                </a:highlight>
              </a:rPr>
              <a:t>Members coordinate, </a:t>
            </a:r>
            <a:r>
              <a:rPr lang="en-US" altLang="en-US" sz="2000" b="1" u="sng" dirty="0">
                <a:highlight>
                  <a:srgbClr val="FFFF00"/>
                </a:highlight>
              </a:rPr>
              <a:t>trust</a:t>
            </a:r>
            <a:r>
              <a:rPr lang="en-US" altLang="en-US" sz="2000" b="1" dirty="0">
                <a:highlight>
                  <a:srgbClr val="FFFF00"/>
                </a:highlight>
              </a:rPr>
              <a:t> each other and care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b="1" u="sng" dirty="0"/>
              <a:t>Renewing/readjusting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b="1" dirty="0">
                <a:highlight>
                  <a:srgbClr val="FFFF00"/>
                </a:highlight>
              </a:rPr>
              <a:t>Learn, revisit goals, </a:t>
            </a:r>
            <a:r>
              <a:rPr lang="en-US" altLang="en-US" sz="2000" b="1" u="sng" dirty="0">
                <a:highlight>
                  <a:srgbClr val="FFFF00"/>
                </a:highlight>
              </a:rPr>
              <a:t>thank</a:t>
            </a:r>
            <a:r>
              <a:rPr lang="en-US" altLang="en-US" sz="2000" b="1" dirty="0">
                <a:highlight>
                  <a:srgbClr val="FFFF00"/>
                </a:highlight>
              </a:rPr>
              <a:t> each other, learn from mistakes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0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b="1" u="sng" dirty="0"/>
              <a:t>Forming, Storming, and Norming working Together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b="1" dirty="0">
                <a:highlight>
                  <a:srgbClr val="FFFF00"/>
                </a:highlight>
              </a:rPr>
              <a:t>When it’s determined how the workload is </a:t>
            </a:r>
            <a:r>
              <a:rPr lang="en-US" altLang="en-US" sz="2000" b="1" u="sng" dirty="0">
                <a:highlight>
                  <a:srgbClr val="FFFF00"/>
                </a:highlight>
              </a:rPr>
              <a:t>divided</a:t>
            </a:r>
            <a:r>
              <a:rPr lang="en-US" altLang="en-US" sz="2000" b="1" dirty="0">
                <a:highlight>
                  <a:srgbClr val="FFFF00"/>
                </a:highlight>
              </a:rPr>
              <a:t>, when goals are </a:t>
            </a:r>
            <a:r>
              <a:rPr lang="en-US" altLang="en-US" sz="2000" b="1" u="sng" dirty="0">
                <a:highlight>
                  <a:srgbClr val="FFFF00"/>
                </a:highlight>
              </a:rPr>
              <a:t>set</a:t>
            </a:r>
            <a:r>
              <a:rPr lang="en-US" altLang="en-US" sz="2000" b="1" dirty="0">
                <a:highlight>
                  <a:srgbClr val="FFFF00"/>
                </a:highlight>
              </a:rPr>
              <a:t>, and plans for meeting the goals are formed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2C83B3-AF93-4632-B94D-4E4DD8999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40811"/>
            <a:ext cx="6934200" cy="1595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u="sng" dirty="0"/>
              <a:t>5 Ways to Become a More Effective Team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3C424B6-04F0-40CB-AFDE-BDA15714A3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366963"/>
            <a:ext cx="4724400" cy="4491037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/>
              <a:t>Set ground rules for </a:t>
            </a:r>
            <a:r>
              <a:rPr lang="en-US" altLang="en-US" b="1" u="sng" dirty="0"/>
              <a:t>behavior</a:t>
            </a:r>
            <a:r>
              <a:rPr lang="en-US" altLang="en-US" b="1" dirty="0"/>
              <a:t> and expectations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b="1" dirty="0"/>
              <a:t>Make sure everyone is </a:t>
            </a:r>
            <a:r>
              <a:rPr lang="en-US" altLang="en-US" b="1" u="sng" dirty="0"/>
              <a:t>participating</a:t>
            </a:r>
            <a:r>
              <a:rPr lang="en-US" altLang="en-US" b="1" dirty="0"/>
              <a:t> at all times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b="1" dirty="0"/>
              <a:t>Don’t </a:t>
            </a:r>
            <a:r>
              <a:rPr lang="en-US" altLang="en-US" b="1" u="sng" dirty="0"/>
              <a:t>assume</a:t>
            </a:r>
            <a:r>
              <a:rPr lang="en-US" altLang="en-US" b="1" dirty="0"/>
              <a:t> others know what you know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b="1" dirty="0"/>
              <a:t>Share, analyze, and decide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000" b="1" u="sng" dirty="0"/>
              <a:t>Share</a:t>
            </a:r>
            <a:r>
              <a:rPr lang="en-US" altLang="en-US" sz="2000" b="1" dirty="0"/>
              <a:t> what you already know about the problem, </a:t>
            </a:r>
            <a:r>
              <a:rPr lang="en-US" altLang="en-US" sz="2000" b="1" u="sng" dirty="0"/>
              <a:t>analyze</a:t>
            </a:r>
            <a:r>
              <a:rPr lang="en-US" altLang="en-US" sz="2000" b="1" dirty="0"/>
              <a:t> alternatives, then make decisions using the teams input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F87251-1927-4108-AAEB-30618A364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101606"/>
            <a:ext cx="4276248" cy="4491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B18408-8026-4FF4-8117-92EF103B7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996" y="1539691"/>
            <a:ext cx="4691004" cy="5110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DDC77C-B14B-4E86-8708-634C66BB6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595438"/>
          </a:xfrm>
        </p:spPr>
        <p:txBody>
          <a:bodyPr/>
          <a:lstStyle/>
          <a:p>
            <a:r>
              <a:rPr lang="en-US" b="1" u="sng" dirty="0"/>
              <a:t>Benefits of great teamwork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6315C-DA50-4A8F-B0DB-E7A96AFDA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5267325" cy="5103235"/>
          </a:xfrm>
        </p:spPr>
        <p:txBody>
          <a:bodyPr>
            <a:normAutofit/>
          </a:bodyPr>
          <a:lstStyle/>
          <a:p>
            <a:r>
              <a:rPr lang="en-US" b="1" dirty="0"/>
              <a:t>Builds creativity, </a:t>
            </a:r>
            <a:r>
              <a:rPr lang="en-US" b="1" u="sng" dirty="0"/>
              <a:t>skills</a:t>
            </a:r>
            <a:r>
              <a:rPr lang="en-US" b="1" dirty="0"/>
              <a:t> and knowledge</a:t>
            </a:r>
          </a:p>
          <a:p>
            <a:r>
              <a:rPr lang="en-US" b="1" dirty="0"/>
              <a:t>Teaches how to trust and be </a:t>
            </a:r>
            <a:r>
              <a:rPr lang="en-US" b="1" u="sng" dirty="0"/>
              <a:t>trustworthy</a:t>
            </a:r>
          </a:p>
          <a:p>
            <a:r>
              <a:rPr lang="en-US" b="1" dirty="0"/>
              <a:t>Builds </a:t>
            </a:r>
            <a:r>
              <a:rPr lang="en-US" b="1" u="sng" dirty="0"/>
              <a:t>strengths</a:t>
            </a:r>
            <a:r>
              <a:rPr lang="en-US" b="1" dirty="0"/>
              <a:t> and diminishes weaknesses</a:t>
            </a:r>
          </a:p>
          <a:p>
            <a:r>
              <a:rPr lang="en-US" b="1" dirty="0"/>
              <a:t>Builds </a:t>
            </a:r>
            <a:r>
              <a:rPr lang="en-US" b="1" u="sng" dirty="0"/>
              <a:t>leadership</a:t>
            </a:r>
            <a:r>
              <a:rPr lang="en-US" b="1" dirty="0"/>
              <a:t> qualities</a:t>
            </a:r>
          </a:p>
          <a:p>
            <a:r>
              <a:rPr lang="en-US" b="1" dirty="0"/>
              <a:t>Promotes ownership and </a:t>
            </a:r>
            <a:r>
              <a:rPr lang="en-US" b="1" u="sng" dirty="0"/>
              <a:t>pride</a:t>
            </a:r>
          </a:p>
          <a:p>
            <a:r>
              <a:rPr lang="en-US" b="1" dirty="0"/>
              <a:t>Teaches </a:t>
            </a:r>
            <a:r>
              <a:rPr lang="en-US" b="1" u="sng" dirty="0"/>
              <a:t>conflict</a:t>
            </a:r>
            <a:r>
              <a:rPr lang="en-US" b="1" dirty="0"/>
              <a:t> resolution</a:t>
            </a:r>
          </a:p>
          <a:p>
            <a:r>
              <a:rPr lang="en-US" b="1" dirty="0"/>
              <a:t>Improves </a:t>
            </a:r>
            <a:r>
              <a:rPr lang="en-US" b="1" u="sng" dirty="0"/>
              <a:t>communication</a:t>
            </a:r>
            <a:r>
              <a:rPr lang="en-US" b="1" dirty="0"/>
              <a:t> skills</a:t>
            </a:r>
          </a:p>
          <a:p>
            <a:r>
              <a:rPr lang="en-US" b="1" dirty="0"/>
              <a:t>Teaches </a:t>
            </a:r>
            <a:r>
              <a:rPr lang="en-US" b="1" u="sng" dirty="0"/>
              <a:t>time</a:t>
            </a:r>
            <a:r>
              <a:rPr lang="en-US" b="1" dirty="0"/>
              <a:t>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4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CDD29853-1C8C-4D79-AA60-54266BF4E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Describe a Time when you……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9AD09A71-E9B9-46DD-B102-AE9DE83DE6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b="1" dirty="0"/>
              <a:t>Describe a situation you’ve been in or seen where teamwork was clearly evident.  What behaviors in the situation made it teamwork instead of “just a group working together” and why?  (write your example on the lines provided in your notes)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A5C203-2F55-4DF3-A46D-DB937E46C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63"/>
            <a:ext cx="9144000" cy="4572000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8DB5F40A-768F-4F30-80B5-BC1C796BE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u="sng" dirty="0"/>
              <a:t>Brainstorming</a:t>
            </a:r>
            <a:br>
              <a:rPr lang="en-US" altLang="en-US" dirty="0"/>
            </a:br>
            <a:r>
              <a:rPr lang="en-US" altLang="en-US" dirty="0"/>
              <a:t>(write your responses in the blanks provided on your notes)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8866C0B-BCEB-46D2-94DA-CBBB4B544D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502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1) </a:t>
            </a:r>
            <a:r>
              <a:rPr lang="en-US" altLang="en-US" sz="2400" b="1" dirty="0"/>
              <a:t>What team skills are helpful have at school? In the workplace?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400" b="1" dirty="0"/>
              <a:t>2) What are the various roles You’ve seen in team members?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400" b="1" dirty="0"/>
              <a:t>3) What are the </a:t>
            </a:r>
            <a:r>
              <a:rPr lang="en-US" altLang="en-US" sz="2400" b="1" i="1" dirty="0"/>
              <a:t>consequences</a:t>
            </a:r>
            <a:r>
              <a:rPr lang="en-US" altLang="en-US" sz="2400" b="1" dirty="0"/>
              <a:t> of using the strengths of team members? Of </a:t>
            </a:r>
            <a:r>
              <a:rPr lang="en-US" altLang="en-US" sz="2400" b="1" u="sng" dirty="0"/>
              <a:t>not</a:t>
            </a:r>
            <a:r>
              <a:rPr lang="en-US" altLang="en-US" sz="2400" b="1" dirty="0"/>
              <a:t> using the strengths of team members?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400" b="1" dirty="0"/>
              <a:t>4) What can you do to help a new person in your group or team feel comfortable?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25C9FC8-C18B-4F3A-8672-EDD8C129B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595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u="sng" dirty="0"/>
              <a:t>What </a:t>
            </a:r>
            <a:r>
              <a:rPr lang="en-US" altLang="en-US" i="1" u="sng" dirty="0"/>
              <a:t>is</a:t>
            </a:r>
            <a:r>
              <a:rPr lang="en-US" altLang="en-US" u="sng" dirty="0"/>
              <a:t> teamwork?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A399147-FA48-4913-8F15-C217281B34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483" y="1295400"/>
            <a:ext cx="4495800" cy="49530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u="sng" dirty="0"/>
              <a:t>Teamwork</a:t>
            </a:r>
            <a:r>
              <a:rPr lang="en-US" altLang="en-US" dirty="0"/>
              <a:t> – </a:t>
            </a:r>
            <a:r>
              <a:rPr lang="en-US" altLang="en-US" b="1" i="1" dirty="0"/>
              <a:t>a cooperative effort by members of a team or group to achieve a common goal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000" b="1" dirty="0"/>
              <a:t>Involves: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000" dirty="0"/>
              <a:t>1. </a:t>
            </a:r>
            <a:r>
              <a:rPr lang="en-US" altLang="en-US" sz="2000" u="sng" dirty="0"/>
              <a:t>assisting</a:t>
            </a:r>
            <a:r>
              <a:rPr lang="en-US" altLang="en-US" sz="2000" dirty="0"/>
              <a:t> others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000" dirty="0"/>
              <a:t>2. requesting </a:t>
            </a:r>
            <a:r>
              <a:rPr lang="en-US" altLang="en-US" sz="2000" u="sng" dirty="0"/>
              <a:t>help</a:t>
            </a:r>
            <a:r>
              <a:rPr lang="en-US" altLang="en-US" sz="2000" dirty="0"/>
              <a:t> when      	needed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000" dirty="0"/>
              <a:t>3. brainstorming solutions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000" dirty="0"/>
              <a:t>4. </a:t>
            </a:r>
            <a:r>
              <a:rPr lang="en-US" altLang="en-US" sz="2000" u="sng" dirty="0"/>
              <a:t>volunteering</a:t>
            </a:r>
            <a:r>
              <a:rPr lang="en-US" altLang="en-US" sz="2000" dirty="0"/>
              <a:t>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000" dirty="0"/>
              <a:t>5.  doing your role’s </a:t>
            </a:r>
            <a:r>
              <a:rPr lang="en-US" altLang="en-US" sz="2000" u="sng" dirty="0"/>
              <a:t>job</a:t>
            </a:r>
            <a:r>
              <a:rPr lang="en-US" altLang="en-US" sz="2000" dirty="0"/>
              <a:t> in 	order for your team to be 	successful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1EF62-005B-4A7C-8C6B-4051FD1C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210" y="2209728"/>
            <a:ext cx="4571726" cy="3424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BA4519-9A59-462A-B044-8ECFEB3BE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17407"/>
            <a:ext cx="8991599" cy="5729048"/>
          </a:xfrm>
          <a:prstGeom prst="rect">
            <a:avLst/>
          </a:prstGeom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4ED04821-C131-478B-B9B4-5B814A808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5672" y="170873"/>
            <a:ext cx="8668327" cy="1595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u="sng" dirty="0"/>
              <a:t>Characteristics of Great Teamwork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5AD4860-DE9F-438B-AECB-FF9BEC5AB1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581727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b="1" u="sng" dirty="0"/>
              <a:t>Cooperation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b="1" dirty="0"/>
              <a:t>Even if you don’t like them, be professional!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b="1" dirty="0"/>
              <a:t>Means you’re sharing responsibilities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b="1" u="sng" dirty="0"/>
              <a:t>Contribute</a:t>
            </a:r>
            <a:r>
              <a:rPr lang="en-US" altLang="en-US" sz="2400" b="1" dirty="0"/>
              <a:t>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200" b="1" dirty="0"/>
              <a:t>your own ideas, your effort, and suggestions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b="1" u="sng" dirty="0"/>
              <a:t>Work</a:t>
            </a:r>
            <a:r>
              <a:rPr lang="en-US" altLang="en-US" sz="2400" b="1" dirty="0"/>
              <a:t>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200" b="1" dirty="0"/>
              <a:t>with others to create projects and plans, use their strengths, assist them in improving their weaknesses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b="1" u="sng" dirty="0"/>
              <a:t>Communication</a:t>
            </a:r>
            <a:r>
              <a:rPr lang="en-US" altLang="en-US" sz="2400" b="1" dirty="0"/>
              <a:t>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200" b="1" dirty="0"/>
              <a:t>understand the goals and directions; state things clearly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b="1" u="sng" dirty="0"/>
              <a:t>Responsibility</a:t>
            </a:r>
            <a:r>
              <a:rPr lang="en-US" altLang="en-US" sz="2400" b="1" dirty="0"/>
              <a:t>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200" b="1" dirty="0"/>
              <a:t>all members take ownership of the assignment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b="1" u="sng" dirty="0"/>
              <a:t>Respect</a:t>
            </a:r>
            <a:r>
              <a:rPr lang="en-US" altLang="en-US" sz="2400" b="1" dirty="0"/>
              <a:t>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200" b="1" dirty="0"/>
              <a:t>make sure you respect your team members even if you don’t agree with them</a:t>
            </a:r>
            <a:endParaRPr lang="en-US" altLang="en-US" sz="24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b="1" u="sng" dirty="0"/>
              <a:t>Participation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200" b="1" dirty="0"/>
              <a:t>A successful team is one where everyone gives 100%!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CBD9ED-8EF3-4577-8D5D-FAA0825BC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752599"/>
            <a:ext cx="3857626" cy="3979813"/>
          </a:xfrm>
          <a:prstGeom prst="rect">
            <a:avLst/>
          </a:prstGeom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EBA4BE73-A715-4404-9B81-CF54FC658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762"/>
            <a:ext cx="9144000" cy="1595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u="sng" dirty="0"/>
              <a:t>Characteristics of Good Team Players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243E901-C496-438F-8FCF-529E263705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Must be an </a:t>
            </a:r>
            <a:r>
              <a:rPr lang="en-US" altLang="en-US" sz="2800" u="sng" dirty="0"/>
              <a:t>active</a:t>
            </a:r>
            <a:r>
              <a:rPr lang="en-US" altLang="en-US" sz="2800" dirty="0"/>
              <a:t> participant!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Come prepared to </a:t>
            </a:r>
            <a:r>
              <a:rPr lang="en-US" altLang="en-US" sz="2800" u="sng" dirty="0"/>
              <a:t>help</a:t>
            </a:r>
            <a:r>
              <a:rPr lang="en-US" altLang="en-US" sz="2800" dirty="0"/>
              <a:t> the team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Listen and </a:t>
            </a:r>
            <a:r>
              <a:rPr lang="en-US" altLang="en-US" sz="2800" u="sng" dirty="0"/>
              <a:t>participate</a:t>
            </a:r>
            <a:r>
              <a:rPr lang="en-US" altLang="en-US" sz="2800" dirty="0"/>
              <a:t> in team discussions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Fully </a:t>
            </a:r>
            <a:r>
              <a:rPr lang="en-US" altLang="en-US" sz="2800" u="sng" dirty="0"/>
              <a:t>engaged</a:t>
            </a:r>
            <a:r>
              <a:rPr lang="en-US" altLang="en-US" sz="2800" dirty="0"/>
              <a:t> in the team’s task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400" dirty="0"/>
              <a:t>Do not sit on the sidelines doing nothing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“</a:t>
            </a:r>
            <a:r>
              <a:rPr lang="en-US" altLang="en-US" sz="2800" u="sng" dirty="0"/>
              <a:t>Can-do</a:t>
            </a:r>
            <a:r>
              <a:rPr lang="en-US" altLang="en-US" sz="2800" dirty="0"/>
              <a:t>” attitude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Volunteer for assignments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Take the initiative to </a:t>
            </a:r>
            <a:r>
              <a:rPr lang="en-US" altLang="en-US" sz="2800" u="sng" dirty="0"/>
              <a:t>help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Can communicate </a:t>
            </a:r>
            <a:r>
              <a:rPr lang="en-US" altLang="en-US" sz="2800" u="sng" dirty="0"/>
              <a:t>clearly</a:t>
            </a:r>
            <a:r>
              <a:rPr lang="en-US" altLang="en-US" sz="2800" dirty="0"/>
              <a:t>, directly, and honestly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Accept </a:t>
            </a:r>
            <a:r>
              <a:rPr lang="en-US" altLang="en-US" sz="2800" u="sng" dirty="0"/>
              <a:t>criticism</a:t>
            </a:r>
            <a:r>
              <a:rPr lang="en-US" altLang="en-US" sz="2800" dirty="0"/>
              <a:t> without reacting defensively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1330A4F-F1BE-4166-B9E2-FEDB4693E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927"/>
            <a:ext cx="7772400" cy="1595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u="sng" dirty="0"/>
              <a:t>Facts About Teamwork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5855DD6-9482-4A04-A82B-23A57384A1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5334000" cy="5105400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400" b="1" i="1" u="sng" dirty="0"/>
              <a:t>Ethnically</a:t>
            </a:r>
            <a:r>
              <a:rPr lang="en-US" altLang="en-US" sz="2400" b="1" i="1" dirty="0"/>
              <a:t> diverse </a:t>
            </a:r>
            <a:r>
              <a:rPr lang="en-US" altLang="en-US" sz="2400" dirty="0"/>
              <a:t>teams have the potential to generate </a:t>
            </a:r>
            <a:r>
              <a:rPr lang="en-US" altLang="en-US" sz="2400" u="sng" dirty="0"/>
              <a:t>more</a:t>
            </a:r>
            <a:r>
              <a:rPr lang="en-US" altLang="en-US" sz="2400" dirty="0"/>
              <a:t> creative ideas and solutions due to the nature of their unique </a:t>
            </a:r>
            <a:r>
              <a:rPr lang="en-US" altLang="en-US" sz="2400" u="sng" dirty="0"/>
              <a:t>culture</a:t>
            </a:r>
            <a:r>
              <a:rPr lang="en-US" altLang="en-US" sz="2400" dirty="0"/>
              <a:t> and life experiences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400" dirty="0"/>
              <a:t>Sometimes a </a:t>
            </a:r>
            <a:r>
              <a:rPr lang="en-US" altLang="en-US" sz="2400" b="1" u="sng" dirty="0"/>
              <a:t>leader</a:t>
            </a:r>
            <a:r>
              <a:rPr lang="en-US" altLang="en-US" sz="2400" dirty="0"/>
              <a:t> is needed to help make decisions and cut back on wasted time debating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400" b="1" u="sng" dirty="0"/>
              <a:t>When does a group become a team?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400" dirty="0"/>
              <a:t>When they have a common relationship and develop a joint </a:t>
            </a:r>
            <a:r>
              <a:rPr lang="en-US" altLang="en-US" sz="2400" u="sng" dirty="0"/>
              <a:t>purpose</a:t>
            </a:r>
            <a:r>
              <a:rPr lang="en-US" altLang="en-US" sz="2400" dirty="0"/>
              <a:t> and mission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2FAC4A-BB0E-4CBD-AA6E-23DF573BD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026" y="2214563"/>
            <a:ext cx="3693737" cy="3424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EC13395-3E75-4C6C-A452-3FA12D35E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595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u="sng" dirty="0"/>
              <a:t>Personal Roles Within A Team: Which one are you??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DFFCFC3-9972-423C-856C-B7BCE2FCDD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181600" cy="5105400"/>
          </a:xfrm>
        </p:spPr>
        <p:txBody>
          <a:bodyPr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b="1" i="1" u="sng" dirty="0">
                <a:solidFill>
                  <a:srgbClr val="FF0000"/>
                </a:solidFill>
              </a:rPr>
              <a:t>The thinker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/>
              <a:t>– </a:t>
            </a:r>
            <a:r>
              <a:rPr lang="en-US" altLang="en-US" sz="2400" b="1" u="sng" dirty="0"/>
              <a:t>creative</a:t>
            </a:r>
            <a:r>
              <a:rPr lang="en-US" altLang="en-US" sz="2400" b="1" dirty="0"/>
              <a:t>, imaginative, free-thinking; generates ideas and solves problems; presents </a:t>
            </a:r>
            <a:r>
              <a:rPr lang="en-US" altLang="en-US" sz="2400" b="1" u="sng" dirty="0"/>
              <a:t>new</a:t>
            </a:r>
            <a:r>
              <a:rPr lang="en-US" altLang="en-US" sz="2400" b="1" dirty="0"/>
              <a:t> ideas and approaches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b="1" u="sng" dirty="0">
                <a:solidFill>
                  <a:srgbClr val="FF0000"/>
                </a:solidFill>
              </a:rPr>
              <a:t>Resource investigator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/>
              <a:t>– </a:t>
            </a:r>
            <a:r>
              <a:rPr lang="en-US" altLang="en-US" sz="2400" b="1" u="sng" dirty="0"/>
              <a:t>outgoing</a:t>
            </a:r>
            <a:r>
              <a:rPr lang="en-US" altLang="en-US" sz="2400" b="1" dirty="0"/>
              <a:t>, enthusiastic, communicative; explores opportunities and develops contacts with others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b="1" dirty="0"/>
              <a:t>Weakness:  losses interest once initial enthusiasm has passed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b="1" i="1" u="sng" dirty="0">
                <a:solidFill>
                  <a:srgbClr val="FF0000"/>
                </a:solidFill>
              </a:rPr>
              <a:t>Coordinator</a:t>
            </a:r>
            <a:r>
              <a:rPr lang="en-US" altLang="en-US" sz="2400" b="1" dirty="0"/>
              <a:t> – </a:t>
            </a:r>
            <a:r>
              <a:rPr lang="en-US" altLang="en-US" sz="2400" b="1" u="sng" dirty="0"/>
              <a:t>mature</a:t>
            </a:r>
            <a:r>
              <a:rPr lang="en-US" altLang="en-US" sz="2400" b="1" dirty="0"/>
              <a:t>, confident, clarifies goals, delegates effectively; acts as a chairperson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D8C77-0F21-4C9C-AB4F-C13D93097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632815"/>
            <a:ext cx="3662363" cy="3662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D917B8-C29E-4798-9A13-5ACB1C3C5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071" y="1219200"/>
            <a:ext cx="9209762" cy="5638800"/>
          </a:xfrm>
          <a:prstGeom prst="rect">
            <a:avLst/>
          </a:prstGeom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A40E8560-814F-4C19-BB99-46470A9C9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595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u="sng" dirty="0"/>
              <a:t>Roles, Continued: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B117FC6-2600-4D76-AE13-A2629924E3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181600" cy="5029200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400" b="1" i="1" u="sng" dirty="0" err="1">
                <a:solidFill>
                  <a:srgbClr val="FF0000"/>
                </a:solidFill>
              </a:rPr>
              <a:t>Teamworker</a:t>
            </a:r>
            <a:r>
              <a:rPr lang="en-US" altLang="en-US" sz="2400" b="1" dirty="0"/>
              <a:t> – cooperative, perceptive, </a:t>
            </a:r>
            <a:r>
              <a:rPr lang="en-US" altLang="en-US" sz="2400" b="1" u="sng" dirty="0"/>
              <a:t>diplomatic</a:t>
            </a:r>
            <a:r>
              <a:rPr lang="en-US" altLang="en-US" sz="2400" b="1" dirty="0"/>
              <a:t>, listens and averts friction, encourages cooperation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400" b="1" dirty="0"/>
              <a:t>Weakness:  indecisive and avoids confrontation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b="1" i="1" u="sng" dirty="0">
                <a:solidFill>
                  <a:srgbClr val="FF0000"/>
                </a:solidFill>
              </a:rPr>
              <a:t>Shaper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/>
              <a:t>– dynamic, thrives on pressure, has </a:t>
            </a:r>
            <a:r>
              <a:rPr lang="en-US" altLang="en-US" sz="2400" b="1" u="sng" dirty="0"/>
              <a:t>drive</a:t>
            </a:r>
            <a:r>
              <a:rPr lang="en-US" altLang="en-US" sz="2400" b="1" dirty="0"/>
              <a:t> and courage to overcome obstacles, challenges team to improve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b="1" i="1" u="sng" dirty="0">
                <a:solidFill>
                  <a:srgbClr val="FF0000"/>
                </a:solidFill>
              </a:rPr>
              <a:t>Monitor-evaluator</a:t>
            </a:r>
            <a:r>
              <a:rPr lang="en-US" altLang="en-US" sz="2400" b="1" dirty="0"/>
              <a:t> – </a:t>
            </a:r>
            <a:r>
              <a:rPr lang="en-US" altLang="en-US" sz="2400" b="1" u="sng" dirty="0"/>
              <a:t>strategic</a:t>
            </a:r>
            <a:r>
              <a:rPr lang="en-US" altLang="en-US" sz="2400" b="1" dirty="0"/>
              <a:t>, sees all options and judges accurately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b="1" dirty="0"/>
              <a:t>Weakness:  lacks drive, can be overly critical</a:t>
            </a:r>
          </a:p>
          <a:p>
            <a:pPr marL="457200" lvl="1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3717ED-A54A-421F-9F00-FBF299EDF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057400"/>
            <a:ext cx="3662363" cy="3662363"/>
          </a:xfrm>
          <a:prstGeom prst="rect">
            <a:avLst/>
          </a:prstGeom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A40E8560-814F-4C19-BB99-46470A9C9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595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u="sng" dirty="0"/>
              <a:t>Roles, Continued: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B117FC6-2600-4D76-AE13-A2629924E3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6927" y="1168255"/>
            <a:ext cx="6248400" cy="5029200"/>
          </a:xfrm>
        </p:spPr>
        <p:txBody>
          <a:bodyPr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400" b="1" i="1" u="sng" dirty="0">
                <a:solidFill>
                  <a:srgbClr val="FF0000"/>
                </a:solidFill>
              </a:rPr>
              <a:t>Implementer</a:t>
            </a:r>
            <a:r>
              <a:rPr lang="en-US" altLang="en-US" sz="2400" b="1" dirty="0"/>
              <a:t> – </a:t>
            </a:r>
            <a:r>
              <a:rPr lang="en-US" altLang="en-US" sz="2400" b="1" u="sng" dirty="0"/>
              <a:t>practical</a:t>
            </a:r>
            <a:r>
              <a:rPr lang="en-US" altLang="en-US" sz="2400" b="1" dirty="0"/>
              <a:t>, reliable, efficient, turns ideas into action, organizes work to be done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400" b="1" dirty="0"/>
              <a:t>Weakness: inflexible and slow to respond to new possibilities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400" b="1" i="1" u="sng" dirty="0">
                <a:solidFill>
                  <a:srgbClr val="FF0000"/>
                </a:solidFill>
              </a:rPr>
              <a:t>Finisher</a:t>
            </a:r>
            <a:r>
              <a:rPr lang="en-US" altLang="en-US" sz="2400" b="1" dirty="0"/>
              <a:t> – conscientious, </a:t>
            </a:r>
            <a:r>
              <a:rPr lang="en-US" altLang="en-US" sz="2400" b="1" u="sng" dirty="0"/>
              <a:t>anxious</a:t>
            </a:r>
            <a:r>
              <a:rPr lang="en-US" altLang="en-US" sz="2400" b="1" dirty="0"/>
              <a:t>, searches out errors, and polishes and perfects, ensures thorough and timely completion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400" b="1" dirty="0"/>
              <a:t>Weakness:  reluctant to delegate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400" b="1" i="1" u="sng" dirty="0">
                <a:solidFill>
                  <a:srgbClr val="FF0000"/>
                </a:solidFill>
              </a:rPr>
              <a:t>Specialist</a:t>
            </a:r>
            <a:r>
              <a:rPr lang="en-US" altLang="en-US" sz="2400" b="1" dirty="0"/>
              <a:t> – single-minded, self-starting, </a:t>
            </a:r>
            <a:r>
              <a:rPr lang="en-US" altLang="en-US" sz="2400" b="1" u="sng" dirty="0"/>
              <a:t>dedicated</a:t>
            </a:r>
            <a:r>
              <a:rPr lang="en-US" altLang="en-US" sz="2400" b="1" dirty="0"/>
              <a:t>, provides knowledge and skills, provides specialized skills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400" b="1" dirty="0"/>
              <a:t>Weakness:  dwells on technicalities</a:t>
            </a:r>
          </a:p>
        </p:txBody>
      </p:sp>
    </p:spTree>
    <p:extLst>
      <p:ext uri="{BB962C8B-B14F-4D97-AF65-F5344CB8AC3E}">
        <p14:creationId xmlns:p14="http://schemas.microsoft.com/office/powerpoint/2010/main" val="282977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6919</TotalTime>
  <Words>819</Words>
  <Application>Microsoft Office PowerPoint</Application>
  <PresentationFormat>On-screen Show (4:3)</PresentationFormat>
  <Paragraphs>105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Tw Cen MT</vt:lpstr>
      <vt:lpstr>Arial</vt:lpstr>
      <vt:lpstr>Calibri</vt:lpstr>
      <vt:lpstr>Droplet</vt:lpstr>
      <vt:lpstr>Teamwork</vt:lpstr>
      <vt:lpstr>Brainstorming (write your responses in the blanks provided on your notes)</vt:lpstr>
      <vt:lpstr>What is teamwork?</vt:lpstr>
      <vt:lpstr>Characteristics of Great Teamwork</vt:lpstr>
      <vt:lpstr>Characteristics of Good Team Players</vt:lpstr>
      <vt:lpstr>Facts About Teamwork</vt:lpstr>
      <vt:lpstr>Personal Roles Within A Team: Which one are you??</vt:lpstr>
      <vt:lpstr>Roles, Continued:</vt:lpstr>
      <vt:lpstr>Roles, Continued:</vt:lpstr>
      <vt:lpstr>Categorizing These Roles</vt:lpstr>
      <vt:lpstr>Steps for Developing a Team</vt:lpstr>
      <vt:lpstr>5 Ways to Become a More Effective Team</vt:lpstr>
      <vt:lpstr>Benefits of great teamwork</vt:lpstr>
      <vt:lpstr>Describe a Time when you……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Teamwork</dc:title>
  <dc:creator>Pie</dc:creator>
  <cp:lastModifiedBy>Dee Smith</cp:lastModifiedBy>
  <cp:revision>43</cp:revision>
  <cp:lastPrinted>2016-09-09T11:38:44Z</cp:lastPrinted>
  <dcterms:created xsi:type="dcterms:W3CDTF">2016-09-08T22:07:16Z</dcterms:created>
  <dcterms:modified xsi:type="dcterms:W3CDTF">2020-02-22T19:34:15Z</dcterms:modified>
</cp:coreProperties>
</file>