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79" autoAdjust="0"/>
  </p:normalViewPr>
  <p:slideViewPr>
    <p:cSldViewPr>
      <p:cViewPr varScale="1">
        <p:scale>
          <a:sx n="75" d="100"/>
          <a:sy n="75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0581-EA0B-4DD5-832C-4E70880FDC3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BA54B-CD99-4AFA-91A4-B14D6A4C3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5952C-B989-4B34-A88C-3A9FC7DAFBCE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3E31C-D13F-4995-B6CF-B233ECD88F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google.com/imgres?q=types+of+pears&amp;safe=active&amp;noj=1&amp;biw=800&amp;bih=398&amp;tbm=isch&amp;tbnid=gJd-eia-MgnrWM:&amp;imgrefurl=http://www.bettycrocker.com/tips/tipslibrary/ingredients/all-about-pears&amp;docid=SAAYno9aN1TpkM&amp;imgurl=http://www.bettycrocker.com/tips/tipslibrary/ingredients/~/media/Images/SectionImages/Tips/Cooking-Basics/M-P/Pears.jpg&amp;w=275&amp;h=200&amp;ei=YCZ4UfXJDIms9ASJy4FA&amp;zoom=1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google.com/imgres?q=types+of+pears&amp;safe=active&amp;noj=1&amp;biw=800&amp;bih=398&amp;tbm=isch&amp;tbnid=4JhNfBQ9KBaQzM:&amp;imgrefurl=http://www.thekitchn.com/httpwwwthekitch-158859&amp;docid=NiNITcZPPWaERM&amp;imgurl=http://i-cdn.apartmenttherapy.com/uimages/kitchen/2011_10_20-seckle.jpg&amp;w=405&amp;h=540&amp;ei=YCZ4UfXJDIms9ASJy4FA&amp;zoom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imgres?q=types+of+pears+with+labels&amp;safe=active&amp;hl=en&amp;biw=800&amp;bih=398&amp;tbm=isch&amp;tbnid=6h4vx41PCZpADM:&amp;imgrefurl=http://www.wellsphere.com/wellpage/types-of-pears&amp;docid=5GsH6_OP_j3vMM&amp;imgurl=http://bp1.blogger.com/_BtRvCjCVBpQ/SJHoomSsieI/AAAAAAAADGo/81MXBfCkHyc/s400/allvarietiesnames.jpg&amp;w=360&amp;h=202&amp;ei=Yyp4UZjVH4Ou8AT88oEg&amp;zoom=1" TargetMode="External"/><Relationship Id="rId5" Type="http://schemas.openxmlformats.org/officeDocument/2006/relationships/hyperlink" Target="http://www.google.com/imgres?q=types+of+pears&amp;safe=active&amp;noj=1&amp;biw=800&amp;bih=398&amp;tbm=isch&amp;tbnid=6h4vx41PCZpADM:&amp;imgrefurl=http://www.wellsphere.com/wellpage/types-of-pears&amp;docid=5GsH6_OP_j3vMM&amp;imgurl=http://bp1.blogger.com/_BtRvCjCVBpQ/SJHoomSsieI/AAAAAAAADGo/81MXBfCkHyc/s400/allvarietiesnames.jpg&amp;w=360&amp;h=202&amp;ei=YCZ4UfXJDIms9ASJy4FA&amp;zoom=1" TargetMode="External"/><Relationship Id="rId4" Type="http://schemas.openxmlformats.org/officeDocument/2006/relationships/hyperlink" Target="http://www.google.com/imgres?q=types+of+pears&amp;safe=active&amp;noj=1&amp;biw=800&amp;bih=398&amp;tbm=isch&amp;tbnid=qIo_73yE7sIEIM:&amp;imgrefurl=http://thelunacafe.com/fresh-primers/pear-primer/&amp;docid=fH3j8md4Qfm4DM&amp;imgurl=http://thelunacafe.com/wp-content/uploads/2009/10/Hood-River-Pears.jpg&amp;w=800&amp;h=600&amp;ei=YCZ4UfXJDIms9ASJy4FA&amp;zoom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q=fruit+seeds&amp;um=1&amp;safe=active&amp;sa=N&amp;hl=en&amp;biw=792&amp;bih=424&amp;tbm=isch&amp;tbnid=Ezd3eQYvDg1tbM:&amp;imgrefurl=http://www.delish.com/food-fun/foods-that-kill-stone-fruit-seeds-apple-seeds&amp;docid=W7Hw-BEzlQMueM&amp;imgurl=http://www.delish.com/cm/delish/images/VG/peach-pit-foods-kill-rm-lg.jpg&amp;w=300&amp;h=300&amp;ei=8Jt2UejYMYv49gTXnYCABw&amp;zoom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Fruits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30469" t="38542" r="32031" b="23958"/>
          <a:stretch>
            <a:fillRect/>
          </a:stretch>
        </p:blipFill>
        <p:spPr bwMode="auto">
          <a:xfrm>
            <a:off x="4495800" y="3581400"/>
            <a:ext cx="4648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http://www.classof10335.com/wp-content/uploads/2013/04/Fruit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352800"/>
            <a:ext cx="33558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Citrus Fruits Cont.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76401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bright skin of citrus fruits contain their essential </a:t>
            </a:r>
            <a:r>
              <a:rPr lang="en-US" sz="2000" b="1" u="sng" dirty="0"/>
              <a:t>oils</a:t>
            </a:r>
            <a:r>
              <a:rPr lang="en-US" sz="2000" dirty="0"/>
              <a:t>, which are the oils that give citrus their distinct </a:t>
            </a:r>
            <a:r>
              <a:rPr lang="en-US" sz="2000" b="1" u="sng" dirty="0"/>
              <a:t>smell</a:t>
            </a:r>
            <a:r>
              <a:rPr lang="en-US" sz="2000" dirty="0"/>
              <a:t> and flavor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Just below the skin, there is a white, bitter, indigestible layer called the </a:t>
            </a:r>
            <a:r>
              <a:rPr lang="en-US" sz="2000" b="1" u="sng" dirty="0"/>
              <a:t>pith.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Ripe citrus fruits will have a </a:t>
            </a:r>
            <a:r>
              <a:rPr lang="en-US" sz="2000" b="1" u="sng" dirty="0"/>
              <a:t>bright</a:t>
            </a:r>
            <a:r>
              <a:rPr lang="en-US" sz="2000" dirty="0"/>
              <a:t> skin, no soft or bruised spots, and no mold</a:t>
            </a:r>
          </a:p>
        </p:txBody>
      </p:sp>
      <p:pic>
        <p:nvPicPr>
          <p:cNvPr id="22530" name="Picture 2" descr="http://www.strawberryplum.com/wp-content/uploads/2012/12/DSC06419.jpg"/>
          <p:cNvPicPr>
            <a:picLocks noChangeAspect="1" noChangeArrowheads="1"/>
          </p:cNvPicPr>
          <p:nvPr/>
        </p:nvPicPr>
        <p:blipFill>
          <a:blip r:embed="rId2" cstate="print"/>
          <a:srcRect t="4396" r="7819" b="42857"/>
          <a:stretch>
            <a:fillRect/>
          </a:stretch>
        </p:blipFill>
        <p:spPr bwMode="auto">
          <a:xfrm>
            <a:off x="4419600" y="5029200"/>
            <a:ext cx="2133600" cy="18288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276600" y="5105400"/>
            <a:ext cx="2209800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4724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Pith of an orange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e/e4/Le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514600" cy="1768009"/>
          </a:xfrm>
          <a:prstGeom prst="rect">
            <a:avLst/>
          </a:prstGeom>
          <a:noFill/>
        </p:spPr>
      </p:pic>
      <p:pic>
        <p:nvPicPr>
          <p:cNvPr id="1028" name="Picture 4" descr="http://androidheadlines.com/wp-content/uploads/2012/10/ginric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2514600" cy="1600200"/>
          </a:xfrm>
          <a:prstGeom prst="rect">
            <a:avLst/>
          </a:prstGeom>
          <a:noFill/>
        </p:spPr>
      </p:pic>
      <p:pic>
        <p:nvPicPr>
          <p:cNvPr id="1030" name="Picture 6" descr="http://www.twopeasandtheirpod.com/wp-content/uploads/2012/04/key-limes.jpg?9d7b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371600"/>
            <a:ext cx="1933052" cy="3352800"/>
          </a:xfrm>
          <a:prstGeom prst="rect">
            <a:avLst/>
          </a:prstGeom>
          <a:noFill/>
        </p:spPr>
      </p:pic>
      <p:pic>
        <p:nvPicPr>
          <p:cNvPr id="1032" name="Picture 8" descr="http://us.123rf.com/400wm/400/400/natika/natika1106/natika110600309/9648441-cumquat-or-kumquat-isolated-on-white-background-close-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371600"/>
            <a:ext cx="1676400" cy="1676400"/>
          </a:xfrm>
          <a:prstGeom prst="rect">
            <a:avLst/>
          </a:prstGeom>
          <a:noFill/>
        </p:spPr>
      </p:pic>
      <p:pic>
        <p:nvPicPr>
          <p:cNvPr id="1034" name="Picture 10" descr="http://img4.cookinglight.com/i/2002/12/0212p146b-blood-orange-m.jpg?300: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724400"/>
            <a:ext cx="1981200" cy="1981200"/>
          </a:xfrm>
          <a:prstGeom prst="rect">
            <a:avLst/>
          </a:prstGeom>
          <a:noFill/>
        </p:spPr>
      </p:pic>
      <p:pic>
        <p:nvPicPr>
          <p:cNvPr id="1036" name="Picture 12" descr="http://mequon.highlandhouse.ws/wp/wp-content/uploads/2011/01/tanger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724400"/>
            <a:ext cx="2463940" cy="1981200"/>
          </a:xfrm>
          <a:prstGeom prst="rect">
            <a:avLst/>
          </a:prstGeom>
          <a:noFill/>
        </p:spPr>
      </p:pic>
      <p:pic>
        <p:nvPicPr>
          <p:cNvPr id="1038" name="Picture 14" descr="http://www.onlyfoods.net/wp-content/uploads/2011/09/Ugli-Fru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048000"/>
            <a:ext cx="2942799" cy="19716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6172200" y="1143000"/>
            <a:ext cx="1600200" cy="1066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239000" y="2590800"/>
            <a:ext cx="1600200" cy="1066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495800" y="6096000"/>
            <a:ext cx="22098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038600" y="990600"/>
            <a:ext cx="1600200" cy="1066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" y="838200"/>
            <a:ext cx="1143000" cy="1066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" y="3048000"/>
            <a:ext cx="1143000" cy="1066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286000" y="5410200"/>
            <a:ext cx="41910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6200" y="926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Kumquat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2297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Ugli</a:t>
            </a:r>
            <a:r>
              <a:rPr lang="en-US" dirty="0"/>
              <a:t> Fruit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60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Lime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0" y="5181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 orange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29400" y="5879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Tangerine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54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907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Grapes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Grown in </a:t>
            </a:r>
            <a:r>
              <a:rPr lang="en-US" sz="2000" b="1" u="sng" dirty="0"/>
              <a:t>clusters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Used for </a:t>
            </a:r>
            <a:r>
              <a:rPr lang="en-US" sz="2000" b="1" u="sng" dirty="0"/>
              <a:t>table</a:t>
            </a:r>
            <a:r>
              <a:rPr lang="en-US" sz="2000" dirty="0"/>
              <a:t> fruits, wines, juices, etc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Table fruit grapes: Red, purple, or green with or without </a:t>
            </a:r>
            <a:r>
              <a:rPr lang="en-US" sz="2000" b="1" u="sng" dirty="0"/>
              <a:t>seeds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Concord Grapes are used in juices, </a:t>
            </a:r>
            <a:r>
              <a:rPr lang="en-US" sz="2000" b="1" u="sng" dirty="0"/>
              <a:t>jellies</a:t>
            </a:r>
            <a:r>
              <a:rPr lang="en-US" sz="2000" dirty="0"/>
              <a:t>, and preserves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Ripe grapes should be firmly attached to the </a:t>
            </a:r>
            <a:r>
              <a:rPr lang="en-US" sz="2000" b="1" u="sng" dirty="0"/>
              <a:t>stem</a:t>
            </a:r>
            <a:r>
              <a:rPr lang="en-US" sz="2000" dirty="0"/>
              <a:t> with no shrinking or shriveling </a:t>
            </a:r>
          </a:p>
        </p:txBody>
      </p:sp>
      <p:pic>
        <p:nvPicPr>
          <p:cNvPr id="25602" name="Picture 2" descr="http://www.concordgrape.org/images/hanginggrapes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56658"/>
            <a:ext cx="2057400" cy="2057400"/>
          </a:xfrm>
          <a:prstGeom prst="rect">
            <a:avLst/>
          </a:prstGeom>
          <a:noFill/>
        </p:spPr>
      </p:pic>
      <p:pic>
        <p:nvPicPr>
          <p:cNvPr id="25604" name="Picture 4" descr="http://images.sodahead.com/polls/000257348/polls_grapes_4927_899727_poll_x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2514600" cy="1799258"/>
          </a:xfrm>
          <a:prstGeom prst="rect">
            <a:avLst/>
          </a:prstGeom>
          <a:noFill/>
        </p:spPr>
      </p:pic>
      <p:pic>
        <p:nvPicPr>
          <p:cNvPr id="25606" name="Picture 6" descr="http://www.couponing101.com/wp-content/uploads/2012/11/Welchs-Sparkling-Grape-Juice-Cockta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34146"/>
            <a:ext cx="1828800" cy="3823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Similar to apples in that they have a </a:t>
            </a:r>
            <a:r>
              <a:rPr lang="en-US" sz="2000" b="1" u="sng" dirty="0"/>
              <a:t>core</a:t>
            </a:r>
            <a:r>
              <a:rPr lang="en-US" sz="2000" dirty="0"/>
              <a:t> that contains their seeds, and the color of their flesh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Can be stored in </a:t>
            </a:r>
            <a:r>
              <a:rPr lang="en-US" sz="2000" b="1" u="sng" dirty="0"/>
              <a:t>cold</a:t>
            </a:r>
            <a:r>
              <a:rPr lang="en-US" sz="2000" dirty="0"/>
              <a:t> storage for several </a:t>
            </a:r>
            <a:r>
              <a:rPr lang="en-US" sz="2000" b="1" u="sng" dirty="0"/>
              <a:t>months</a:t>
            </a:r>
            <a:r>
              <a:rPr lang="en-US" sz="2000" dirty="0"/>
              <a:t> without over ripening or losing quality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29250" y="1279525"/>
            <a:ext cx="32924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114264" tIns="-114264" rIns="-114264" bIns="-114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29250" y="1279525"/>
            <a:ext cx="32924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429250" y="1279525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29250" y="1279525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0" name="AutoShape 2" descr="data:image/jpeg;base64,/9j/4AAQSkZJRgABAQAAAQABAAD/2wCEAAkGBwgHBgkIBwgKCgkLDRYPDQwMDRsUFRAWIB0iIiAdHx8kKDQsJCYxJx8fLT0tMTU3Ojo6Iys/RD84QzQ5OjcBCgoKDQwNGg8PGjclHyU3Nzc3Nzc3Nzc3Nzc3Nzc3Nzc3Nzc3Nzc3Nzc3Nzc3Nzc3Nzc3Nzc3Nzc3Nzc3Nzc3N//AABEIAKEAeQMBIgACEQEDEQH/xAAcAAAABwEBAAAAAAAAAAAAAAAAAgMEBQYHAQj/xAA7EAABAwIEBAMGAwYHAQAAAAABAAIDBBEFEiExBhNBUSJhgQcycZGhsRRSchUjMzTB0TZCQ2KCorIk/8QAGgEAAwEBAQEAAAAAAAAAAAAAAgMEBQABBv/EACYRAAMAAgICAgICAwEAAAAAAAABAgMRBCESMRMiM0EUMmFxkQX/2gAMAwEAAhEDEQA/ANwXHDRdQQnCNtUYBdO6CHR6JuCSfulnhUX2s4jUYXgEEtJWz0sj6gNHJGrxYnfpsEupPUW87opCzb2fcdVGKYgzDsTdG0CJrIi733P7k9SVpQN1PUtPTCEXN3SrPcCK9Gj90JcrsJ+g1l3KjBGACakDsK1qVjb4guAJRmhTYnQLYsuIZghmCo2CdQQQXHBXBcRiuLw9OOCYYrh9NiVHJS1kLJInjZzQbHuOxUgUR2yCkceYuJ8PrODeJX07Xlrh445A3Rzb3Fr+nwWycE8Vft7Dw6raIaoOyhjiA6RthZ1htfsie1Dhh3EeHQR0lIJK2NxLJS8MDWAXIOmt9AB9QsmwyvxHCsUDHsfHJEcrmPBDh/t8ulvql5PvPXtDJPQT3eaUiN2hRGHVwrqKGobu9uvkeqkoCcuyjl9hudIdApQJFt+yVaSqZFMUau3RLkBFBeToCmbPBZBFDZCu8p/5kXZ4LoIIJp4cshZAuA3UBjHGGC4TmFTVAvaLlsYuhbS9nqTfon7IpbdUY8eOrXN/ZdO2x/Pq4j4aWTY8U4lKSRWRsIZ4miDRpv569kiuTjXQ5YLLzVlkMbXyGwL2s9XEAfdVrjvhmmxLCZqlsLPxdO0vbJbVzQNQT1FtfRDhbEK7Hqvm1z4zS0hD4DGwsM7joHuF9gL2Hr0CtVYA+kmaQCDG4G/wRJzU+SA7mtGeeySoMtPX4dP4jTOaWXGtjcH7BaKImjZoWWeyxwbxXiscZOQwk2/5aLV12FJyFn6sLlHYIZR2Rl1O0hIWw7IIy5ddo4CF0LrlwvTgyTnmjp4XzTPDI2C7nHYBHJ7LJPaHxPJieMSYFRSllJSn/wCiRh95/b0+90GS/GdnqQ54v44q6tr6TBYniG5a+YWuVnVbFJOHSStdK+Q/xHOO+l7j+ylpp2inySEWcQC62pKaCNs0mY1UT77NJLnE+YWb81N7ZbEpIksOp20lM0NZc+HW+rRrt57pRxdLPBFIS4u8N3Hcd3+e+nz7JkyalhpnAX5jndOmtvkkzXR0rwJpHPjibqw7E66D6fJISqm2Gn/k1H2bse+Kte6TOI3tjBt1tm+xarVicnJw+pk08MTiAeptoq/gXOo8Hgp2AMncM87huXncemg9FysjmmGV0jiXd9U2ubGKPBIQ8bq9sq3sxppYuLMTe9paDER/2C1QKk4DhD8IxGWrhlLhI0tLD8d1bYKrMBzW5fNN4vLx0tN9g553W0OUW5Xbg7EWQWgIOXK7mQKKQvDg2ZczBFt5rlh+ZdtnCOLVzMPwurrXkBtPC+Q+gJXn+me8UpnkcDUS3klc8gXeSSbn4rTfadXyfsJuHw6Oq3/vT0bG3U/WwWR4tXQspm09O4kiwJGwFtlNkfydIbCS7YtPVCmaHyuLRlvctve/5b/cqMbir6ScSteXgnM4Dr5KNqJhNM1pfmd0F7p7hnDmO4tNkocJrJLnR3JLWDzzHT6pk4J12Hd7JanxF9DM6aaIu57M2XSzc3u/ID7qd4T4cnrTTYxUWbSNlJYx4IMrm7O+APzU/wAM+yl7+VVcU1T3kG5o4naeQc+/0HzVpxLlNfy6djY4YWiONjRYNA6BQ8ulgja9sKK8mR0+KmmLWRg5hv5JSHFc1i4gXUNXuJcS3fqouSrMZzHMB0A/qsTxdrooZcX4pkZzGuFu3knkeL63BFlQhXyH3nNsfqE7w6rkzlrzbXSyFxc9iW0aVQVwks0nRSQJ73VGw+ttaxVroaoSRgE6rW4HN39LEXP7Q/BQRQUMwC2U0KO5UMq5nC7zAu2jiHr8KpK57TVRc0NFg0nT1SMWAYVGSW4ZRtF7/wABv9lNlg7JNzCVO8ehioaw0dLCQYqaBltssTQnbHdCUTIUW9jqu20eew9VMGQmx1Kqle4Bzr9VNVktyew0VaxWYOOZYnOzfJf+inFOkQ9c73rdlAVUzjJZ48IsLeSmamQSAtF9d1B4g7VxtfRKwobvRxkzHkC5awHbe6XNQL2Zo4bG6hI3PzEDun9O1z253Al3Syfcfsntk9QYkI3wMfoZDa9/K6tuG1zrAk+hWUCodS4w3mNe9ti4Aa2uNVdaOsByuB0dbVTZ8Tx6qf2CqNFo6oS2aXanZPC1U3D8Qs8AOVjjrwWgk3Wlw+Yqnxv2c8bp9D7KuWScVQ2U2FrpW5WlNS1tC2mumObBcyhGQVOhYmWhJPiFinB2TeoeQNEnLpLsKfZWa+fIHXOpVRxWts4MvY31sFN8UyPpWOm/072cfylULEq9sj7khy+d+N3k2aajUbHb6oeIkqLrKlhaRfbVRstY/UZtCbpnPUE3zEBVRx+9k9WPI6kB7rHZPaKvIf5baqvc3LZOoJfEPJOrCmhN0WMyQveCWNzDZ1tk5bU8sDW3ZQDag2vdHfV33vY7qd4GxPkW/D6stcDra99FaY6h34cOB2Wc4fXghliBrZXPD5eZSyAbBhIU3xuLKePf2JyhrzzQA7VWz0VE4cgfVVjHm4YCCVe8wWrxd6Y7mqVekLLqJdce/KFpukuyDQWaSyZzTgLlVLa5UXPMXXA6rMz5WyrFi2MMe5c8EscjczHAghYbXTmmqZ6aRxL4nlt+46H5WWx45UiOI3PRYdxTNkx2RzT77QSl8OPKnsuyx44FQc1HdcdOHX7lR7Zi5GLtraK/4zMb7HmbPulI35TYFM2OOU6/ApSJ1r3PwXjgBkiJbDVGElxbqmQeT1SkZN0DhAMlqE+MLROHg6SLINSWFv0VAwmndJILLWuC8NcWmd7dGtsL9SocsedqUNx/Xsn8Go20NK1pHicPEpHMETIQu5fJXRPgtI6n5PbHL3NaNU3nfoElO83vdNpJ2kWJQ5M++g4xiNVIToN0zmaIIS+Q+IjbsnUs8cbCQBdVvGsQ8LvEorey/BjdPRXuJq8uc+x0WRcROMmJl1jYNAv81f8AFKgvLiSpKg4MixbhCnqwwGqe+RxB/wAzcxtb5Krj0sX2ZZz5XwqEZHG6ycB12qTxjBZKOZ7cpFjta1lEgFuhV6apbRh1Ln2Lsd4bEo7Sm4KVaV2gdDmPWye04F1F84MFylaWonqZhHSxueT8gluG0eqNvSNE4UgbUVMULWgve4AC+m626gpI6SlZDHazRqe5WLcI4BXQhk8tRC09rOP9FqNBNUU8bbvBHdpu0qTHcRkb9jsmBqSfyArnLCLTTtnZmGjhuEqr1praJPRFTuFt1Ezy5SfJHkq91E11UGtJv0WNVbZp4sb2ExKuEbTr06FU7Fa8yuOv1S2L19y7VVmpqC926ZEbNbFChbBPmle2OMF73mzWjqegWxYVSjC8Go6FzrugiDXHu7r9bqi+z3COfVHF6pv7mElsObZ7+p9AfmfJXKurWsBL3geqHNXfiibO3ltSv0RHEWDUeJhzpmWk6SN39e6y/G+Gn00ruU5rmj0WjV2MMbfxBUrGsRzl1joj49Wn0H/Glx9ym/hXiYRWu87Dul5KCojbmkbkHYlLYbIJ8Yz7hgUnirxyztqtF009EU8eGmyu0tHJW1PLb7oOq0/hTh6GjY1xaM32VV4fphCInvAu8l+qulBWCN4INlLycjf1Xoq42FTO17LbC1kYAunDJhGbsd8fNQL8RGXRwSDsTsdCodML+PVF9wqqBlAuNdLKaus6wvFP3zLOF7hXn8YfyO+Ss4+bU6Zk8rA4sq8mxUNiHulBBRo0MXsp2L7n4qCn6oIK3GaFejUsA/whhP6X/wDoqDx33UEFJf5GT8X+3/SuVGwUHiexQQVmH2VZ/wChFcPfz0qk8U9woIKq/wC5l4fxEvR/w4P0D7KSgQQUVl+IeFFf0XUEgqQ9wb+cj/UFq6CCKPbMb/0fyI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QSEBQUEBAUFBAVDw8WDxQUFBAQFBQVFBQVFRUUFxcXHCYeFxkkGRUXHy8gIycpLCwsFR4xNTAqNSYsLCkBCQoKDgwOGg8PGiwkHCQsKSwpLCwpKSksKikqLCwpKSwsKSwpLCwsKiwsLCksLCksLCwpKSkpKSwpLCwpKSwsLP/AABEIAKAA3AMBIgACEQEDEQH/xAAcAAACAgMBAQAAAAAAAAAAAAAAAQUGAgMEBwj/xAA7EAABAwIDBQUFBwQCAwAAAAABAAIRAwQFITEGEkFRYRMicYGRBzJCobEUI1JywdHwgpLC4TPxQ1Oi/8QAGgEAAgMBAQAAAAAAAAAAAAAAAAEDBAUCBv/EACURAAICAgICAQUBAQAAAAAAAAABAhEDBBIxIUETBSJRYXEUof/aAAwDAQACEQMRAD8A9dJTSKFMVhoQhAAhCEwMkICEgBNJNAAhCCgENNJCQwQhCZyCaSEANNYpoAySKEJDBCEBAGQTWITQMyRKUppAchQhC6AaEkwgQIQhMBymkhIBoQEIAYQUISGQVTbGi2/+xODm1OzDg9wDWFxzDATxI4+Sn1C7SbL0rynFQRVbnQqjJ1N3A9RPAp7LYm+tQIrCK9Ko6lXA/Gz4h0Ig+a4t3TJOKcOS9dkwhCFIQghCECBNJCBmQQgJIBjQEpRKAGmkE0hoEwVimEgOdCSaYwCYWKaZyCapmzOMVxf3FrdVC9wJfTOg3TmN3kIOiua5hNSRJkxuDV/0aEBC6OBhCEIAaJSWu4rtptLnuDWjUkwEhpX4RsVdwepGJXzBpu2jz+Ysg+aiMf8AaOG9y0Ac7P7x47o8G8fNQmxN1cMvXVa1QO+0O+/JAz/ARHuwqstjHaVl/Hp5lBuvR6skhNWzOBCSaYgQhCQxpIQgGCEITEAKcrEJpDRkkCiUkDNITSQkAIlCpe1mNuLzTpuhjPej4ncR4BQbGdYIcmSYsbyS4o27TltG+s7oEQXPo1SI0guaT4d5Wu1u2VBvU3BzeYXl1uwXQaKr3Ncx8sIPGIzHHJTeDUqltHZkPAPe4SOMrMj9QqV132bEtDlBJvyui+BNaresHsDhoRK2rajJSVoxZRcXTAJpBCZyYXFw1jXPed1jWkuJ4AaryHanax91UMEtotJFNn+Tup+Sl/aHtVvuNtSPcafviPicPh8B9fBUWc1lbWe3wj0b/wBP1OK+SXfo6LNpLs9Fe8KpgNbzkSqhhtKSFasLLiWt4ue0ephZUpXJI2JKoM9IlCUIXqV0eIfYwhJDnQM9OKbEOUArhOJgzuZgan/Sqe2O0m9bOYx5a81KQG6YPvgFpjUKrLaxp0vJPHXnIvaS4MIvWuptbvS9rGhx5kASV3SpseSORXFkc4ODpjlJKU1KRgmkiUAZKs4vs1dVKzn0MSq0mOz3DDg08m5ZN0y8VZJQk0dKTj0ak1G4NioqtgnvjXqOa6b+/bRpue8w0D1PADqo45IyjzXRJPHKEuL7NON4kKFB7570Qzq45D55rzjfyMmSdTrJOpW3FsYfXcXPOQ91ucAfuo2pUMx1XndzZ+eXjpGlrYeC89ndh1Mb38CuFkAabgIDg2SOc8ZVTw+ifKc+SnsMqkVNJlpBkgCIVCCTnbNWrjf4LJgVaaccj9VJBVDC8V7OqQdPiE/Mc1bKVUOEgyF6bRycsSj+DE38Lhk5emZqu7a7SC1oHdd9+8FtIcRzf5fVS+K4oy3ovq1PdaJ6k8APErw/GsYfc1nVX6nQcGgaNHQBS7Ob440uxaWt8s7fSOR7888zxPNOnqsFkxuaxmz1EUWDC2ZZ9FasFj7RSGvfH0P7KtYEN8gHgFOW1bs6zXzk17T4xqPRV4NLIm/yLOm4NL8M9FJQsW1AQCNCAR4Fab29bSpl7zDQPXkAvV2krPE026N76gaCSYA1Kp20W0u9LGTE5cJ6lR+KbTvrEgZMGgCg6jy4yTn/ADJYO5vOb4Q6NXX1eH3T7JOxxipTPvEJ3lrSu6jXvBa9sZslocRzGhKjyZyB8VJ4aDIyy+SynmljVplxK3ZarXCw0gt3hJky4nVTbdNZXDY3Mtg6wuqnUzjotDQ2ayJP2UtmPKL/AEbZQkhelMgxq3LW7u84DecGsnKXHQDqtgCrW21vTq2dTvgVaQ7ag4OgtqUu8PWCPNSeAY0y4oU6jXglzGkiRIMZ5eKj5q6Jfjlx5USSYSKYXZGeU4PtB2V0wE90uAd4EwV3+0DGd64bQae7TbL/AM7ufgI9V5vWuXPuGhupqNA8S6ArJjrib+53te3cPIQAvOtyhruJ6HPCLzJm+n7oKGDj1/6RTOS2BnD+cFlN0MkrJ7TB6eM+ikatGW6fpp/pReHU84PLNT9hTJbERJ8FXc2pUi1jlRBVLR5PcGYznSFL7HbROdX7CoRJYY5kt+uWSk8RtgxgLAJBk8zIVAw2oW4tbRqaxHLIgytnUyOOSKTHsyjmwStddEz7WcZO9St2nKO0qeJkNHpJ815+1SO3l4amK3OeTHtYP6WNH1lRjDwVvYlc2c6UFHCjc1q20m59U7alKYbmqTZpxXgs2zVLiu7ErYgE/wA8VH4BU3dVPVyCx3ONfooWrOJOpEpsNjgq0jRcfvKWnVhOXoclFe0nEiH0aIMCHPf9B9CoHYu7LMXawaPp1g7ybvfULm9ol/OJVG8GMpNH9oJ+q2fkctX/AIYX+dLddf0KVwIiNFnTO8VEMuDlyhdltWmDxE8cliThRcnAlrejLhKsVlTgZclXKFwBGal7CuSfRUcibOIxZbrChDZ9VnUqBrwY6eSLV3dHgsb85eSlleNKcfVFdx5Omd6oO3e225NGg6DpUcD/APIUrtJtOKFiHg/ePljOhGTj6fVeJ4pfFxnzK9Rl2HOKUPa8lLW1/ucpeiQbjDt6d8681ZML2iqOLWtPnl+yoFN+Y8c9PFWjZ+43ajIz3nZdFWcaNaCTXk9d2ax3tZpvP3jQCOrf9KeleX4jif2W4o1QdCC/jLdHA+RW/bPbp9K6NOi8brabJ8SN76ELQw5ft+70ZWxpt5Ps6fkrns72fNe9a9wmnSPaO8Qe4PXP+lTe2eE9neueB3awDx4iGu+efmr1s5s+y0oimzNxzqO/E6PoOCW0eC/aKMAfeN71M9eI8D+yq5NdvBx99hLYvNy9HmjQuum2AuZ+RhwggmRxBBgyt9F4heammXEzusmwQeKsVrkAQqzRrAECfBT1pcyBKp5LXknizvu7kEHLhkVTtm8LNXFmPjuUGve49YLWj1PyU/dXEiAJccgOan9nsF+z0zI+9ed6qevBo6ALX+k45ZMnN9IrbWZRxuK9nj23lkaeKXHJ72vH9TQf3UTTC9I9q+z5IZdME7oDK3Rsy13qY8wvN21Fp7Eamy5pZOWJEla6eSxHvItXysd+HKlXk00/BPWL4AUrUuCGEcwoS0qQAuy4rnc14KrK78ElJj2CtN/FS+MqdCoSeroaPqVG+0W3LMTqng9tNw/tA/RXf2aYUWUalZwzqvAZ+Rmh8yT6Lm9p2Ab7WVwPc7tX8p0Pr9VvLG1rJHnXnX+1v10ecUnei7mVMvRcVJkeC6wNOSy5mo/J32rs48lOYefkFX7SpAzUvQqQcvnoqWVWNRLrY3eQnkFlf3UjLSCoSwrOE72h90D91J/ZTUhg4+9xgcSq755GscfbK2RRh9zPONvXPDLQO911Ou8cpfVP6AKnVmFeze0rZ7tLZj6bf+CRHKmQB8iAV5JXor0sofHJR/SKmCSyQv8AbI5jJKtezlMB7ejlBUrfNTdg7dz0AGmiJSLeOPiiQ21vRuj8pmfBVLGqlQV39pO8RSPk6kwj5KyW+HuvbllECd5w33D4WD3j6L0DaT2b07qsKgO7FKmwgDXckA/2wPJWMUHNNlfYzxxTin+GWdtwYWi4xLdHFSdOiFqvLdoaS6AOZgBSGX2zyzbK7Zv9o0EPPvtjJ3XxVep4+xphz48QfRerVsEp1CSN13OIK5X7KUz8A9As7LrxnK6J4zpUec2e0lJ9Qhr8gBrI9JVltsXbuiDPhmrBT2PpT/xt9Au+32bpj4QquTQjJ+DtZaNGAUmyKhzd8I4N69SrEbrJabXDw3QLvbREaLV18axx4xVFWbbdsg8UxUBjg9u80ghwIkEHUELw7H3U6dZwpT2ZOQMkt6TxC9/xDD2uEEBV262OpO1pt9AuskeRPgyPG7R47bXw4FZvv2h2bhK9RdsfbtMbrAeXdBWxux1LUMb5AKr8BorcaXR5rRxAc58JKtWzODi5INZ27TnNg95/SfhCs9PZCn+FS1hgLaegThrpO2jjJuycaTolqFRrWhrRDWgBoAgADIALnvrppY5rxLS0hwI1B1XfSoiFovLMERC0PRk+zwvaOy+zVTunepF3cOW8BycP1XHSv2RJeB8l6ziOylF2dRrdeMfquN2wdA/+Jvos7JgTfg0obLS8nmNvjdNzy0PEdTE+qtGE3jQJMO8x/CrG32fW3/pZ/au+12Pos92iweDQocmpyXg7jt0vJw4WTVMNAAjU6AK54dbtptga8SeK4rXBw3QKYt6UCCpdTUjid15Kmxm5/wANNxdCCCAQQZBzkcQV4ft1hdOhV3reSwkzTgks5weLfovd7iiCFDV8DpOJlrSeOhKvZFyIcU3B2j56bdji0g+Dh+ilsMo1KzmsY33jEnutHUkr2V+y1L8A9FnS2Zpj4VF8ZaW00adjtn6dnTyIdWeB2j/8W8h9VPOvE7O0DREZLe6gOSsx8KilNuUrZg0Lgxpjy6kWUu0DXuJHLuwDy4z5ZZwpJrVk9q5rwOMuLsqrbWuwlzGmo4tjeeBTILnS6GzmMhrpoOKxvrS5fzzYO6wtYBJJIJmSYDRI6xqFaS1YbqjcCdbDTukQOH2tftt6rvBoByBaGSO6Mhnpn4nopxrFlurNoQlRHPJzdiDVspoAWTW5qRETNVUZrQ+muuo1ai1NoEytVrWoXVBuOY11Xe32N33OAAAbmctJ5cOadrQuWtADGASMjmczLjMwMicogaBWIsS3FHwLPzuqpHLYtcWzUEO5ZZdP9rsYxNrFsDV2kQN2zKkFhVC2sCTwujgrxolzn7zXmpvvAEQ0U9GgOIgAjMkZyVzn7WIinTgR4x+ECeGkqylqwLFxxLCzV6RA0xc93uAS4b0wYBzMQf6fKeKmmUlsDFm1qFE4nPl6oGsWwNTaFmAukiNnNeVC1shpdmBlwBOZ8goV1Gux33LZp7oA7QN38j0gxB4593qrI4LWWoas7hk4+irxeb7+6IPu5AkNyAOsB3vOI6DynbO23GNbmYaBJO8esniV07qyDUlGjqeXmqpL+GLWplq2NCZauyE0NCbgm1MpAayFhC2lKEmgMN1ZAJpgJUMYCbQiFkAuhMwesCFtcFgQgDCEt1ZwhIYgFmAkAswEwMmhJ4WQScmI1lqxhbEoSAwhZAJwmAgBhZBIBZBADKwIWcpFMRhCYCaYQMbQmlKEx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eg;base64,/9j/4AAQSkZJRgABAQAAAQABAAD/2wCEAAkGBhQSERUUExQUFRUWGBcXFRgYFxoXFxocGBgYGBwVGBgcHCYeGBojHBcYHy8gIycpLCwsGB8xNTAqNSYrLCkBCQoKDgwOGg8PGiwkHyQsLCwsLCksLCwpLCwsLCksLCwsLCwsLCwsLCwsLCwsLCwsLCwsLCwsKSwpLCksLCwsLP/AABEIAMIBAwMBIgACEQEDEQH/xAAcAAACAgMBAQAAAAAAAAAAAAAFBgMEAAECBwj/xAA9EAABAgQEAwYEBAQGAwEAAAABAAIDBBEhBRIxQQZRYSJxgZGh8BOxwdEHFDLhI0Jy8VJigqKywhUzktL/xAAaAQADAQEBAQAAAAAAAAAAAAABAgMEAAUG/8QAKhEAAgICAgICAQMEAwAAAAAAAAECEQMhEjETQQQyUWFxgRQikeEzQlL/2gAMAwEAAhEDEQA/AIcC4LmPih7oRdlplAs2pvmzOoCB0rdPUvgcyadmEwVNcxLzQaOFKAE8q26opN8UwIZLa1I5D67+FUBnOPXk0Y1rf9x8zQDyWOWLDdydmnlkl0gvB4UNviRS40vkAaK8xWrh5roSEnLuqfh5ya9o53VHIGpBvtTVJs5xPFiWc8mvX6Cw8Ahseec7UkoeXHD6RG8Un9mPk3xtBZZjC49aNHdu70Qaa47imzcrBtlF/Eur8kpiKVH8RJL5E2MsMUFpzHI0QUfEc4dT9P0+ioumCdTVV8xWbqLk32VSS6JS5cOWhdbJS2E5Kxq05ywIBMW1yStZ0QGOKzPZcOiNGpvyVSJPHa3hdC/QvIIVK3Cgl1wfVCYcrGimwcaa7n/5F/RMWCcJxxQOORhu4mzhUWDW860udOSrHFKXQkslFNwotOFUSxpjWvysAo0BnPQXvubjxQrOknHjKh4u1ZhFAoiVt76qvEfRckGyRz1znUPxeq5dFT0LZIXKGIVx8Tqo3xUyQLOXlVYwUrn2UMVViKyrEsoXlSxT1VeI5WiTbNsmC0gg0I0I1XrP4a/iVlpBjns/8f8AM3/LuW7ajcLx5zl3LRy1wINCLghVJvZ9gMiAgEEEG4IuCOYKxfOMl+JkaGxrA6KMo/li5W87NoaLEwnEL/EK4dFXNVzVeSeid/EXFVqtVsFA4wrQWZ1ghuIsDTnRA43RYpDJupewXD2gGxquaoFo1otZlhK1VAJ0QuW9Ftc1XHGiVLAgZnAc6BROK5bFoQeV00ewPoMS3BJc79dtq38wKV80ek+DYEKjnknxyjTU0pXncpdbxNE2JFrjTxqBX1VOZxl79/r0sXE0tyWpTxR+sTNwm+2PZnpaCKMygf5G1BtqXAU0GpKGTfFLNBam9cxrXQAdnTep10SS6OTqSe8rl0ayEvkSeloZYorsuzE3mNq+JqbmtSdySalVXRlC+MiXC0n8QuedGmg79ft5rK9K2VbpE0lg5cMz6gchr4nZEZfCmbMHlX1N0ThyxJVtkvSixyyyJNsFOwlp/kb5AoXPcNsIsMp5t+2iaXEUVKai2IRx5HfZ1nnWISToRobg6EaH7HoqrnJtxOEHAtNwfPvHVBMOwyhq+hobcu9bo5VxtjLZHKYU6Jcig9f2R2T4bblrSh0veqJSEC+goeenkjMGSIFdd7VWGfypN1HRzF1/DNRSgI7vRDZng5j/AOWp6WN9PZT0G1Nqmnuq4MoCSTf++6SPyZqVWSbPH8U4SfDu2/Q6+/JBhLOaTUEHkdV7RN4aHN69K/VAcU4eqBVo3p2b+K9HF871IHGzzInosTe/hRtdPUrS2/1WP8g4MNLjMt1XKwmw208lWxeJEgtzfDzc70p3jVFsLhOqXNAJGgNR67K9FweNHIAhBorQlzxpTUZQSeV6IxhNtNRtE5zS1Yr4diQiNrQDY05+/mrEpFyvJq5xFctSSGg6kctE3YT+GLGVL30rQlrWilbVPbrbUaDVGPyMhL7Nc4VIFTEPLckD0V/6d3bdIksq/didCjRYoDGtL81KFrS62lSRag5kjdc4nhphWc8F29NunfSlepKap3jGG0EQwBSw0O1iADQeeySp2ddEdU+vzPVJk49J2PBP2qOC5aL1GH2UXxFCixZDlyX6qF0aiIYZhhiXcSGnwJ/ZK2oq2dZXhQnPFGglWRgcQ7tHmfomODJNaAAKDoFPAl+VfFRWa+hGxSjYHFAtlPjT6UQmYa9ho8Ed/wBNivRY0Hp6UVGZkmuGgIOoP0CeOb8i2IZirkx0ZnpJzRbK4AmjSNuhrr5IHFmYZ1Y5p/yuqPJ1/VXjK+kEI4NhxmH0NmNpmO/9I6lejSOFMhsAaMoGgHzO9Uh8PYiGhoh1NHF1SAAedaV2p5Jmj8QimvvksueTboDYXfFa3Siqx8RAQiFNOjOysaXOPLbqeQ6oo3AmMymO81e7KGs50J/V0AKgk2JRSiYpW2+6ox5yu6ZZDCJWOwPh5rgUJLtwDz5EX0Q/EuDrH4biP6rt89R6ruD7RwsTM0SqMGY/iU5qTEpSJBs8dx1B7igrZj+IfBaoQ5RaOQ8SEyBTTX5JmhzdrHu8Qa96QZCe0RqFiBoKX6LHKFSKS2NPxwctum1emqkz6l1OQ8EstxWp5U5+SkOMgUFbX996FUyXELzD211p0oq0ah69D0Q44jWtD56KOJOnnQbD5oqSQUWzLNWId+cedAVipf6DbAocsJUZctFy9CipdkJ0w3V8CEcbxS4N7IAOx18b/KiVy9b+J4qkZyiqTEcIt20GZziCLEADnE6eY3pp6IZFny7Uk0228lxDj5AYnKzf6iqzplzrupXoB9rpHb2xtLom+NdRviLjMo3xEKOskquHOoFGYvgoXRhdFROsv4bKiI+/6Rc/ZPEhAsKWStw+0Bg5m/np6Jtk3j6Lz/kSuVIBfbLaei2yFSgGq6YS2nXc27l3EYdTam31U+LQhVmGc6fVUIz6KaamwNTppt7KETmIV5D35pooNEGIwLGtjcEHmEn45J5O0P8AVv4pnmJ2o+dd0Fm3gA9VtxaYrFmFPuYatKa+EsJjTzq1LYQJzP8A+reZ9B6FelMMExGbDbYuNyNgNTTu9V7Xgsm2DCaxgAa0UA8N+Z1JPen+VkjBdbEWwjhOBw4LA2G3KN9ydqk6u90V78hDN3Mab2qK0trSnX1Vds1S3S225UsSPQDTu+q8vk2E6ZKsZZrWtAsAAAKaaDTRV5lg1r9vPyWjMny8+neqseYqK7d6KyM4C4tLtiBzC0GvNeW4zhTpeMd2Puw/9T1HqvVHRB890ucRyrYjC1wpXfcHZ3h9wt2HIv4OFOVmqBFYE53pWhTWUlpsQSD4K9Bn+qOXCxrGL83bZRtmNyqEqx8T9DXHrt5myYMK4aLyM5zHkNB3nf08Vm8ddgsilnvfTIKjnoPPx2RmUwqtC66NSWBAAAkW2A25K6MKpvb35pVxTOugR+VatK87CbntOHksT2HkeZl9VovRuHwc46xKdzT91aZwUN3vPdQfda3mxr2UFoxFuC0usB47Jli8HsAJq405n9kPfKEUZehrmPQfyjv36Iqaa0c7RSdKviAZf0D9I011dpqfkoImHxG/y17ro+xtO5WIbaoKcUJyE2JEIsQR3iijdGTy+Ra8Uc0HvoUOmeEmOu0lvdceR+6byRDYoRZml1REzWtNtEdxjg6OB2KPHIdl3rY+aVXscwkOa5pGoII+a1QSatEckmPGGPIa3o1vyTTIYkWNJFCSKVOo8OaR8FxEZGg8gPJNeHTkJ0JwN31sOi8uUGsjZa1RagYzHDqkVaD2qnNob+XmEwYiIjWNLsoBAIodaiwSTDgRWvo1zvhG1LWNc1t9hvzRaaxeJlY15zBgAFdBbU8+QTXcWmxNlaZiOI+vvXVDTDO9+e3nyViPiNakn0pt+wQmLiAvfopJWUs7mIoFgaU09UFxKZoDdbm41d0CxKcst2DG2yc3Qz/h+O3Eib2aP+R+QXqEpNUF15b+HsYfCedxE/6tT0J2w59Vi+dfloEehkMcEgg1ob9V2Zm1vHyQFs1mtoR3fJWjMUFfZWKqC0XYke1PeqozEWg1VZ89bb380MmZ/MbV3Rs6izHmqCyCz00DVdzEf+yEzkTktOE4FReHTGjl2fKw0rT9ROlthal/RNGF8MQodKMzHm7tH1sPAIZhL763qnaRgig7lryZZN8b0Loihyo7kZlntY0U8UNmowFKXQ+LiwrTRYMsm9DxVjtAmQeisPIoOSVcNnAeundf0Rd0zblz/so2LJF0050W0IfNGupC0m/kXiR/mgOnoq0TF235pbj4mShczi1N1pUfwiqGLEMeGxQOTnjEikg9kW8SlycxQuNAUZwZ1Gge+8q/jcFbFlP0hlYyoVyVhAoHNzREMXNjU036VUkniWWtDZ12/Ij3zUmm42KhohwQLKcQ2peGPN5rk453UCkm0MrGCMG0pZLHEUOEWkRALCx3Hcsj47axS/imJmL2KVqbLTim7oetEU7hkJsD4kPsuHacC4mo6g6OpfblRC5TErggm2ivT0ocmWuooRz/AG+yV5iA6EajTktsEsmvZFypj7A4hIaM1L7/AFKyLiQIrXVCuHOGY8doc7+Gw3Gb9R6hvLqaeKcpPg2E0doOeebjbyFAseVRg+ysdinGmhQ+iHGMOf2XosXhSWIvCb4Fw9QUvYtwC0gmC9zDsHdpv3HmV2OeP2xnF+hLnpwAaoSZKJFuBZH2cLxGxKRRU7EXbTp7qjUtg9NAVt88cWo7IOLl2DuB8MjBz2UABo6tbClQSbdyaXYsW9iEK0tnd1/wt5KDEofwmfDbUE0LzzJr2eoFhbqg0KcINysuVucudbHS46DuHzL81XPLrb6engiMXETzQGDHrv3qcR7Befktu2Euvm/FQvmOQp9VTiTKpxJ2m66ONs6y5NzpCETMzquY01W5VCLE3Oi3YsVCthbC4tX+Se5GNRovagXnmBgk16pylpkBtKpcn3FWwlFcHvpytbqg+Py/w3tAhl5eLE1A3BFjci1uqtSU5/EN0YjTLXUBAJAseSyN8JcmVg6QMi4h+XhNoCCW1Nq0oAT4/ZbwbGa59b5TfW+bU+GimjxgRQ6GxQCUflqKdO/KafX1VMbU8UlW/wDYHsYXYkKraAGIsWfiLQInZoiqqSWCRpm47DP8RGv9I3+SYZDhnMc0W/8Al28Tv8u9NEvJ7aL0PIoaj2cLmHcFwmCpBedy77aBG4WDMA/SKdAEahStBcH6LIzS39I8P2UJSnLtgFyc4fa4bgdPtoleewyJLg17UKtQ8fy945L0KJEJ25qhMUNQR4bFUxycezqPOXYk5pofDqOYXJxi2qtcT4YIBDspdBcaUGsNx2B5HkiHCnDsH9b6vJu3MKZR3c+q0SWOMeTGjbegNCfFifpY4jnQ0/dGMOw5zblpqdz9E/QJKGAKCy3ElmXWfz/+UPQpswkv1t4XVyQ4ahNcHFuZ2oLr06gaDvujQhAaX9VJDeBr4JecgcUdwZe+v3KvCQNLuJqdFSZHDTXUfLwV6FiLRQin99lB3Z1sx8ADalPXqh8ywXV6PM1OtUOm44AJspyKxYMjSmc5dzp070UgcMsDLntUrrTToosIv26Vqbd37n6JhhMJFKW35+itFtIlllTEnGcDJq4XJuefgkHFobmu0Xt81KtNRSnL7JA4w4RjEs+C3MC7tXADep6FbMT3bJOViRL4rTVXmYlUapgw/wDCwG8aMan+VgAHmQSfIIqPwrlwNY565h6dlCeTBfYUpCJEna6KsY1U4Tn4Y6mFFd/S8V9R9kr4pg8WXNIjCBoHC7T47eNFTG8cvqzmn7KToiHzE3mdlHj9l3OTFASg0GLR1St+LFaslKQ54S+lLo82J11SlIzlhRGYc5bmvNzY2pFF0EBOZHAgq4MVr7slyamQRso5PEdib+7qTwuURk/QxRZ+qptmsrjXR3of3VT8ytPjVFEMcODGCJnac/MLELGIOFrGm9lir4YgpHrLJYaKWXgjWigbiDdD5qzBmR3+9VkdoVl2E2mvSn7LU1ABFSojMgCqqzuIUBI0+q5M5IoR6V17qKpNU5qpHxM5lUmZ+t1VFKJZ6EHNLX0c06/fv38EpwMVdBiOhPNwbHmNneKORpoEa0+uyGf+HdNzENuYiCyrolzrWzR1PPkCtEFGSqXQu70NOAxXxG5rhp069e7qjjIWm6gl2AUAFKCgG3cETl4Xv6LLaXRXogMDouXw0ScDl0qqkRnNKnZ1guNVQibpY1p7srsYKjFPP9k9clTB2WBiDclbA3/sgWKYmDYa1oEOxmZdCNa1Ybdx96LrhFnxo/xCKshUcOryeyPOp8Ak8LW30C6PQpKB8FgBoaANoeitQ2Wuddv2VL44Ivz9fvVbgzde9Jy5PRKr7J40cAUAA+f7LhkQuFKVXD27rTGFp8N+vzTvilSH4qiKKSP02pyJVV74gc6JDd23Ohl2bRzWVGTSwuTtcq5HvRQvaNDyt90qaapiJ0EZt4cKt/ugWKSmdhBodr/Xnb5K42IQK7b/AHUOJRSBt81GV43orF2eP8TYL8N1W/oPoeX2S++SXp2LQREY4HXUfRKcTD70+S9v4/yriRyQ2LcNzmHpyV+DjCYJXhExLuOUchc/srR4BhUuYn/0P/yryzYn9iajL0K78RB3VCPPXsUyTvAgFcj3eIB+VEuT+CRIRuKjmLjx3CtheKX1YJci3J42TZw8R9lebPDZLsvYotB0S5cUU9IMZsc8Mwdj4TXuNC4V9belFiuy3ZYxvJjP+I6LF57ezSkqLcPEe8olJ4uKUPM0KT4U4rcHENlCWMRjs2bBBqR73Q2fxCg6FARihFhRQTGKZhSuut1NQdnIsvm6nSnvkuM4vUob+aG5UUef1t7Cpwvoo2STMahJrYJo4bhUgtO7+0fHT0okKbmiR6DxXqOGSuVjegHyomypxgGG2XIFzpqr8FtKqKHLqR7cvv0WRuugslbFNNVG52t79O9QGYAvrTZVHYjlvW45pJP8CsyaPibqhEjfstxpjMbGu/dT6IXMx9U2N+gpA3FzmDmmtNO5FODofw5Zo3cXPd55R/taPNL2IxCjmDRv4MP+kfILZl/4gNbGYxjSy7gvBHvVDIUa3r1ViHMCml+/VY0k0dWgo2IfBSuie/WiGNmLnluFp84b0VPH7BxLMeJeqh/MGtAbcvsuDFqK3rvyUL31U3pk2ieNF7JodAUJ/NFzacqjw92V50WxroffigUWYo7vr80UuUXY8DUzZtD4IRKQ6xDXY2Vmcma2CqYc6riQd/lZVw3GLDkYwwW1GhVsw6C61Kafb5Ky64SWxUDI8IUQSclNUyxoFigk20jZWx3egtCPjOD07TRQ7jY/uuOHW54gro2/0CZcShiiDYNCyxndRXyP7r1FkcsbT7IuO0Nzo1fIfJYqRihYslFrAMGcqLXUhmTzR+Y4MbctOU7U+qXZ/CosImoqOm/cFoSUuibddnQmSea7ERB/zoBobd9lMMRbzC54n+DuSCgeSaCpJ0FFFORSzsuBDhzsoJWeMM/EBLaacz4ckOnJyLMRRYlziGtG52A8yuhhbe+jnKg/wlhhm5toIrDh0iROVj2W/wCp3oDyXsUGByQjhXhpspAaxoBdSsR3+J25PQaAch1KYobQ0dfNed8jJzl/b0i8FxRosoqs09SzEX37uhUzNAfZZGEjmYt0NitqdVqPMXVWPP8AohxOonEUNtdCZmKa3UsaazbnuQmYjGp71XHHYLKuIzNirvDU9mgtr/LUHwNPogGLTNK3XfD83Ts7Fek8XLETcv7h7lpgEcvqrrJkVFvdEDlothQaa3PvRXBH02O68/g1pDhWJFrYC/QKNz9jX5aKGXiZRXVdmMKGtaaAbd4VWmlQCxCfXe59en08VG59r2VeNNDKA0XFgNSff3VNs84k5qChueoPqp+L2KW5qZOUgbUulqPMHNtXoLXuiWLTgByjx0SzOT4B+tVWGN00MtEs7N5Wkn3yC6wONQCvIpYmMS+I8AHsj1RmSj0bZapYXCFP2RcrY8yMegRWVeClLDp0ECpRmXnxVYXGi0VYajM2BQPEoFj6o694yg70v9kv4rGFwqQVMatC5M6lD4ZHxv8ASR8laxCPSqBGbyxGk86eYW+EW+iLdDC6KsVP4yxJxYbPUIkPoqM5Igg1v5Ii4VFNVXiCgPks3JrompHmPEuBta8Fxow6ECvLs96LcPcANcM8bNDH8raViO6mtmD17kbmndoEgHKQfEaHv6o9htHNqPD3stM/kSjCkOoJuwKeCZcvBDDYUu4u7yiGGYBBhPBYxopvv4I2INNLc1FDf2yNfd1ieWcntlIxVhaFTL6qOZmaDl70XJeA3VB53EAQaX5qLHNzc/axQaZnlVnJq9kImp+i5Qcg9F6NOX1VR8epuUDmMbAqqrMSfENIbXOPJoJPkAtcfiyok5oZY800C2qDz08CbWUkHhqeiC0PKD/jcG+lz6KwPw5jkVfFYOjQT9k8MWPHuUkLyb6Qrx4piuoNEUlZbKFffws+DQ1DhvS3oVK6PDYO04HkNT4K8p3Sh0Tpp7O5CdpY0qiMGaqb69/kgcuWRHGhPirL4TmaXpod1GS3sqpDJAnKA6DvPy69F3EmwRe1BSnO3qlZs7SlahWP/Mjeh99EJRC2XPzBq7suNQQL0N91WixyAQbaZW60AAFAfAnxUcr8SO7LCY553yiw6k6Ad5R2BwDFfeLEazowZj5mgB7qrmktM6xWmp5xsKFx91Kgg8JOiir4jr7NFPUr0CBwBBZvEcdyXD6NVgYK1lhXz/Zd5uP0Bxb7EOH+HbNnRP8Ab8qLqJwXEhirHh3NrhlP1T42XpZY+Ekl8jIvtsHjR5oyI+E7K8Fp6/Q7ohCn9/qmTFMGa9tCKg9EgYvKxJd1quYTQcx0PNNjcczpaY18Rmlp2PEdkY4XBNzyVV+IEirj1K74Tl3nO6I0tJbSG0jtGurgzWxAF6VqjeDcFRDlLWRA9zM7YsVoyw3VPZMJ1L0A0LiKq3h9VsLnasXW4G6IPiRnCDDOhf8Aqd/S3U+7I7IcEw4jgIUD4wbE+HFfFcQG0NHOAs11L6GvRPshwjDaS6IXRS5rA5r+0yrWgVymxJIzX56I7Smi148Mu5P/AAQc16E+DwLQUrCbrQNYaAVNBYtGnTVYm10ShWK3igJzkKoFlTmq0UspHDl3Hh1Gy8VIZCtPOqusIxPLYnSvqp8QlyEGlpc53Ghyi9ba8hUiqpKNxZVaY6w5rMOVroHMYq9sb4YBLy6jABd2Y2opMNnhSlaj3eijxGM1pBsX3ycxWoJ6KMYV2hk2majcRvDnQ4jS1zaAg7WBHfY18UOmsZbftBE8L4LY52eKXuJvlqQPv4VoE1ymDQmN7EKG3/SK/JdJ409B5OjyeZxh7jlhsfEP+VpPyXEvwlPTBu0Qmn/Eb/8AyKn5L2N8ta2nJQxYBGnz5+CdfIjH6Lf6k3b7Yj4V+FUFlHRnOinlXK3yBqfNOUhg8KE0NYxrBazWgD0+qz8yQb2+S7M4AK7jZZ8uXJPcmckkSvoEMixKEqaJPA39EKmpm55bKKV6KIHYxGFHciEkGEHWv0v9EyYy8kBrf1OOUeO/hdFcDwFsJo7Izn+bU/stscnijsWW9CzhWBxGdoMdcWzWt0rQq9Gl4+zPUfdPUHDea26TA29FN/J5O6AonmsyyK27mOHWlvNGOEuEnzRESJVsHuu+mzemxd4Do3ykhndcUA13t7sj0EUbTQbAWoNKK3ltaQygagYcyG1rGgNYNA239z33U/wqVp4ewuy05RsFFENRWvT91BtLsaitHeQb/wB1TjkHT37CmjR/7oPFxBgJHxGa0/UNTWjajQ2PkhTfQ6RJFfexUJJ/b7LIDosT/wBUtFf2g3M/+E2haSXjMLgWG1a2rRFZHhCJQfHmHO7eZwY0MBFMohnVpZqSMoqSOS2YvjzktoSU4oDPmGVoXXzBuUAudmIJDaNBoSAdaIjKcHmI0/FaIRJIpXO/LQAHM0jK7XQigNwSKplwzCYUBuSExrG60aAPGyuLXi+HCDszyyv0DZHAYMFrAxg7AIYXdtwB1Ac6402or2VSFaK2pJdEm7OaLS2tONkQEeWqxdB4G481iHJBoQMN0CJv+/yWli8KPsqgViAt76pTixnCI9oJoWOJFbbXosWK8eijKstEIc650dv0RXBDmAJuc7BU3NNad1dlixDN0Mz0SW0PvdEm6eSxYvM9sBFE1PiuJrQdyxYh+Dga/QeKouNysWLRH2cU4x+vzKqzn/r8VixJDt/sEDSV5lncfmE84c3tDuKxYpZ/sv2AFD/L75KvF0KxYlj6CjeHDsH+r/q5EowsfBYsXof9UMiIm3l8ioWn5fZYsWWX1KIWcemHB8IBzgDFhggEgEFsSoI5FFeCsNhF0QmFDqIsQjsNsWkAEWsQCad5WLF6/wAXr+CObob3C60sWL0DKYtlYsXAOSud1pYuONriKsWInCTi7v48T+orFixfPT+z/c0o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data:image/jpeg;base64,/9j/4AAQSkZJRgABAQAAAQABAAD/2wCEAAkGBxQSEhUUEhQUFRQVGBgUGBQXFxgXHRoYFRQXFxcVGBcYHCggGBwlHBQUITEhJSkrLi4uFyAzODMsNygtLiwBCgoKDg0OGxAQGy0mHyYsLC80NCwsLCwsLSwtLC0sLywsLCwsLC81LCwsLCw0LCwsLCwsLCwsLCwsLCwsLCwsLP/AABEIAKEBIAMBIgACEQEDEQH/xAAcAAACAgMBAQAAAAAAAAAAAAAABgQFAgMHAQj/xAA8EAACAQIEBAQDBwMDBAMBAAABAgADEQQSITEFBkFREyJhcYGRoQcjMlKxwdEUQvByguEVQ2LxM1NzJP/EABoBAAIDAQEAAAAAAAAAAAAAAAAFAgMEAQb/xAAsEQACAgEDAwMEAgIDAAAAAAAAAQIDEQQSIQUxQRNRcSJhgaEUseHwI5HR/9oADAMBAAIRAxEAPwDuMIQgAQhCABCEIAEITy8APYQheABCEIAEJrrVQqlmNlUFiT0AFyYnfZ3zw3EzV/8A5zTWnb7zMSCWJsmqjzZbE2J39pxvHBJQbTfsOsIQnSIQhPDAAvPZR8G48MS+IpoArUGyXJzAklwCQLG10Okh4Di7FiWqNlpLUq1CwFqlIF1VqYHUFLm22g1zAziafYlKLi8MaISgo8wEhcyBHqWyKzW0KF2Zjl0ChTrsSLA9ZjyzjC9Njc56lSqwUlnCKrFFJzWIUlNtNz2M6RGC89imvGnpEVKzP4QGIJeykP4IY2CjVLBHN9joJIqc0eG2IFZVUYeilY5XLFi3i3pgZRcr4JuQSNfQwAZIRfxGNxDVaSqaVFGzP5wXZlRRfMt1CeZ6fUk+kh4fjZpItNB49eoK9VUzMBkpvlAucxUEsgF9rk30gA2QiljeL1mXEtRrUgAyYekDTJ875RnB8QZhesutrWT1jNhA1vOyN2KqVGmnVm1gBvhCEACEIQAIQhAAhCEACEIQAIQhAAhCEAMKwJBCmxsQCRex6Ei4v7RQw3G3plKrl2pvSrOnmVvEyuuRiLDwvKRqND4nSwu5SLR4bRRSi0kCkZSoUWK/lt29NoAUeL5qFEYk1ArCggdQl7uSHzACx8qlQMwvrm00tN+LxFdsRSTPToqy1KmUqWLBCiBWOZetZTYfl31l0cMlrZFtYLbKNhsPb0ntSgrFWZVLLcqSASpOhIJ2gAqcM4+Vp0qdNRUqPSfEksxCqpqDKCxJy3Dg6k5Qut7gHzEcUrVFrGnXRM1ZcPTBpEMozIpqAGoNfOTcjXy94z/9PpafdU/KSy+RdCTckaaEnrPamBptmzU0Oe2e6qc1ts1x5resAFj7Q8Q68KxLZ1YslgyDKMrEDTzN0PeSfs44WMPw7DoBYsgqN6tU8xP1EovtrxoThppg61KiIAPTzH6LHXh+LpEBKbA5QFFvQW/aU+rWp4bX/ZpcZegnjjLJ0J4J7LjME8M9kTimPShSarUNkQXJ/YdzBvB1Jt4QmcCpjDcbxlPYYqkldfdScw+rGOlLh9JQgFNbUwQmgOUEWIUnUXE4hzRzXiKmLoYulTKNRLUwAhbyudFY7MfxemscMH9oNRT99lYdcqEWv65jr8JRC2I0n0++zDS5wuPj/A+rwqgFCClTyghguRbBl/CQLaEdO0X6vNGHwuMOFq0Th/FIdK5ULTqu34vMP7r23l7wnilPEpnpm46jt6GHG+EUcXSajXQOjdDuD+ZTup9RLnyuBdt2S2zX/pnR4bSUECmlmBBFriz6sLHYHqNpl/0+lbL4aZQpp2yrbId02/D6RS5Sx1XCV24binLlRnwtZt6tIbo3QuukdhBPJGcdrNVbCo5UuqsUOZSQDlO1xfYzSeF0SLGlTtmL2yL+JvxNtuep6yZCdIkWrw6k2ctTQmoArkqDmA2DaaiSEQAAAAAaADS3wmUIAEIQgAQhCABCEIAEIQgAQhI6YxWYqLmxIJANgQLlS219RACRCY5xv0kehjg1SpTsQaeW5NrHOCRY37D6iAEqEi4/GikhcgsAVWy2vdmCj6kSVAAhCEACEIQA8YyDiMZ0Ex4pisosPjKMYjWeX6z1aVc/Rq/LNlGn3LcyFzjyr/XoqtVZAhLCwBBJFrm/peWPCeHf09IKpzW3J3PrAY0zJcbeJHr04qHODW1Zt2eC9weIzCx3H1ElRcwXEAHAjEJ6/pOr/kUcvLXAuvqcJHs5n9qnNJpOmGpgFiMzE65b6DTvOlmfNvPHEvHxlV+hYgewNh+k33SxHCGHR6I2X7pLhL9l2nE0yMGIJta5P+WkHEcaU6LqSLRVWsfnMWqTJCOGepxFcoc+SeaHwtfU+Vj5lO071ha6uoZTdWFwZ8ppVN7zsP2S81BlOHqtqNUJ9dxNNc+cCfrGkVkfWguV3L/7T8KRhRi6elbBMK6H0BAqIfRl39hGbhWPWvRp1kPlqKrj2YXt8NpX81VqbYavSLqGelUUL1uUIGnvaUv2VVyvDqNKtanVQumRvKdHNjY66iT3x3Yyee2Sdecdn/Y6wnl547gC50A6ywpMotczc4UcFUSnUBLOpfQgWUG3Xc3vp6SdW5gpi5W7gbkTkfOLLxDitHO3h0LKha+oVSWY36Ek2Eyy1MJLEJLJu02kcpZsTxg7PwviNPEU1q0WDI2x9twfUSZIvD0prTVaWXw1AChTcAAaCD40ZmVVZyls2W2hOoGp3sQbdiO80rsYn34JUJoGNp5/Dzp4gGYpmGbLe2bLva+l5g3EKQuDVpgjIT510FQkUyddMxBA720nThKhNRrgFr6BRcsdB8/S01jH0rA+IlmNlOZbEg2sDfU30gBJhCEAAxbxnCa1Txin3JqoVcB7q7B1yuNPISgZSba5hcHKIyQgAtjhFRWQhKbU/vM9BjpmcKBUJy2NgrLlCgANprPMNwSulWpVFVCahOjLcU7KFV6QGxsCpVibgLqLHMyWlJxLmnD0WyZs7jdU81vc7CclJRWWSjCUniKK/BcBrU6SXZTUXwfEJf8A+Y0STdmy2UZmZtiSSLnTVmwtMgeZszG5J6XPQDoB0nLeeuZVxrYfBUmekKj+JVqLqyU07Adb/pOn4GujqCjZgBa/XTv6yELYy7MnOqUEmyTCEJYVBPGM9MrOIYzcDYbn9pn1OojRDdInCDm8IoeNY8Bzc2G/wErK+NGwPxlVzBiWzkkXEqEx88ROn1pu33eR9XDbHAzVeJKqlnNlUXJ0nmH4ktSnmTY/T0PYxf8AD8em6kXQizH37dzNX2fYVqiNSu3lqMM+Uke5vsDb6ya0MXU5eU18YIOxRlyX64+zgn/NJ0ThOJ8Sijdx+kR6/KjjVKqsfykFfkbkS65Qx+Uth3BVl1CnT/3GfSZejdtfaS/Zm1e22vMX2GPiD5aVQ9kY/JTPlGrWLMWO5N/mbz6Z53xvg4DEONxTYD3It+8+YC09Dd3Rp6P9MJS+6/RmW1nheeEz00iZUhzlvsZU3l7yorGurKSMnmJH6fGUCU/WO3KeFyU83Vzc+w2/z1mbV2uuttdwcmoPI94WsLXY3J6nWZuQ17SDTOmsyNQ7CJYdhbPuOXKvGPGVkc3qU7X/APJTs37Si+0LmHw2WgpG2Z/pYSl4DxE4fEo7aISUf/S3X4EAxM5o4sa+LqOdiSR6DoPlaNoaiVunUG+ez+DNTo1/I3Y4xn8jzwrjVJl3t9JHwXLGER/Fz1HNywVn0W+p0AH1ivgnUr5SRfQ+/wC0s6dFurWHUmYmnFPBtsrx2Z0Th/Ekp6C38yywOGcPUem6eHVcVTcEspyqrKLGxHl0J2v1nOsJX1y/WPnA8QVXWR0PUHRa4WP6X+hPqaV3Xczw/AAAA5RghqMhy6lqt/PUN9SA1vXfsBCw/KGRLZ1ZhTw1NcyC18MS2dgLElixG+g263aUYEXEynqE01lC4XX4DV89qwOaqtezLo7LlGR9dEGTQLtpe9tcq3Anet4rVFOZFUoVOVClRqgamoOpJYXzXuUU9LRghOga6FPKoAubdSbk+pM2QhAAnhnspub+MDCYSrWv5lWy/wCo6LA7GLk8IQPtR5+akxw2FezDSo67g/lB6esTeV8Z5TvmPXrE6vWLsWY3JNyT9dZK4djTTv1Ey2rcj0FdMaobUP8Aw3g9JKrVQzZ23ub6XvYdhGnh3FjRfyn/AJHYznuA4mzsAPbb4y7GLt1uf80imyq6yxem8Y8lfpOx4SOxUeK0igcuqg9GIH6zE8bw/wD9qfOcdNWqxvmI/wA2mt6jj+7944VrS5OLpMfMjsrcZolSVqoTbQZhFrG4/S199SZzs4htxe3rNCcYdGtfMO38RP1XT2ana4vtnj5L6unKvlPI4cQqqdxeVJw9NjoNZhh8b4guvWe4Y+cG+xv8ojrqcOOxe1iLY2cGWnTAFgbaD9z6mMFDFpbYD0EScPXk2jiNZW77ItiKTbfI2M4aR6uHuQ3967HqPY9vSRcHitLSxBl8LFLldyKbRz77ZeJV3p0kRHFHzGowFwW0CqSNgACfjORqk+l8RQV1IYAg6EHW95yvnDkXwb1cMCVGrU+w7r6ekbafqe6W27v4fj/H9Dnp2orSVUuP98iCV7CZZSZt8e0xbEk9tI2Q+ain3PcNhwxC28x0H8zpHD6IVQAAABYD2ifypgy7GqenlX3O5jzh6Nh6xN1G3dNQXj+xdqJp8ImKwta0CbbaTMKJk5Fu0yrgwlLjtYn8TqBXItruT6GOeO23tEzmKlYB+11Psdj85dpX9eDRS0nyb+DtfvYdZe0HDDQ3Gn8ROwHEsltL+l4w8Px3iWA3PS003RaLbUxh4fQJYHpaN2Fr2Fv2i5wmmcoJNh9ZY1caAFsdvWJNTVlZFdkcsZuG4/KwVjoevrL4TnNLF6x64VifEpK3W1j7iOug6mUoumfjlfHsLtVDD3EyEIT0RkCEIQAJzD7csblw9Olfcl/iLAfq06fOS/bfhixpt/bkPzDa/rOM0aXHqo4rNlPfuelhf4TF1tLfljC5nao34aQ0/wBR2+QF5S4jdvPBPp/cJl/7jase3/iPaW3CLkXO/Q/vFrF4u739biX/AAjGgL8usjjgYxSjDCL9NBrPGI0lW/Ebew+pE8p44H5yOASZaZARKbilBQLje+3aS0xWneQeKYmw+v8AzIuJKOclXh8eyNYnf9Y18CYvcnW2nziBiK3zjxyNVvQzHqx+mg/SKuoVqNe9FGtsSi15GCmkmUaZuJrRR0mYe2pnnpPIiZY4MGXVPEAC17ntKCniRNpxAkIzcexHBfo95qxTAjWVdPHW6/xPRir7npOTsbjwSXc5Jz/wgYetnQWp1L6Do25HxixQBdgq6sxsBOqc84XxqDrbUC49xqIhcjYTMxqsNBovv1M9NodXnSb5d48fPsOKNVJ4ix34Rw8U0VB039T3l6tG3rIOBbWWmb1itNyk2zs5GvLfYTB0trM3rASPXxIt6y1lZB4gTF7iVIVKbKdLgiXWMe95T1bWkquJZRNCDTqkH1Gh9xLbAcTZCCDIPH6Xh1tNnGb47ESJRqkmw1J2/iP3BWRz7hVek9khxw/MbG2u0ncP4yWJv76yHwrlZcoNZ2BOuRbC3x1lxQ5Zw41zOP8Adf8AURbOqqeVEvnDK7FhhscNADOmcovej/u/YTmuG4Go/BU+DfyJ07lahkw6i4J1Jsby3p2ldVzl9hLrotRLiEIR4LAhCEACLfPnBP6rDEKLul2X108y/EfpGSECUZOLyj5M4hQykg9JaVx4GFp0/wC6peo3+7YH4TqH2g/Z6KreNQyi5+8S9tzqy/C+k5FzJi/EruR+EGwt2Gglch3pZxse5FazTfSxZAtfSRyJhYys27nFk04s21myhjD1kEtMC0CXrNF+nFrC0j4viObr8JVAzEmcwdd+PAYqtoY/cjVsuFQdxf6zm2Jj5yWrDDpmBAN2U91zEfsZh6lXnT/kTX3OdvPsOaVdpsNQWkOk0yI7TzLiUExavxm1alybH1laHNvhN1OrpIuAE/fptMvHsJBNQTA1NLGQ2ZJELmbGhabE9AYucqHLRX2vJHNNN6oWjT1aqcg+P+GVXA8T5Ft2Ec0UY03y/wCjbpHmT+BxwlfLJw4kPT3iu+KI1mFbHEbSlUs2SWRlOJzdZCxNe2xvKL+vbvAYsnrLFUyOC1Na41kDENv9JHev2kHEYojrLIVNsEVPM6XUNfUH6HT+PlJnLHC8hFSpYubZV/L6n1ldUxGdrHUDW3ttJ9DHsDoY1+pVqBOjTRna7s/b8j3hEJ/Ede59v+ZOSkvXT6xWwvGAB5jY9Ztbji36/T6Cc9PCNTjIZq6aaH6/5/hm7gvMlTD1MpYEE6qTvr0iwOMAD1+gv3Mi46uWIYe4tqDtaUyk1zFlbpU1ia4O/wDDsctZA6bH6ehkqct+zrmPK3hVD5W2v326zqMZae31IZ8nmtXp3RZt8eD2EIS8yhCEIAVHMzEUKh/KjH6GfLNY3Yz6r5kW+Fr/AP5v9FJnyvUoG5t7yMlka9Pl9LNIaBmVWiR0mAlbQw3+Dy0ySnM0TS82BYEkvJrCzx0m+wni0yxsJIjI0UME1VlRBmZiFUdydp2nFcuilhqKJYmgmUn8w0LH56/GVXIPKhokV64Ae3kQ7rcfibsfTpHq8zW1qyLixdbJbuBLp09JsUECWOOwWRtPwnb09JGZJ5m6l1ycWUtEW1p6h/5m107TEKRKGiJrzf5tNdU/yJINOanpFiABcnpOxi2ySMuV8B4uJNUi4ojTtnbT9AfnEvimA/p8VWojZXJX/S3mX5Xt8J2Dg+EWjTCjfdj3MU/tG4PmKYpB+EZKlu39jfA3B9xPSxocNOk+6NGmsxZj3E5TcTw6zJDAiYUhmzVknk3MNJrtJIgzW20p+IvLlzvKw4V6zrTpqWdzZVHU+/QesvoX1EZLESlwoNyxBsTYHoctrge2YfOTBH3nPlQYfh+HCC7UGPiMOprWzN7ZlX4RFSmZvl3O6F/8X5ZqapN2HqmeNR62k3AYbXzD/O8hY0om2Ennkmqb2Fzrv09b7aTfRpa776zEUOoFuu99b72hhXOa5F9bHpaL3z2NXdcF9wvCHdWuRY9rWG1z6TsvLnEfGogk+ZdG/mc04FWpqM2l/baW3BeKmjXLA3UkBgO0po1XoW5l2fcT9Qpdsfuux0qExpuCARqDqDMp6M82EIQgBhVphgVOoIIPsRYz5b5jwD4StVokaoxW/cf2n4ixn1MYhfaDyeuNy1EISuumYg2Zfyt+x9ZxmrTWbW0+zPn7E0KlNabsxIqbjt1gBGvi3A8bTXJiKRZQbqyDMB3sVG228p6HCqrmyUnJ7ZT/ABKk2+4woSXZ8fch0xN9OiWICgknoBeOfBPs/qNY1zkH5Rq3x6CPnCOW6dAWpIAerbk+5nfgus1UIrC5OYcO5KxFXcBF7vp8lGseOBcpUcOQ1s9T8zbD2XYRxpcMPaSqfDJ3Y33MFmplIqFQzYKZltWwopi7X1IAA1JJ2AHUzynS0PiIaVibZ2TUAXLDKx0337Tmwo3oqHpXFiLiV2I4d1XUdusZEWm5AV1NxmFiDpYG/wAiDNIpowurqRe17i17Xt8tfaZr9LC1YkjqmhRZbf5+0wdwI1f0SVVDDK6nYixHwPzlZSwNFq1SkKZvSRXZjfLZmZbAk6kFDftFMulTz9L4J7olK1QscqDMew/npLfh/D/D1Ornr29BLXDYZPMqFPIAWVSPKGBIJA72NvabqKIWVCyrUYFhTYgNYW/t+I09Zu02gVTy+WRc0RFvMaqBlKsAVIsQdQQdxLZMIpy2ZTmBK2N7gWuR3AuPnMn4ae0Y7Dm9HK+NcqPTOagC9P8ALuy/P8Q9d4uVVI0Oh7HSdvfh57RdaolWoKTUVJLFMr5SwsubMVI/DYjY3ubd5jnpMvKNsNZhYlycwVvUTxqnrOm+NhaWcXpIEU1CcoVSi/iZTaz265b209JIXhtAMPukztlOlLUZ/wAJay3W+u9tpH+JL3LP5kfb9nMMFwivXNqSEj8zeVR7sf2vH3lflmnhLufPWYWL9AOqoOg9dzGelgSQCLW6Wm8YAzRXRtM92pc1jwVuMoLVptTcXVhYj95yXiXAGoVCjD2PcdxO1NgjIWP4StVctRbjvsR7GTsg2uDum1PpP7HGv+m9tbW+smYbCAbgmxB79Tr+sd8Tymy38Mhh2OhlaeCVV/7Z+X8RbbOa4kmNYaiuS4ZU1cPY2AFtSQNL32HpNCYUZr2O2bpffXX5y+/o2B8yEfAnp7TYMEGv7f5/Ewyt28Mkr8FZQRhexuDcfDt6y6wDebXTbSYnDAADLodPbYSy4NwV6pCA2Fr5rbWG9pm2O2SSM9+oW15Hbleuz0BmFrEqPYGW8psK2IooFaktXKLXpELe3XK1rfAyfw3EtUpq702pMb3psQSNepGk9TpuIKHOUvKPP2d2yVPDPYGaCsWK3EKnjmmahUeKFFU5QgyhKjUSNyzKxA9jr0mNfmFSHcp92rVKY3BLpVFJRr0LZtdlABJ1tGNcKmvkXzNnOg1bTzH10GvpPDg6fm+7Tz/i8o83+rTX4wOp4E7htAPisQWIJ+5oqqlrMQrVHqKrGwFqiAsNDkmWIsa1PIXWkKwouShAckMCCxGgDZRpqTHJKCg3CqCQASAAbDYX7CHgLa2VbXzWsLXvmvbvfW/ecwiW+QsU8coceRRTFZqDOzW1AYgr0/t1v3AEwfjpy1Go082Sn4+WpdbqalSmlOmAty7eC++xZN72DLicPdbKFGubVQwve97aa36zHCcOp00pqFB8MWVmALepvbcnUzpFyZU1uYQuYFArLWp0bFhoGCFnYjRQM5A7m3eXmHq5xmAIB2v1HQ+xnpw6anKt2tm0Gttr95sgcIPE8EanhlWytTfOulwfKykEXHRj13lXgOXyGptVYWR61Q0xcqS+Vae+wVFOndoxQgAt4nlgulZPFIFXxbMB5lFbUrqbW2GgBIAF5tqcuhzTLsPJV8UqoIVjkKm9ySd13vYLYACX8IAU1LgxVaoFTVvFNM2t4ZqksTofMbnfTQe99bcuqubwnZc1B8Ocxap+Igo93Ym6kvfvm9JewgAqcT5eBXw0ZrVKVPDuMurolS7MXG1w9S463FrSwXgClvOVdRVeuAVFy73AzE7hcxtp0HaXcIALvD+XDTWiDVv4VH+nIVcoNP7vRdTkJ8PU7m/oLMIE9hADEqJUUuArmJdsw8Vq4FgDma9gWGpAuZcwgBQUuWkSmqA5jTpf09MuqnLSuuZbdSwRQT/4iZ8O5dFEZVqPlKor31Zii5c3iHzAlbA69OkvIQO5ZrSioAAAAGgA6TLIO0yhAMswNIdpU8freEqZMuZ6iU/MCR5jqdOwBPwlzImLwYd6TEn7ti9u5KMov7Zr/CAZZTYjG06ZsyvUKsq1Hpp5afifgzAtc7qLLmIzgkW1mFbH0QCwzlVY02YLYKwIAU5iCSxIAtf1sNZdHhqZy9jdiHZbnKWUWDFe4AHyHaa24NSNNqeUhWc1TYm/iF/Ezg9838SLgmS9SXuUmcPUpZXKKVqu6tl/BTsviX1sMzCxvYiQsM9JqVHxQalSqgqgKqhvDd7IxAtvmGg10Y20MZ34LRLKzKSQGU3ZjnDZbipc+ceRdDoLaTTh+XKCFSgcEIKROd7tTX8KO17sF1tfa5HUyEqYSWGiSukiHh+XqR1W5FzsxIuNDLvBYJKYsqgX3/8Ac3ogAAAAA0AGlh2Eyka9NVW8xik/g5K2UuGzy0LT2EvKwhCEACEIQAIQhAAhCEACEIQAIQhAAhCEACEIQAIQhAAhCEACEIQAIQhAAhCEACEIQAIQhAAhCEACEIQAIQhA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AutoShape 14" descr="data:image/jpeg;base64,/9j/4AAQSkZJRgABAQAAAQABAAD/2wCEAAkGBxQSEhUUEhQUFRQVGBgUGBQXFxgXHRoYFRQXFxcVGBcYHCggGBwlHBQUITEhJSkrLi4uFyAzODMsNygtLiwBCgoKDg0OGxAQGy0mHyYsLC80NCwsLCwsLSwtLC0sLywsLCwsLC81LCwsLCw0LCwsLCwsLCwsLCwsLCwsLCwsLP/AABEIAKEBIAMBIgACEQEDEQH/xAAcAAACAgMBAQAAAAAAAAAAAAAABgQFAgMHAQj/xAA8EAACAQIEBAQDBwMDBAMBAAABAgADEQQSITEFBkFREyJhcYGRoQcjMlKxwdEUQvByguEVQ2LxM1NzJP/EABoBAAIDAQEAAAAAAAAAAAAAAAAFAgMEAQb/xAAsEQACAgEDAwMEAgIDAAAAAAAAAQIDEQQSIQUxQRNRcSJhgaEUseHwI5HR/9oADAMBAAIRAxEAPwDuMIQgAQhCABCEIAEITy8APYQheABCEIAEJrrVQqlmNlUFiT0AFyYnfZ3zw3EzV/8A5zTWnb7zMSCWJsmqjzZbE2J39pxvHBJQbTfsOsIQnSIQhPDAAvPZR8G48MS+IpoArUGyXJzAklwCQLG10Okh4Di7FiWqNlpLUq1CwFqlIF1VqYHUFLm22g1zAziafYlKLi8MaISgo8wEhcyBHqWyKzW0KF2Zjl0ChTrsSLA9ZjyzjC9Njc56lSqwUlnCKrFFJzWIUlNtNz2M6RGC89imvGnpEVKzP4QGIJeykP4IY2CjVLBHN9joJIqc0eG2IFZVUYeilY5XLFi3i3pgZRcr4JuQSNfQwAZIRfxGNxDVaSqaVFGzP5wXZlRRfMt1CeZ6fUk+kh4fjZpItNB49eoK9VUzMBkpvlAucxUEsgF9rk30gA2QiljeL1mXEtRrUgAyYekDTJ875RnB8QZhesutrWT1jNhA1vOyN2KqVGmnVm1gBvhCEACEIQAIQhAAhCEACEIQAIQhAAhCEAMKwJBCmxsQCRex6Ei4v7RQw3G3plKrl2pvSrOnmVvEyuuRiLDwvKRqND4nSwu5SLR4bRRSi0kCkZSoUWK/lt29NoAUeL5qFEYk1ArCggdQl7uSHzACx8qlQMwvrm00tN+LxFdsRSTPToqy1KmUqWLBCiBWOZetZTYfl31l0cMlrZFtYLbKNhsPb0ntSgrFWZVLLcqSASpOhIJ2gAqcM4+Vp0qdNRUqPSfEksxCqpqDKCxJy3Dg6k5Qut7gHzEcUrVFrGnXRM1ZcPTBpEMozIpqAGoNfOTcjXy94z/9PpafdU/KSy+RdCTckaaEnrPamBptmzU0Oe2e6qc1ts1x5resAFj7Q8Q68KxLZ1YslgyDKMrEDTzN0PeSfs44WMPw7DoBYsgqN6tU8xP1EovtrxoThppg61KiIAPTzH6LHXh+LpEBKbA5QFFvQW/aU+rWp4bX/ZpcZegnjjLJ0J4J7LjME8M9kTimPShSarUNkQXJ/YdzBvB1Jt4QmcCpjDcbxlPYYqkldfdScw+rGOlLh9JQgFNbUwQmgOUEWIUnUXE4hzRzXiKmLoYulTKNRLUwAhbyudFY7MfxemscMH9oNRT99lYdcqEWv65jr8JRC2I0n0++zDS5wuPj/A+rwqgFCClTyghguRbBl/CQLaEdO0X6vNGHwuMOFq0Th/FIdK5ULTqu34vMP7r23l7wnilPEpnpm46jt6GHG+EUcXSajXQOjdDuD+ZTup9RLnyuBdt2S2zX/pnR4bSUECmlmBBFriz6sLHYHqNpl/0+lbL4aZQpp2yrbId02/D6RS5Sx1XCV24binLlRnwtZt6tIbo3QuukdhBPJGcdrNVbCo5UuqsUOZSQDlO1xfYzSeF0SLGlTtmL2yL+JvxNtuep6yZCdIkWrw6k2ctTQmoArkqDmA2DaaiSEQAAAAAaADS3wmUIAEIQgAQhCABCEIAEIQgAQhI6YxWYqLmxIJANgQLlS219RACRCY5xv0kehjg1SpTsQaeW5NrHOCRY37D6iAEqEi4/GikhcgsAVWy2vdmCj6kSVAAhCEACEIQA8YyDiMZ0Ex4pisosPjKMYjWeX6z1aVc/Rq/LNlGn3LcyFzjyr/XoqtVZAhLCwBBJFrm/peWPCeHf09IKpzW3J3PrAY0zJcbeJHr04qHODW1Zt2eC9weIzCx3H1ElRcwXEAHAjEJ6/pOr/kUcvLXAuvqcJHs5n9qnNJpOmGpgFiMzE65b6DTvOlmfNvPHEvHxlV+hYgewNh+k33SxHCGHR6I2X7pLhL9l2nE0yMGIJta5P+WkHEcaU6LqSLRVWsfnMWqTJCOGepxFcoc+SeaHwtfU+Vj5lO071ha6uoZTdWFwZ8ppVN7zsP2S81BlOHqtqNUJ9dxNNc+cCfrGkVkfWguV3L/7T8KRhRi6elbBMK6H0BAqIfRl39hGbhWPWvRp1kPlqKrj2YXt8NpX81VqbYavSLqGelUUL1uUIGnvaUv2VVyvDqNKtanVQumRvKdHNjY66iT3x3Yyee2Sdecdn/Y6wnl547gC50A6ywpMotczc4UcFUSnUBLOpfQgWUG3Xc3vp6SdW5gpi5W7gbkTkfOLLxDitHO3h0LKha+oVSWY36Ek2Eyy1MJLEJLJu02kcpZsTxg7PwviNPEU1q0WDI2x9twfUSZIvD0prTVaWXw1AChTcAAaCD40ZmVVZyls2W2hOoGp3sQbdiO80rsYn34JUJoGNp5/Dzp4gGYpmGbLe2bLva+l5g3EKQuDVpgjIT510FQkUyddMxBA720nThKhNRrgFr6BRcsdB8/S01jH0rA+IlmNlOZbEg2sDfU30gBJhCEAAxbxnCa1Txin3JqoVcB7q7B1yuNPISgZSba5hcHKIyQgAtjhFRWQhKbU/vM9BjpmcKBUJy2NgrLlCgANprPMNwSulWpVFVCahOjLcU7KFV6QGxsCpVibgLqLHMyWlJxLmnD0WyZs7jdU81vc7CclJRWWSjCUniKK/BcBrU6SXZTUXwfEJf8A+Y0STdmy2UZmZtiSSLnTVmwtMgeZszG5J6XPQDoB0nLeeuZVxrYfBUmekKj+JVqLqyU07Adb/pOn4GujqCjZgBa/XTv6yELYy7MnOqUEmyTCEJYVBPGM9MrOIYzcDYbn9pn1OojRDdInCDm8IoeNY8Bzc2G/wErK+NGwPxlVzBiWzkkXEqEx88ROn1pu33eR9XDbHAzVeJKqlnNlUXJ0nmH4ktSnmTY/T0PYxf8AD8em6kXQizH37dzNX2fYVqiNSu3lqMM+Uke5vsDb6ya0MXU5eU18YIOxRlyX64+zgn/NJ0ThOJ8Sijdx+kR6/KjjVKqsfykFfkbkS65Qx+Uth3BVl1CnT/3GfSZejdtfaS/Zm1e22vMX2GPiD5aVQ9kY/JTPlGrWLMWO5N/mbz6Z53xvg4DEONxTYD3It+8+YC09Dd3Rp6P9MJS+6/RmW1nheeEz00iZUhzlvsZU3l7yorGurKSMnmJH6fGUCU/WO3KeFyU83Vzc+w2/z1mbV2uuttdwcmoPI94WsLXY3J6nWZuQ17SDTOmsyNQ7CJYdhbPuOXKvGPGVkc3qU7X/APJTs37Si+0LmHw2WgpG2Z/pYSl4DxE4fEo7aISUf/S3X4EAxM5o4sa+LqOdiSR6DoPlaNoaiVunUG+ez+DNTo1/I3Y4xn8jzwrjVJl3t9JHwXLGER/Fz1HNywVn0W+p0AH1ivgnUr5SRfQ+/wC0s6dFurWHUmYmnFPBtsrx2Z0Th/Ekp6C38yywOGcPUem6eHVcVTcEspyqrKLGxHl0J2v1nOsJX1y/WPnA8QVXWR0PUHRa4WP6X+hPqaV3Xczw/AAAA5RghqMhy6lqt/PUN9SA1vXfsBCw/KGRLZ1ZhTw1NcyC18MS2dgLElixG+g263aUYEXEynqE01lC4XX4DV89qwOaqtezLo7LlGR9dEGTQLtpe9tcq3Anet4rVFOZFUoVOVClRqgamoOpJYXzXuUU9LRghOga6FPKoAubdSbk+pM2QhAAnhnspub+MDCYSrWv5lWy/wCo6LA7GLk8IQPtR5+akxw2FezDSo67g/lB6esTeV8Z5TvmPXrE6vWLsWY3JNyT9dZK4djTTv1Ey2rcj0FdMaobUP8Aw3g9JKrVQzZ23ub6XvYdhGnh3FjRfyn/AJHYznuA4mzsAPbb4y7GLt1uf80imyq6yxem8Y8lfpOx4SOxUeK0igcuqg9GIH6zE8bw/wD9qfOcdNWqxvmI/wA2mt6jj+7944VrS5OLpMfMjsrcZolSVqoTbQZhFrG4/S199SZzs4htxe3rNCcYdGtfMO38RP1XT2ana4vtnj5L6unKvlPI4cQqqdxeVJw9NjoNZhh8b4guvWe4Y+cG+xv8ojrqcOOxe1iLY2cGWnTAFgbaD9z6mMFDFpbYD0EScPXk2jiNZW77ItiKTbfI2M4aR6uHuQ3967HqPY9vSRcHitLSxBl8LFLldyKbRz77ZeJV3p0kRHFHzGowFwW0CqSNgACfjORqk+l8RQV1IYAg6EHW95yvnDkXwb1cMCVGrU+w7r6ekbafqe6W27v4fj/H9Dnp2orSVUuP98iCV7CZZSZt8e0xbEk9tI2Q+ain3PcNhwxC28x0H8zpHD6IVQAAABYD2ifypgy7GqenlX3O5jzh6Nh6xN1G3dNQXj+xdqJp8ImKwta0CbbaTMKJk5Fu0yrgwlLjtYn8TqBXItruT6GOeO23tEzmKlYB+11Psdj85dpX9eDRS0nyb+DtfvYdZe0HDDQ3Gn8ROwHEsltL+l4w8Px3iWA3PS003RaLbUxh4fQJYHpaN2Fr2Fv2i5wmmcoJNh9ZY1caAFsdvWJNTVlZFdkcsZuG4/KwVjoevrL4TnNLF6x64VifEpK3W1j7iOug6mUoumfjlfHsLtVDD3EyEIT0RkCEIQAJzD7csblw9Olfcl/iLAfq06fOS/bfhixpt/bkPzDa/rOM0aXHqo4rNlPfuelhf4TF1tLfljC5nao34aQ0/wBR2+QF5S4jdvPBPp/cJl/7jase3/iPaW3CLkXO/Q/vFrF4u739biX/AAjGgL8usjjgYxSjDCL9NBrPGI0lW/Ebew+pE8p44H5yOASZaZARKbilBQLje+3aS0xWneQeKYmw+v8AzIuJKOclXh8eyNYnf9Y18CYvcnW2nziBiK3zjxyNVvQzHqx+mg/SKuoVqNe9FGtsSi15GCmkmUaZuJrRR0mYe2pnnpPIiZY4MGXVPEAC17ntKCniRNpxAkIzcexHBfo95qxTAjWVdPHW6/xPRir7npOTsbjwSXc5Jz/wgYetnQWp1L6Do25HxixQBdgq6sxsBOqc84XxqDrbUC49xqIhcjYTMxqsNBovv1M9NodXnSb5d48fPsOKNVJ4ix34Rw8U0VB039T3l6tG3rIOBbWWmb1itNyk2zs5GvLfYTB0trM3rASPXxIt6y1lZB4gTF7iVIVKbKdLgiXWMe95T1bWkquJZRNCDTqkH1Gh9xLbAcTZCCDIPH6Xh1tNnGb47ESJRqkmw1J2/iP3BWRz7hVek9khxw/MbG2u0ncP4yWJv76yHwrlZcoNZ2BOuRbC3x1lxQ5Zw41zOP8Adf8AURbOqqeVEvnDK7FhhscNADOmcovej/u/YTmuG4Go/BU+DfyJ07lahkw6i4J1Jsby3p2ldVzl9hLrotRLiEIR4LAhCEACLfPnBP6rDEKLul2X108y/EfpGSECUZOLyj5M4hQykg9JaVx4GFp0/wC6peo3+7YH4TqH2g/Z6KreNQyi5+8S9tzqy/C+k5FzJi/EruR+EGwt2Gglch3pZxse5FazTfSxZAtfSRyJhYys27nFk04s21myhjD1kEtMC0CXrNF+nFrC0j4viObr8JVAzEmcwdd+PAYqtoY/cjVsuFQdxf6zm2Jj5yWrDDpmBAN2U91zEfsZh6lXnT/kTX3OdvPsOaVdpsNQWkOk0yI7TzLiUExavxm1alybH1laHNvhN1OrpIuAE/fptMvHsJBNQTA1NLGQ2ZJELmbGhabE9AYucqHLRX2vJHNNN6oWjT1aqcg+P+GVXA8T5Ft2Ec0UY03y/wCjbpHmT+BxwlfLJw4kPT3iu+KI1mFbHEbSlUs2SWRlOJzdZCxNe2xvKL+vbvAYsnrLFUyOC1Na41kDENv9JHev2kHEYojrLIVNsEVPM6XUNfUH6HT+PlJnLHC8hFSpYubZV/L6n1ldUxGdrHUDW3ttJ9DHsDoY1+pVqBOjTRna7s/b8j3hEJ/Ede59v+ZOSkvXT6xWwvGAB5jY9Ztbji36/T6Cc9PCNTjIZq6aaH6/5/hm7gvMlTD1MpYEE6qTvr0iwOMAD1+gv3Mi46uWIYe4tqDtaUyk1zFlbpU1ia4O/wDDsctZA6bH6ehkqct+zrmPK3hVD5W2v326zqMZae31IZ8nmtXp3RZt8eD2EIS8yhCEIAVHMzEUKh/KjH6GfLNY3Yz6r5kW+Fr/AP5v9FJnyvUoG5t7yMlka9Pl9LNIaBmVWiR0mAlbQw3+Dy0ySnM0TS82BYEkvJrCzx0m+wni0yxsJIjI0UME1VlRBmZiFUdydp2nFcuilhqKJYmgmUn8w0LH56/GVXIPKhokV64Ae3kQ7rcfibsfTpHq8zW1qyLixdbJbuBLp09JsUECWOOwWRtPwnb09JGZJ5m6l1ycWUtEW1p6h/5m107TEKRKGiJrzf5tNdU/yJINOanpFiABcnpOxi2ySMuV8B4uJNUi4ojTtnbT9AfnEvimA/p8VWojZXJX/S3mX5Xt8J2Dg+EWjTCjfdj3MU/tG4PmKYpB+EZKlu39jfA3B9xPSxocNOk+6NGmsxZj3E5TcTw6zJDAiYUhmzVknk3MNJrtJIgzW20p+IvLlzvKw4V6zrTpqWdzZVHU+/QesvoX1EZLESlwoNyxBsTYHoctrge2YfOTBH3nPlQYfh+HCC7UGPiMOprWzN7ZlX4RFSmZvl3O6F/8X5ZqapN2HqmeNR62k3AYbXzD/O8hY0om2Ennkmqb2Fzrv09b7aTfRpa776zEUOoFuu99b72hhXOa5F9bHpaL3z2NXdcF9wvCHdWuRY9rWG1z6TsvLnEfGogk+ZdG/mc04FWpqM2l/baW3BeKmjXLA3UkBgO0po1XoW5l2fcT9Qpdsfuux0qExpuCARqDqDMp6M82EIQgBhVphgVOoIIPsRYz5b5jwD4StVokaoxW/cf2n4ixn1MYhfaDyeuNy1EISuumYg2Zfyt+x9ZxmrTWbW0+zPn7E0KlNabsxIqbjt1gBGvi3A8bTXJiKRZQbqyDMB3sVG228p6HCqrmyUnJ7ZT/ABKk2+4woSXZ8fch0xN9OiWICgknoBeOfBPs/qNY1zkH5Rq3x6CPnCOW6dAWpIAerbk+5nfgus1UIrC5OYcO5KxFXcBF7vp8lGseOBcpUcOQ1s9T8zbD2XYRxpcMPaSqfDJ3Y33MFmplIqFQzYKZltWwopi7X1IAA1JJ2AHUzynS0PiIaVibZ2TUAXLDKx0337Tmwo3oqHpXFiLiV2I4d1XUdusZEWm5AV1NxmFiDpYG/wAiDNIpowurqRe17i17Xt8tfaZr9LC1YkjqmhRZbf5+0wdwI1f0SVVDDK6nYixHwPzlZSwNFq1SkKZvSRXZjfLZmZbAk6kFDftFMulTz9L4J7olK1QscqDMew/npLfh/D/D1Ornr29BLXDYZPMqFPIAWVSPKGBIJA72NvabqKIWVCyrUYFhTYgNYW/t+I09Zu02gVTy+WRc0RFvMaqBlKsAVIsQdQQdxLZMIpy2ZTmBK2N7gWuR3AuPnMn4ae0Y7Dm9HK+NcqPTOagC9P8ALuy/P8Q9d4uVVI0Oh7HSdvfh57RdaolWoKTUVJLFMr5SwsubMVI/DYjY3ubd5jnpMvKNsNZhYlycwVvUTxqnrOm+NhaWcXpIEU1CcoVSi/iZTaz265b209JIXhtAMPukztlOlLUZ/wAJay3W+u9tpH+JL3LP5kfb9nMMFwivXNqSEj8zeVR7sf2vH3lflmnhLufPWYWL9AOqoOg9dzGelgSQCLW6Wm8YAzRXRtM92pc1jwVuMoLVptTcXVhYj95yXiXAGoVCjD2PcdxO1NgjIWP4StVctRbjvsR7GTsg2uDum1PpP7HGv+m9tbW+smYbCAbgmxB79Tr+sd8Tymy38Mhh2OhlaeCVV/7Z+X8RbbOa4kmNYaiuS4ZU1cPY2AFtSQNL32HpNCYUZr2O2bpffXX5y+/o2B8yEfAnp7TYMEGv7f5/Ewyt28Mkr8FZQRhexuDcfDt6y6wDebXTbSYnDAADLodPbYSy4NwV6pCA2Fr5rbWG9pm2O2SSM9+oW15Hbleuz0BmFrEqPYGW8psK2IooFaktXKLXpELe3XK1rfAyfw3EtUpq702pMb3psQSNepGk9TpuIKHOUvKPP2d2yVPDPYGaCsWK3EKnjmmahUeKFFU5QgyhKjUSNyzKxA9jr0mNfmFSHcp92rVKY3BLpVFJRr0LZtdlABJ1tGNcKmvkXzNnOg1bTzH10GvpPDg6fm+7Tz/i8o83+rTX4wOp4E7htAPisQWIJ+5oqqlrMQrVHqKrGwFqiAsNDkmWIsa1PIXWkKwouShAckMCCxGgDZRpqTHJKCg3CqCQASAAbDYX7CHgLa2VbXzWsLXvmvbvfW/ecwiW+QsU8coceRRTFZqDOzW1AYgr0/t1v3AEwfjpy1Go082Sn4+WpdbqalSmlOmAty7eC++xZN72DLicPdbKFGubVQwve97aa36zHCcOp00pqFB8MWVmALepvbcnUzpFyZU1uYQuYFArLWp0bFhoGCFnYjRQM5A7m3eXmHq5xmAIB2v1HQ+xnpw6anKt2tm0Gttr95sgcIPE8EanhlWytTfOulwfKykEXHRj13lXgOXyGptVYWR61Q0xcqS+Vae+wVFOndoxQgAt4nlgulZPFIFXxbMB5lFbUrqbW2GgBIAF5tqcuhzTLsPJV8UqoIVjkKm9ySd13vYLYACX8IAU1LgxVaoFTVvFNM2t4ZqksTofMbnfTQe99bcuqubwnZc1B8Ocxap+Igo93Ym6kvfvm9JewgAqcT5eBXw0ZrVKVPDuMurolS7MXG1w9S463FrSwXgClvOVdRVeuAVFy73AzE7hcxtp0HaXcIALvD+XDTWiDVv4VH+nIVcoNP7vRdTkJ8PU7m/oLMIE9hADEqJUUuArmJdsw8Vq4FgDma9gWGpAuZcwgBQUuWkSmqA5jTpf09MuqnLSuuZbdSwRQT/4iZ8O5dFEZVqPlKor31Zii5c3iHzAlbA69OkvIQO5ZrSioAAAAGgA6TLIO0yhAMswNIdpU8freEqZMuZ6iU/MCR5jqdOwBPwlzImLwYd6TEn7ti9u5KMov7Zr/CAZZTYjG06ZsyvUKsq1Hpp5afifgzAtc7qLLmIzgkW1mFbH0QCwzlVY02YLYKwIAU5iCSxIAtf1sNZdHhqZy9jdiHZbnKWUWDFe4AHyHaa24NSNNqeUhWc1TYm/iF/Ezg9838SLgmS9SXuUmcPUpZXKKVqu6tl/BTsviX1sMzCxvYiQsM9JqVHxQalSqgqgKqhvDd7IxAtvmGg10Y20MZ34LRLKzKSQGU3ZjnDZbipc+ceRdDoLaTTh+XKCFSgcEIKROd7tTX8KO17sF1tfa5HUyEqYSWGiSukiHh+XqR1W5FzsxIuNDLvBYJKYsqgX3/8Ac3ogAAAAA0AGlh2Eyka9NVW8xik/g5K2UuGzy0LT2EvKwhCEACEIQAIQhAAhCEACEIQAIQhAAhCEACEIQAIQhAAhCEACEIQAIQhAAhCEACEIQAIQhAAhCEACEIQAIQhA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731838"/>
            <a:ext cx="27432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5429250" y="1279525"/>
            <a:ext cx="32924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114264" tIns="-114264" rIns="-114264" bIns="-1142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429250" y="1279525"/>
            <a:ext cx="32924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5429250" y="1279525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429250" y="1279525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AutoShape 16" descr="data:image/jpeg;base64,/9j/4AAQSkZJRgABAQAAAQABAAD/2wCEAAkGBwgHBgkIBwgKCgkLDRYPDQwMDRsUFRAWIB0iIiAdHx8kKDQsJCYxJx8fLT0tMTU3Ojo6Iys/RD84QzQ5OjcBCgoKDQwNGg8PGjclHyU3Nzc3Nzc3Nzc3Nzc3Nzc3Nzc3Nzc3Nzc3Nzc3Nzc3Nzc3Nzc3Nzc3Nzc3Nzc3Nzc3N//AABEIAKEAeQMBIgACEQEDEQH/xAAcAAAABwEBAAAAAAAAAAAAAAAAAgMEBQYHAQj/xAA7EAABAwIEBAMGAwYHAQAAAAABAAIDBBEFEiExBhNBUSJhgQcycZGhsRRSchUjMzTB0TZCQ2KCorIk/8QAGgEAAwEBAQEAAAAAAAAAAAAAAgMEBQABBv/EACYRAAMAAgICAgICAwEAAAAAAAABAgMRBCESMRMiM0EUMmFxkQX/2gAMAwEAAhEDEQA/ANwXHDRdQQnCNtUYBdO6CHR6JuCSfulnhUX2s4jUYXgEEtJWz0sj6gNHJGrxYnfpsEupPUW87opCzb2fcdVGKYgzDsTdG0CJrIi733P7k9SVpQN1PUtPTCEXN3SrPcCK9Gj90JcrsJ+g1l3KjBGACakDsK1qVjb4guAJRmhTYnQLYsuIZghmCo2CdQQQXHBXBcRiuLw9OOCYYrh9NiVHJS1kLJInjZzQbHuOxUgUR2yCkceYuJ8PrODeJX07Xlrh445A3Rzb3Fr+nwWycE8Vft7Dw6raIaoOyhjiA6RthZ1htfsie1Dhh3EeHQR0lIJK2NxLJS8MDWAXIOmt9AB9QsmwyvxHCsUDHsfHJEcrmPBDh/t8ulvql5PvPXtDJPQT3eaUiN2hRGHVwrqKGobu9uvkeqkoCcuyjl9hudIdApQJFt+yVaSqZFMUau3RLkBFBeToCmbPBZBFDZCu8p/5kXZ4LoIIJp4cshZAuA3UBjHGGC4TmFTVAvaLlsYuhbS9nqTfon7IpbdUY8eOrXN/ZdO2x/Pq4j4aWTY8U4lKSRWRsIZ4miDRpv569kiuTjXQ5YLLzVlkMbXyGwL2s9XEAfdVrjvhmmxLCZqlsLPxdO0vbJbVzQNQT1FtfRDhbEK7Hqvm1z4zS0hD4DGwsM7joHuF9gL2Hr0CtVYA+kmaQCDG4G/wRJzU+SA7mtGeeySoMtPX4dP4jTOaWXGtjcH7BaKImjZoWWeyxwbxXiscZOQwk2/5aLV12FJyFn6sLlHYIZR2Rl1O0hIWw7IIy5ddo4CF0LrlwvTgyTnmjp4XzTPDI2C7nHYBHJ7LJPaHxPJieMSYFRSllJSn/wCiRh95/b0+90GS/GdnqQ54v44q6tr6TBYniG5a+YWuVnVbFJOHSStdK+Q/xHOO+l7j+ylpp2inySEWcQC62pKaCNs0mY1UT77NJLnE+YWb81N7ZbEpIksOp20lM0NZc+HW+rRrt57pRxdLPBFIS4u8N3Hcd3+e+nz7JkyalhpnAX5jndOmtvkkzXR0rwJpHPjibqw7E66D6fJISqm2Gn/k1H2bse+Kte6TOI3tjBt1tm+xarVicnJw+pk08MTiAeptoq/gXOo8Hgp2AMncM87huXncemg9FysjmmGV0jiXd9U2ubGKPBIQ8bq9sq3sxppYuLMTe9paDER/2C1QKk4DhD8IxGWrhlLhI0tLD8d1bYKrMBzW5fNN4vLx0tN9g553W0OUW5Xbg7EWQWgIOXK7mQKKQvDg2ZczBFt5rlh+ZdtnCOLVzMPwurrXkBtPC+Q+gJXn+me8UpnkcDUS3klc8gXeSSbn4rTfadXyfsJuHw6Oq3/vT0bG3U/WwWR4tXQspm09O4kiwJGwFtlNkfydIbCS7YtPVCmaHyuLRlvctve/5b/cqMbir6ScSteXgnM4Dr5KNqJhNM1pfmd0F7p7hnDmO4tNkocJrJLnR3JLWDzzHT6pk4J12Hd7JanxF9DM6aaIu57M2XSzc3u/ID7qd4T4cnrTTYxUWbSNlJYx4IMrm7O+APzU/wAM+yl7+VVcU1T3kG5o4naeQc+/0HzVpxLlNfy6djY4YWiONjRYNA6BQ8ulgja9sKK8mR0+KmmLWRg5hv5JSHFc1i4gXUNXuJcS3fqouSrMZzHMB0A/qsTxdrooZcX4pkZzGuFu3knkeL63BFlQhXyH3nNsfqE7w6rkzlrzbXSyFxc9iW0aVQVwks0nRSQJ73VGw+ttaxVroaoSRgE6rW4HN39LEXP7Q/BQRQUMwC2U0KO5UMq5nC7zAu2jiHr8KpK57TVRc0NFg0nT1SMWAYVGSW4ZRtF7/wABv9lNlg7JNzCVO8ehioaw0dLCQYqaBltssTQnbHdCUTIUW9jqu20eew9VMGQmx1Kqle4Bzr9VNVktyew0VaxWYOOZYnOzfJf+inFOkQ9c73rdlAVUzjJZ48IsLeSmamQSAtF9d1B4g7VxtfRKwobvRxkzHkC5awHbe6XNQL2Zo4bG6hI3PzEDun9O1z253Al3Syfcfsntk9QYkI3wMfoZDa9/K6tuG1zrAk+hWUCodS4w3mNe9ti4Aa2uNVdaOsByuB0dbVTZ8Tx6qf2CqNFo6oS2aXanZPC1U3D8Qs8AOVjjrwWgk3Wlw+Yqnxv2c8bp9D7KuWScVQ2U2FrpW5WlNS1tC2mumObBcyhGQVOhYmWhJPiFinB2TeoeQNEnLpLsKfZWa+fIHXOpVRxWts4MvY31sFN8UyPpWOm/072cfylULEq9sj7khy+d+N3k2aajUbHb6oeIkqLrKlhaRfbVRstY/UZtCbpnPUE3zEBVRx+9k9WPI6kB7rHZPaKvIf5baqvc3LZOoJfEPJOrCmhN0WMyQveCWNzDZ1tk5bU8sDW3ZQDag2vdHfV33vY7qd4GxPkW/D6stcDra99FaY6h34cOB2Wc4fXghliBrZXPD5eZSyAbBhIU3xuLKePf2JyhrzzQA7VWz0VE4cgfVVjHm4YCCVe8wWrxd6Y7mqVekLLqJdce/KFpukuyDQWaSyZzTgLlVLa5UXPMXXA6rMz5WyrFi2MMe5c8EscjczHAghYbXTmmqZ6aRxL4nlt+46H5WWx45UiOI3PRYdxTNkx2RzT77QSl8OPKnsuyx44FQc1HdcdOHX7lR7Zi5GLtraK/4zMb7HmbPulI35TYFM2OOU6/ApSJ1r3PwXjgBkiJbDVGElxbqmQeT1SkZN0DhAMlqE+MLROHg6SLINSWFv0VAwmndJILLWuC8NcWmd7dGtsL9SocsedqUNx/Xsn8Go20NK1pHicPEpHMETIQu5fJXRPgtI6n5PbHL3NaNU3nfoElO83vdNpJ2kWJQ5M++g4xiNVIToN0zmaIIS+Q+IjbsnUs8cbCQBdVvGsQ8LvEorey/BjdPRXuJq8uc+x0WRcROMmJl1jYNAv81f8AFKgvLiSpKg4MixbhCnqwwGqe+RxB/wAzcxtb5Krj0sX2ZZz5XwqEZHG6ycB12qTxjBZKOZ7cpFjta1lEgFuhV6apbRh1Ln2Lsd4bEo7Sm4KVaV2gdDmPWye04F1F84MFylaWonqZhHSxueT8gluG0eqNvSNE4UgbUVMULWgve4AC+m626gpI6SlZDHazRqe5WLcI4BXQhk8tRC09rOP9FqNBNUU8bbvBHdpu0qTHcRkb9jsmBqSfyArnLCLTTtnZmGjhuEqr1praJPRFTuFt1Ezy5SfJHkq91E11UGtJv0WNVbZp4sb2ExKuEbTr06FU7Fa8yuOv1S2L19y7VVmpqC926ZEbNbFChbBPmle2OMF73mzWjqegWxYVSjC8Go6FzrugiDXHu7r9bqi+z3COfVHF6pv7mElsObZ7+p9AfmfJXKurWsBL3geqHNXfiibO3ltSv0RHEWDUeJhzpmWk6SN39e6y/G+Gn00ruU5rmj0WjV2MMbfxBUrGsRzl1joj49Wn0H/Glx9ym/hXiYRWu87Dul5KCojbmkbkHYlLYbIJ8Yz7hgUnirxyztqtF009EU8eGmyu0tHJW1PLb7oOq0/hTh6GjY1xaM32VV4fphCInvAu8l+qulBWCN4INlLycjf1Xoq42FTO17LbC1kYAunDJhGbsd8fNQL8RGXRwSDsTsdCodML+PVF9wqqBlAuNdLKaus6wvFP3zLOF7hXn8YfyO+Ss4+bU6Zk8rA4sq8mxUNiHulBBRo0MXsp2L7n4qCn6oIK3GaFejUsA/whhP6X/wDoqDx33UEFJf5GT8X+3/SuVGwUHiexQQVmH2VZ/wChFcPfz0qk8U9woIKq/wC5l4fxEvR/w4P0D7KSgQQUVl+IeFFf0XUEgqQ9wb+cj/UFq6CCKPbMb/0fyI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AutoShape 18" descr="data:image/jpeg;base64,/9j/4AAQSkZJRgABAQAAAQABAAD/2wCEAAkGBhQSEBQUEBAUFBAVDw8WDxQUFBAQFBQVFBQVFRUUFxcXHCYeFxkkGRUXHy8gIycpLCwsFR4xNTAqNSYsLCkBCQoKDgwOGg8PGiwkHCQsKSwpLCwpKSksKikqLCwpKSwsKSwpLCwsKiwsLCksLCksLCwpKSkpKSwpLCwpKSwsLP/AABEIAKAA3AMBIgACEQEDEQH/xAAcAAACAgMBAQAAAAAAAAAAAAAAAQUGAgMEBwj/xAA7EAABAwIDBQUFBwQCAwAAAAABAAIRAwQFITEGEkFRYRMicYGRBzJCobEUI1JywdHwgpLC4TPxQ1Oi/8QAGgEAAgMBAQAAAAAAAAAAAAAAAAEDBAUCBv/EACURAAICAgICAQUBAQAAAAAAAAABAhEDBBIxIUETBSJRYXEUof/aAAwDAQACEQMRAD8A9dJTSKFMVhoQhAAhCEwMkICEgBNJNAAhCCgENNJCQwQhCZyCaSEANNYpoAySKEJDBCEBAGQTWITQMyRKUppAchQhC6AaEkwgQIQhMBymkhIBoQEIAYQUISGQVTbGi2/+xODm1OzDg9wDWFxzDATxI4+Sn1C7SbL0rynFQRVbnQqjJ1N3A9RPAp7LYm+tQIrCK9Ko6lXA/Gz4h0Ig+a4t3TJOKcOS9dkwhCFIQghCECBNJCBmQQgJIBjQEpRKAGmkE0hoEwVimEgOdCSaYwCYWKaZyCapmzOMVxf3FrdVC9wJfTOg3TmN3kIOiua5hNSRJkxuDV/0aEBC6OBhCEIAaJSWu4rtptLnuDWjUkwEhpX4RsVdwepGJXzBpu2jz+Ysg+aiMf8AaOG9y0Ac7P7x47o8G8fNQmxN1cMvXVa1QO+0O+/JAz/ARHuwqstjHaVl/Hp5lBuvR6skhNWzOBCSaYgQhCQxpIQgGCEITEAKcrEJpDRkkCiUkDNITSQkAIlCpe1mNuLzTpuhjPej4ncR4BQbGdYIcmSYsbyS4o27TltG+s7oEQXPo1SI0guaT4d5Wu1u2VBvU3BzeYXl1uwXQaKr3Ncx8sIPGIzHHJTeDUqltHZkPAPe4SOMrMj9QqV132bEtDlBJvyui+BNaresHsDhoRK2rajJSVoxZRcXTAJpBCZyYXFw1jXPed1jWkuJ4AaryHanax91UMEtotJFNn+Tup+Sl/aHtVvuNtSPcafviPicPh8B9fBUWc1lbWe3wj0b/wBP1OK+SXfo6LNpLs9Fe8KpgNbzkSqhhtKSFasLLiWt4ue0ephZUpXJI2JKoM9IlCUIXqV0eIfYwhJDnQM9OKbEOUArhOJgzuZgan/Sqe2O0m9bOYx5a81KQG6YPvgFpjUKrLaxp0vJPHXnIvaS4MIvWuptbvS9rGhx5kASV3SpseSORXFkc4ODpjlJKU1KRgmkiUAZKs4vs1dVKzn0MSq0mOz3DDg08m5ZN0y8VZJQk0dKTj0ak1G4NioqtgnvjXqOa6b+/bRpue8w0D1PADqo45IyjzXRJPHKEuL7NON4kKFB7570Qzq45D55rzjfyMmSdTrJOpW3FsYfXcXPOQ91ucAfuo2pUMx1XndzZ+eXjpGlrYeC89ndh1Mb38CuFkAabgIDg2SOc8ZVTw+ifKc+SnsMqkVNJlpBkgCIVCCTnbNWrjf4LJgVaaccj9VJBVDC8V7OqQdPiE/Mc1bKVUOEgyF6bRycsSj+DE38Lhk5emZqu7a7SC1oHdd9+8FtIcRzf5fVS+K4oy3ovq1PdaJ6k8APErw/GsYfc1nVX6nQcGgaNHQBS7Ob440uxaWt8s7fSOR7888zxPNOnqsFkxuaxmz1EUWDC2ZZ9FasFj7RSGvfH0P7KtYEN8gHgFOW1bs6zXzk17T4xqPRV4NLIm/yLOm4NL8M9FJQsW1AQCNCAR4Fab29bSpl7zDQPXkAvV2krPE026N76gaCSYA1Kp20W0u9LGTE5cJ6lR+KbTvrEgZMGgCg6jy4yTn/ADJYO5vOb4Q6NXX1eH3T7JOxxipTPvEJ3lrSu6jXvBa9sZslocRzGhKjyZyB8VJ4aDIyy+SynmljVplxK3ZarXCw0gt3hJky4nVTbdNZXDY3Mtg6wuqnUzjotDQ2ayJP2UtmPKL/AEbZQkhelMgxq3LW7u84DecGsnKXHQDqtgCrW21vTq2dTvgVaQ7ag4OgtqUu8PWCPNSeAY0y4oU6jXglzGkiRIMZ5eKj5q6Jfjlx5USSYSKYXZGeU4PtB2V0wE90uAd4EwV3+0DGd64bQae7TbL/AM7ufgI9V5vWuXPuGhupqNA8S6ArJjrib+53te3cPIQAvOtyhruJ6HPCLzJm+n7oKGDj1/6RTOS2BnD+cFlN0MkrJ7TB6eM+ikatGW6fpp/pReHU84PLNT9hTJbERJ8FXc2pUi1jlRBVLR5PcGYznSFL7HbROdX7CoRJYY5kt+uWSk8RtgxgLAJBk8zIVAw2oW4tbRqaxHLIgytnUyOOSKTHsyjmwStddEz7WcZO9St2nKO0qeJkNHpJ815+1SO3l4amK3OeTHtYP6WNH1lRjDwVvYlc2c6UFHCjc1q20m59U7alKYbmqTZpxXgs2zVLiu7ErYgE/wA8VH4BU3dVPVyCx3ONfooWrOJOpEpsNjgq0jRcfvKWnVhOXoclFe0nEiH0aIMCHPf9B9CoHYu7LMXawaPp1g7ybvfULm9ol/OJVG8GMpNH9oJ+q2fkctX/AIYX+dLddf0KVwIiNFnTO8VEMuDlyhdltWmDxE8cliThRcnAlrejLhKsVlTgZclXKFwBGal7CuSfRUcibOIxZbrChDZ9VnUqBrwY6eSLV3dHgsb85eSlleNKcfVFdx5Omd6oO3e225NGg6DpUcD/APIUrtJtOKFiHg/ePljOhGTj6fVeJ4pfFxnzK9Rl2HOKUPa8lLW1/ucpeiQbjDt6d8681ZML2iqOLWtPnl+yoFN+Y8c9PFWjZ+43ajIz3nZdFWcaNaCTXk9d2ax3tZpvP3jQCOrf9KeleX4jif2W4o1QdCC/jLdHA+RW/bPbp9K6NOi8brabJ8SN76ELQw5ft+70ZWxpt5Ps6fkrns72fNe9a9wmnSPaO8Qe4PXP+lTe2eE9neueB3awDx4iGu+efmr1s5s+y0oimzNxzqO/E6PoOCW0eC/aKMAfeN71M9eI8D+yq5NdvBx99hLYvNy9HmjQuum2AuZ+RhwggmRxBBgyt9F4heammXEzusmwQeKsVrkAQqzRrAECfBT1pcyBKp5LXknizvu7kEHLhkVTtm8LNXFmPjuUGve49YLWj1PyU/dXEiAJccgOan9nsF+z0zI+9ed6qevBo6ALX+k45ZMnN9IrbWZRxuK9nj23lkaeKXHJ72vH9TQf3UTTC9I9q+z5IZdME7oDK3Rsy13qY8wvN21Fp7Eamy5pZOWJEla6eSxHvItXysd+HKlXk00/BPWL4AUrUuCGEcwoS0qQAuy4rnc14KrK78ElJj2CtN/FS+MqdCoSeroaPqVG+0W3LMTqng9tNw/tA/RXf2aYUWUalZwzqvAZ+Rmh8yT6Lm9p2Ab7WVwPc7tX8p0Pr9VvLG1rJHnXnX+1v10ecUnei7mVMvRcVJkeC6wNOSy5mo/J32rs48lOYefkFX7SpAzUvQqQcvnoqWVWNRLrY3eQnkFlf3UjLSCoSwrOE72h90D91J/ZTUhg4+9xgcSq755GscfbK2RRh9zPONvXPDLQO911Ou8cpfVP6AKnVmFeze0rZ7tLZj6bf+CRHKmQB8iAV5JXor0sofHJR/SKmCSyQv8AbI5jJKtezlMB7ejlBUrfNTdg7dz0AGmiJSLeOPiiQ21vRuj8pmfBVLGqlQV39pO8RSPk6kwj5KyW+HuvbllECd5w33D4WD3j6L0DaT2b07qsKgO7FKmwgDXckA/2wPJWMUHNNlfYzxxTin+GWdtwYWi4xLdHFSdOiFqvLdoaS6AOZgBSGX2zyzbK7Zv9o0EPPvtjJ3XxVep4+xphz48QfRerVsEp1CSN13OIK5X7KUz8A9As7LrxnK6J4zpUec2e0lJ9Qhr8gBrI9JVltsXbuiDPhmrBT2PpT/xt9Au+32bpj4QquTQjJ+DtZaNGAUmyKhzd8I4N69SrEbrJabXDw3QLvbREaLV18axx4xVFWbbdsg8UxUBjg9u80ghwIkEHUELw7H3U6dZwpT2ZOQMkt6TxC9/xDD2uEEBV262OpO1pt9AuskeRPgyPG7R47bXw4FZvv2h2bhK9RdsfbtMbrAeXdBWxux1LUMb5AKr8BorcaXR5rRxAc58JKtWzODi5INZ27TnNg95/SfhCs9PZCn+FS1hgLaegThrpO2jjJuycaTolqFRrWhrRDWgBoAgADIALnvrppY5rxLS0hwI1B1XfSoiFovLMERC0PRk+zwvaOy+zVTunepF3cOW8BycP1XHSv2RJeB8l6ziOylF2dRrdeMfquN2wdA/+Jvos7JgTfg0obLS8nmNvjdNzy0PEdTE+qtGE3jQJMO8x/CrG32fW3/pZ/au+12Pos92iweDQocmpyXg7jt0vJw4WTVMNAAjU6AK54dbtptga8SeK4rXBw3QKYt6UCCpdTUjid15Kmxm5/wANNxdCCCAQQZBzkcQV4ft1hdOhV3reSwkzTgks5weLfovd7iiCFDV8DpOJlrSeOhKvZFyIcU3B2j56bdji0g+Dh+ilsMo1KzmsY33jEnutHUkr2V+y1L8A9FnS2Zpj4VF8ZaW00adjtn6dnTyIdWeB2j/8W8h9VPOvE7O0DREZLe6gOSsx8KilNuUrZg0Lgxpjy6kWUu0DXuJHLuwDy4z5ZZwpJrVk9q5rwOMuLsqrbWuwlzGmo4tjeeBTILnS6GzmMhrpoOKxvrS5fzzYO6wtYBJJIJmSYDRI6xqFaS1YbqjcCdbDTukQOH2tftt6rvBoByBaGSO6Mhnpn4nopxrFlurNoQlRHPJzdiDVspoAWTW5qRETNVUZrQ+muuo1ai1NoEytVrWoXVBuOY11Xe32N33OAAAbmctJ5cOadrQuWtADGASMjmczLjMwMicogaBWIsS3FHwLPzuqpHLYtcWzUEO5ZZdP9rsYxNrFsDV2kQN2zKkFhVC2sCTwujgrxolzn7zXmpvvAEQ0U9GgOIgAjMkZyVzn7WIinTgR4x+ECeGkqylqwLFxxLCzV6RA0xc93uAS4b0wYBzMQf6fKeKmmUlsDFm1qFE4nPl6oGsWwNTaFmAukiNnNeVC1shpdmBlwBOZ8goV1Gux33LZp7oA7QN38j0gxB4593qrI4LWWoas7hk4+irxeb7+6IPu5AkNyAOsB3vOI6DynbO23GNbmYaBJO8esniV07qyDUlGjqeXmqpL+GLWplq2NCZauyE0NCbgm1MpAayFhC2lKEmgMN1ZAJpgJUMYCbQiFkAuhMwesCFtcFgQgDCEt1ZwhIYgFmAkAswEwMmhJ4WQScmI1lqxhbEoSAwhZAJwmAgBhZBIBZBADKwIWcpFMRhCYCaYQMbQmlKEx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AutoShape 20" descr="data:image/jpeg;base64,/9j/4AAQSkZJRgABAQAAAQABAAD/2wCEAAkGBhQSERUUExQUFRUWGBcXFRgYFxoXFxocGBgYGBwVGBgcHCYeGBojHBcYHy8gIycpLCwsGB8xNTAqNSYrLCkBCQoKDgwOGg8PGiwkHyQsLCwsLCksLCwpLCwsLCksLCwsLCwsLCwsLCwsLCwsLCwsLCwsLCwsKSwpLCksLCwsLP/AABEIAMIBAwMBIgACEQEDEQH/xAAcAAACAgMBAQAAAAAAAAAAAAAFBgMEAAECBwj/xAA9EAABAgQEAwYEBAQGAwEAAAABAAIDBBEhBRIxQQZRYSJxgZGh8BOxwdEHFDLhI0Jy8VJigqKywhUzktL/xAAaAQADAQEBAQAAAAAAAAAAAAABAgMEAAUG/8QAKhEAAgICAgICAQMEAwAAAAAAAAECEQMhEjETQQQyUWFxgRQikeEzQlL/2gAMAwEAAhEDEQA/AIcC4LmPih7oRdlplAs2pvmzOoCB0rdPUvgcyadmEwVNcxLzQaOFKAE8q26opN8UwIZLa1I5D67+FUBnOPXk0Y1rf9x8zQDyWOWLDdydmnlkl0gvB4UNviRS40vkAaK8xWrh5roSEnLuqfh5ya9o53VHIGpBvtTVJs5xPFiWc8mvX6Cw8Ahseec7UkoeXHD6RG8Un9mPk3xtBZZjC49aNHdu70Qaa47imzcrBtlF/Eur8kpiKVH8RJL5E2MsMUFpzHI0QUfEc4dT9P0+ioumCdTVV8xWbqLk32VSS6JS5cOWhdbJS2E5Kxq05ywIBMW1yStZ0QGOKzPZcOiNGpvyVSJPHa3hdC/QvIIVK3Cgl1wfVCYcrGimwcaa7n/5F/RMWCcJxxQOORhu4mzhUWDW860udOSrHFKXQkslFNwotOFUSxpjWvysAo0BnPQXvubjxQrOknHjKh4u1ZhFAoiVt76qvEfRckGyRz1znUPxeq5dFT0LZIXKGIVx8Tqo3xUyQLOXlVYwUrn2UMVViKyrEsoXlSxT1VeI5WiTbNsmC0gg0I0I1XrP4a/iVlpBjns/8f8AM3/LuW7ajcLx5zl3LRy1wINCLghVJvZ9gMiAgEEEG4IuCOYKxfOMl+JkaGxrA6KMo/li5W87NoaLEwnEL/EK4dFXNVzVeSeid/EXFVqtVsFA4wrQWZ1ghuIsDTnRA43RYpDJupewXD2gGxquaoFo1otZlhK1VAJ0QuW9Ftc1XHGiVLAgZnAc6BROK5bFoQeV00ewPoMS3BJc79dtq38wKV80ek+DYEKjnknxyjTU0pXncpdbxNE2JFrjTxqBX1VOZxl79/r0sXE0tyWpTxR+sTNwm+2PZnpaCKMygf5G1BtqXAU0GpKGTfFLNBam9cxrXQAdnTep10SS6OTqSe8rl0ayEvkSeloZYorsuzE3mNq+JqbmtSdySalVXRlC+MiXC0n8QuedGmg79ft5rK9K2VbpE0lg5cMz6gchr4nZEZfCmbMHlX1N0ThyxJVtkvSixyyyJNsFOwlp/kb5AoXPcNsIsMp5t+2iaXEUVKai2IRx5HfZ1nnWISToRobg6EaH7HoqrnJtxOEHAtNwfPvHVBMOwyhq+hobcu9bo5VxtjLZHKYU6Jcig9f2R2T4bblrSh0veqJSEC+goeenkjMGSIFdd7VWGfypN1HRzF1/DNRSgI7vRDZng5j/AOWp6WN9PZT0G1Nqmnuq4MoCSTf++6SPyZqVWSbPH8U4SfDu2/Q6+/JBhLOaTUEHkdV7RN4aHN69K/VAcU4eqBVo3p2b+K9HF871IHGzzInosTe/hRtdPUrS2/1WP8g4MNLjMt1XKwmw208lWxeJEgtzfDzc70p3jVFsLhOqXNAJGgNR67K9FweNHIAhBorQlzxpTUZQSeV6IxhNtNRtE5zS1Yr4diQiNrQDY05+/mrEpFyvJq5xFctSSGg6kctE3YT+GLGVL30rQlrWilbVPbrbUaDVGPyMhL7Nc4VIFTEPLckD0V/6d3bdIksq/didCjRYoDGtL81KFrS62lSRag5kjdc4nhphWc8F29NunfSlepKap3jGG0EQwBSw0O1iADQeeySp2ddEdU+vzPVJk49J2PBP2qOC5aL1GH2UXxFCixZDlyX6qF0aiIYZhhiXcSGnwJ/ZK2oq2dZXhQnPFGglWRgcQ7tHmfomODJNaAAKDoFPAl+VfFRWa+hGxSjYHFAtlPjT6UQmYa9ho8Ed/wBNivRY0Hp6UVGZkmuGgIOoP0CeOb8i2IZirkx0ZnpJzRbK4AmjSNuhrr5IHFmYZ1Y5p/yuqPJ1/VXjK+kEI4NhxmH0NmNpmO/9I6lejSOFMhsAaMoGgHzO9Uh8PYiGhoh1NHF1SAAedaV2p5Jmj8QimvvksueTboDYXfFa3Siqx8RAQiFNOjOysaXOPLbqeQ6oo3AmMymO81e7KGs50J/V0AKgk2JRSiYpW2+6ox5yu6ZZDCJWOwPh5rgUJLtwDz5EX0Q/EuDrH4biP6rt89R6ruD7RwsTM0SqMGY/iU5qTEpSJBs8dx1B7igrZj+IfBaoQ5RaOQ8SEyBTTX5JmhzdrHu8Qa96QZCe0RqFiBoKX6LHKFSKS2NPxwctum1emqkz6l1OQ8EstxWp5U5+SkOMgUFbX996FUyXELzD211p0oq0ah69D0Q44jWtD56KOJOnnQbD5oqSQUWzLNWId+cedAVipf6DbAocsJUZctFy9CipdkJ0w3V8CEcbxS4N7IAOx18b/KiVy9b+J4qkZyiqTEcIt20GZziCLEADnE6eY3pp6IZFny7Uk0228lxDj5AYnKzf6iqzplzrupXoB9rpHb2xtLom+NdRviLjMo3xEKOskquHOoFGYvgoXRhdFROsv4bKiI+/6Rc/ZPEhAsKWStw+0Bg5m/np6Jtk3j6Lz/kSuVIBfbLaei2yFSgGq6YS2nXc27l3EYdTam31U+LQhVmGc6fVUIz6KaamwNTppt7KETmIV5D35pooNEGIwLGtjcEHmEn45J5O0P8AVv4pnmJ2o+dd0Fm3gA9VtxaYrFmFPuYatKa+EsJjTzq1LYQJzP8A+reZ9B6FelMMExGbDbYuNyNgNTTu9V7Xgsm2DCaxgAa0UA8N+Z1JPen+VkjBdbEWwjhOBw4LA2G3KN9ydqk6u90V78hDN3Mab2qK0trSnX1Vds1S3S225UsSPQDTu+q8vk2E6ZKsZZrWtAsAAAKaaDTRV5lg1r9vPyWjMny8+neqseYqK7d6KyM4C4tLtiBzC0GvNeW4zhTpeMd2Puw/9T1HqvVHRB890ucRyrYjC1wpXfcHZ3h9wt2HIv4OFOVmqBFYE53pWhTWUlpsQSD4K9Bn+qOXCxrGL83bZRtmNyqEqx8T9DXHrt5myYMK4aLyM5zHkNB3nf08Vm8ddgsilnvfTIKjnoPPx2RmUwqtC66NSWBAAAkW2A25K6MKpvb35pVxTOugR+VatK87CbntOHksT2HkeZl9VovRuHwc46xKdzT91aZwUN3vPdQfda3mxr2UFoxFuC0usB47Jli8HsAJq405n9kPfKEUZehrmPQfyjv36Iqaa0c7RSdKviAZf0D9I011dpqfkoImHxG/y17ro+xtO5WIbaoKcUJyE2JEIsQR3iijdGTy+Ra8Uc0HvoUOmeEmOu0lvdceR+6byRDYoRZml1REzWtNtEdxjg6OB2KPHIdl3rY+aVXscwkOa5pGoII+a1QSatEckmPGGPIa3o1vyTTIYkWNJFCSKVOo8OaR8FxEZGg8gPJNeHTkJ0JwN31sOi8uUGsjZa1RagYzHDqkVaD2qnNob+XmEwYiIjWNLsoBAIodaiwSTDgRWvo1zvhG1LWNc1t9hvzRaaxeJlY15zBgAFdBbU8+QTXcWmxNlaZiOI+vvXVDTDO9+e3nyViPiNakn0pt+wQmLiAvfopJWUs7mIoFgaU09UFxKZoDdbm41d0CxKcst2DG2yc3Qz/h+O3Eib2aP+R+QXqEpNUF15b+HsYfCedxE/6tT0J2w59Vi+dfloEehkMcEgg1ob9V2Zm1vHyQFs1mtoR3fJWjMUFfZWKqC0XYke1PeqozEWg1VZ89bb380MmZ/MbV3Rs6izHmqCyCz00DVdzEf+yEzkTktOE4FReHTGjl2fKw0rT9ROlthal/RNGF8MQodKMzHm7tH1sPAIZhL763qnaRgig7lryZZN8b0Loihyo7kZlntY0U8UNmowFKXQ+LiwrTRYMsm9DxVjtAmQeisPIoOSVcNnAeundf0Rd0zblz/so2LJF0050W0IfNGupC0m/kXiR/mgOnoq0TF235pbj4mShczi1N1pUfwiqGLEMeGxQOTnjEikg9kW8SlycxQuNAUZwZ1Gge+8q/jcFbFlP0hlYyoVyVhAoHNzREMXNjU036VUkniWWtDZ12/Ij3zUmm42KhohwQLKcQ2peGPN5rk453UCkm0MrGCMG0pZLHEUOEWkRALCx3Hcsj47axS/imJmL2KVqbLTim7oetEU7hkJsD4kPsuHacC4mo6g6OpfblRC5TErggm2ivT0ocmWuooRz/AG+yV5iA6EajTktsEsmvZFypj7A4hIaM1L7/AFKyLiQIrXVCuHOGY8doc7+Gw3Gb9R6hvLqaeKcpPg2E0doOeebjbyFAseVRg+ysdinGmhQ+iHGMOf2XosXhSWIvCb4Fw9QUvYtwC0gmC9zDsHdpv3HmV2OeP2xnF+hLnpwAaoSZKJFuBZH2cLxGxKRRU7EXbTp7qjUtg9NAVt88cWo7IOLl2DuB8MjBz2UABo6tbClQSbdyaXYsW9iEK0tnd1/wt5KDEofwmfDbUE0LzzJr2eoFhbqg0KcINysuVucudbHS46DuHzL81XPLrb6engiMXETzQGDHrv3qcR7Befktu2Euvm/FQvmOQp9VTiTKpxJ2m66ONs6y5NzpCETMzquY01W5VCLE3Oi3YsVCthbC4tX+Se5GNRovagXnmBgk16pylpkBtKpcn3FWwlFcHvpytbqg+Py/w3tAhl5eLE1A3BFjci1uqtSU5/EN0YjTLXUBAJAseSyN8JcmVg6QMi4h+XhNoCCW1Nq0oAT4/ZbwbGa59b5TfW+bU+GimjxgRQ6GxQCUflqKdO/KafX1VMbU8UlW/wDYHsYXYkKraAGIsWfiLQInZoiqqSWCRpm47DP8RGv9I3+SYZDhnMc0W/8Al28Tv8u9NEvJ7aL0PIoaj2cLmHcFwmCpBedy77aBG4WDMA/SKdAEahStBcH6LIzS39I8P2UJSnLtgFyc4fa4bgdPtoleewyJLg17UKtQ8fy945L0KJEJ25qhMUNQR4bFUxycezqPOXYk5pofDqOYXJxi2qtcT4YIBDspdBcaUGsNx2B5HkiHCnDsH9b6vJu3MKZR3c+q0SWOMeTGjbegNCfFifpY4jnQ0/dGMOw5zblpqdz9E/QJKGAKCy3ElmXWfz/+UPQpswkv1t4XVyQ4ahNcHFuZ2oLr06gaDvujQhAaX9VJDeBr4JecgcUdwZe+v3KvCQNLuJqdFSZHDTXUfLwV6FiLRQin99lB3Z1sx8ADalPXqh8ywXV6PM1OtUOm44AJspyKxYMjSmc5dzp070UgcMsDLntUrrTToosIv26Vqbd37n6JhhMJFKW35+itFtIlllTEnGcDJq4XJuefgkHFobmu0Xt81KtNRSnL7JA4w4RjEs+C3MC7tXADep6FbMT3bJOViRL4rTVXmYlUapgw/wDCwG8aMan+VgAHmQSfIIqPwrlwNY565h6dlCeTBfYUpCJEna6KsY1U4Tn4Y6mFFd/S8V9R9kr4pg8WXNIjCBoHC7T47eNFTG8cvqzmn7KToiHzE3mdlHj9l3OTFASg0GLR1St+LFaslKQ54S+lLo82J11SlIzlhRGYc5bmvNzY2pFF0EBOZHAgq4MVr7slyamQRso5PEdib+7qTwuURk/QxRZ+qptmsrjXR3of3VT8ytPjVFEMcODGCJnac/MLELGIOFrGm9lir4YgpHrLJYaKWXgjWigbiDdD5qzBmR3+9VkdoVl2E2mvSn7LU1ABFSojMgCqqzuIUBI0+q5M5IoR6V17qKpNU5qpHxM5lUmZ+t1VFKJZ6EHNLX0c06/fv38EpwMVdBiOhPNwbHmNneKORpoEa0+uyGf+HdNzENuYiCyrolzrWzR1PPkCtEFGSqXQu70NOAxXxG5rhp069e7qjjIWm6gl2AUAFKCgG3cETl4Xv6LLaXRXogMDouXw0ScDl0qqkRnNKnZ1guNVQibpY1p7srsYKjFPP9k9clTB2WBiDclbA3/sgWKYmDYa1oEOxmZdCNa1Ybdx96LrhFnxo/xCKshUcOryeyPOp8Ak8LW30C6PQpKB8FgBoaANoeitQ2Wuddv2VL44Ivz9fvVbgzde9Jy5PRKr7J40cAUAA+f7LhkQuFKVXD27rTGFp8N+vzTvilSH4qiKKSP02pyJVV74gc6JDd23Ohl2bRzWVGTSwuTtcq5HvRQvaNDyt90qaapiJ0EZt4cKt/ugWKSmdhBodr/Xnb5K42IQK7b/AHUOJRSBt81GV43orF2eP8TYL8N1W/oPoeX2S++SXp2LQREY4HXUfRKcTD70+S9v4/yriRyQ2LcNzmHpyV+DjCYJXhExLuOUchc/srR4BhUuYn/0P/yryzYn9iajL0K78RB3VCPPXsUyTvAgFcj3eIB+VEuT+CRIRuKjmLjx3CtheKX1YJci3J42TZw8R9lebPDZLsvYotB0S5cUU9IMZsc8Mwdj4TXuNC4V9belFiuy3ZYxvJjP+I6LF57ezSkqLcPEe8olJ4uKUPM0KT4U4rcHENlCWMRjs2bBBqR73Q2fxCg6FARihFhRQTGKZhSuut1NQdnIsvm6nSnvkuM4vUob+aG5UUef1t7Cpwvoo2STMahJrYJo4bhUgtO7+0fHT0okKbmiR6DxXqOGSuVjegHyomypxgGG2XIFzpqr8FtKqKHLqR7cvv0WRuugslbFNNVG52t79O9QGYAvrTZVHYjlvW45pJP8CsyaPibqhEjfstxpjMbGu/dT6IXMx9U2N+gpA3FzmDmmtNO5FODofw5Zo3cXPd55R/taPNL2IxCjmDRv4MP+kfILZl/4gNbGYxjSy7gvBHvVDIUa3r1ViHMCml+/VY0k0dWgo2IfBSuie/WiGNmLnluFp84b0VPH7BxLMeJeqh/MGtAbcvsuDFqK3rvyUL31U3pk2ieNF7JodAUJ/NFzacqjw92V50WxroffigUWYo7vr80UuUXY8DUzZtD4IRKQ6xDXY2Vmcma2CqYc6riQd/lZVw3GLDkYwwW1GhVsw6C61Kafb5Ky64SWxUDI8IUQSclNUyxoFigk20jZWx3egtCPjOD07TRQ7jY/uuOHW54gro2/0CZcShiiDYNCyxndRXyP7r1FkcsbT7IuO0Nzo1fIfJYqRihYslFrAMGcqLXUhmTzR+Y4MbctOU7U+qXZ/CosImoqOm/cFoSUuibddnQmSea7ERB/zoBobd9lMMRbzC54n+DuSCgeSaCpJ0FFFORSzsuBDhzsoJWeMM/EBLaacz4ckOnJyLMRRYlziGtG52A8yuhhbe+jnKg/wlhhm5toIrDh0iROVj2W/wCp3oDyXsUGByQjhXhpspAaxoBdSsR3+J25PQaAch1KYobQ0dfNed8jJzl/b0i8FxRosoqs09SzEX37uhUzNAfZZGEjmYt0NitqdVqPMXVWPP8AohxOonEUNtdCZmKa3UsaazbnuQmYjGp71XHHYLKuIzNirvDU9mgtr/LUHwNPogGLTNK3XfD83Ts7Fek8XLETcv7h7lpgEcvqrrJkVFvdEDlothQaa3PvRXBH02O68/g1pDhWJFrYC/QKNz9jX5aKGXiZRXVdmMKGtaaAbd4VWmlQCxCfXe59en08VG59r2VeNNDKA0XFgNSff3VNs84k5qChueoPqp+L2KW5qZOUgbUulqPMHNtXoLXuiWLTgByjx0SzOT4B+tVWGN00MtEs7N5Wkn3yC6wONQCvIpYmMS+I8AHsj1RmSj0bZapYXCFP2RcrY8yMegRWVeClLDp0ECpRmXnxVYXGi0VYajM2BQPEoFj6o694yg70v9kv4rGFwqQVMatC5M6lD4ZHxv8ASR8laxCPSqBGbyxGk86eYW+EW+iLdDC6KsVP4yxJxYbPUIkPoqM5Igg1v5Ii4VFNVXiCgPks3JrompHmPEuBta8Fxow6ECvLs96LcPcANcM8bNDH8raViO6mtmD17kbmndoEgHKQfEaHv6o9htHNqPD3stM/kSjCkOoJuwKeCZcvBDDYUu4u7yiGGYBBhPBYxopvv4I2INNLc1FDf2yNfd1ieWcntlIxVhaFTL6qOZmaDl70XJeA3VB53EAQaX5qLHNzc/axQaZnlVnJq9kImp+i5Qcg9F6NOX1VR8epuUDmMbAqqrMSfENIbXOPJoJPkAtcfiyok5oZY800C2qDz08CbWUkHhqeiC0PKD/jcG+lz6KwPw5jkVfFYOjQT9k8MWPHuUkLyb6Qrx4piuoNEUlZbKFffws+DQ1DhvS3oVK6PDYO04HkNT4K8p3Sh0Tpp7O5CdpY0qiMGaqb69/kgcuWRHGhPirL4TmaXpod1GS3sqpDJAnKA6DvPy69F3EmwRe1BSnO3qlZs7SlahWP/Mjeh99EJRC2XPzBq7suNQQL0N91WixyAQbaZW60AAFAfAnxUcr8SO7LCY553yiw6k6Ad5R2BwDFfeLEazowZj5mgB7qrmktM6xWmp5xsKFx91Kgg8JOiir4jr7NFPUr0CBwBBZvEcdyXD6NVgYK1lhXz/Zd5uP0Bxb7EOH+HbNnRP8Ab8qLqJwXEhirHh3NrhlP1T42XpZY+Ekl8jIvtsHjR5oyI+E7K8Fp6/Q7ohCn9/qmTFMGa9tCKg9EgYvKxJd1quYTQcx0PNNjcczpaY18Rmlp2PEdkY4XBNzyVV+IEirj1K74Tl3nO6I0tJbSG0jtGurgzWxAF6VqjeDcFRDlLWRA9zM7YsVoyw3VPZMJ1L0A0LiKq3h9VsLnasXW4G6IPiRnCDDOhf8Aqd/S3U+7I7IcEw4jgIUD4wbE+HFfFcQG0NHOAs11L6GvRPshwjDaS6IXRS5rA5r+0yrWgVymxJIzX56I7Smi148Mu5P/AAQc16E+DwLQUrCbrQNYaAVNBYtGnTVYm10ShWK3igJzkKoFlTmq0UspHDl3Hh1Gy8VIZCtPOqusIxPLYnSvqp8QlyEGlpc53Ghyi9ba8hUiqpKNxZVaY6w5rMOVroHMYq9sb4YBLy6jABd2Y2opMNnhSlaj3eijxGM1pBsX3ycxWoJ6KMYV2hk2majcRvDnQ4jS1zaAg7WBHfY18UOmsZbftBE8L4LY52eKXuJvlqQPv4VoE1ymDQmN7EKG3/SK/JdJ409B5OjyeZxh7jlhsfEP+VpPyXEvwlPTBu0Qmn/Eb/8AyKn5L2N8ta2nJQxYBGnz5+CdfIjH6Lf6k3b7Yj4V+FUFlHRnOinlXK3yBqfNOUhg8KE0NYxrBazWgD0+qz8yQb2+S7M4AK7jZZ8uXJPcmckkSvoEMixKEqaJPA39EKmpm55bKKV6KIHYxGFHciEkGEHWv0v9EyYy8kBrf1OOUeO/hdFcDwFsJo7Izn+bU/stscnijsWW9CzhWBxGdoMdcWzWt0rQq9Gl4+zPUfdPUHDea26TA29FN/J5O6AonmsyyK27mOHWlvNGOEuEnzRESJVsHuu+mzemxd4Do3ykhndcUA13t7sj0EUbTQbAWoNKK3ltaQygagYcyG1rGgNYNA239z33U/wqVp4ewuy05RsFFENRWvT91BtLsaitHeQb/wB1TjkHT37CmjR/7oPFxBgJHxGa0/UNTWjajQ2PkhTfQ6RJFfexUJJ/b7LIDosT/wBUtFf2g3M/+E2haSXjMLgWG1a2rRFZHhCJQfHmHO7eZwY0MBFMohnVpZqSMoqSOS2YvjzktoSU4oDPmGVoXXzBuUAudmIJDaNBoSAdaIjKcHmI0/FaIRJIpXO/LQAHM0jK7XQigNwSKplwzCYUBuSExrG60aAPGyuLXi+HCDszyyv0DZHAYMFrAxg7AIYXdtwB1Ac6402or2VSFaK2pJdEm7OaLS2tONkQEeWqxdB4G481iHJBoQMN0CJv+/yWli8KPsqgViAt76pTixnCI9oJoWOJFbbXosWK8eijKstEIc650dv0RXBDmAJuc7BU3NNad1dlixDN0Mz0SW0PvdEm6eSxYvM9sBFE1PiuJrQdyxYh+Dga/QeKouNysWLRH2cU4x+vzKqzn/r8VixJDt/sEDSV5lncfmE84c3tDuKxYpZ/sv2AFD/L75KvF0KxYlj6CjeHDsH+r/q5EowsfBYsXof9UMiIm3l8ioWn5fZYsWWX1KIWcemHB8IBzgDFhggEgEFsSoI5FFeCsNhF0QmFDqIsQjsNsWkAEWsQCad5WLF6/wAXr+CObob3C60sWL0DKYtlYsXAOSud1pYuONriKsWInCTi7v48T+orFixfPT+z/c0o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AutoShape 22" descr="data:image/jpeg;base64,/9j/4AAQSkZJRgABAQAAAQABAAD/2wCEAAkGBxQSEhUUEhQUFRQVGBgUGBQXFxgXHRoYFRQXFxcVGBcYHCggGBwlHBQUITEhJSkrLi4uFyAzODMsNygtLiwBCgoKDg0OGxAQGy0mHyYsLC80NCwsLCwsLSwtLC0sLywsLCwsLC81LCwsLCw0LCwsLCwsLCwsLCwsLCwsLCwsLP/AABEIAKEBIAMBIgACEQEDEQH/xAAcAAACAgMBAQAAAAAAAAAAAAAABgQFAgMHAQj/xAA8EAACAQIEBAQDBwMDBAMBAAABAgADEQQSITEFBkFREyJhcYGRoQcjMlKxwdEUQvByguEVQ2LxM1NzJP/EABoBAAIDAQEAAAAAAAAAAAAAAAAFAgMEAQb/xAAsEQACAgEDAwMEAgIDAAAAAAAAAQIDEQQSIQUxQRNRcSJhgaEUseHwI5HR/9oADAMBAAIRAxEAPwDuMIQgAQhCABCEIAEITy8APYQheABCEIAEJrrVQqlmNlUFiT0AFyYnfZ3zw3EzV/8A5zTWnb7zMSCWJsmqjzZbE2J39pxvHBJQbTfsOsIQnSIQhPDAAvPZR8G48MS+IpoArUGyXJzAklwCQLG10Okh4Di7FiWqNlpLUq1CwFqlIF1VqYHUFLm22g1zAziafYlKLi8MaISgo8wEhcyBHqWyKzW0KF2Zjl0ChTrsSLA9ZjyzjC9Njc56lSqwUlnCKrFFJzWIUlNtNz2M6RGC89imvGnpEVKzP4QGIJeykP4IY2CjVLBHN9joJIqc0eG2IFZVUYeilY5XLFi3i3pgZRcr4JuQSNfQwAZIRfxGNxDVaSqaVFGzP5wXZlRRfMt1CeZ6fUk+kh4fjZpItNB49eoK9VUzMBkpvlAucxUEsgF9rk30gA2QiljeL1mXEtRrUgAyYekDTJ875RnB8QZhesutrWT1jNhA1vOyN2KqVGmnVm1gBvhCEACEIQAIQhAAhCEACEIQAIQhAAhCEAMKwJBCmxsQCRex6Ei4v7RQw3G3plKrl2pvSrOnmVvEyuuRiLDwvKRqND4nSwu5SLR4bRRSi0kCkZSoUWK/lt29NoAUeL5qFEYk1ArCggdQl7uSHzACx8qlQMwvrm00tN+LxFdsRSTPToqy1KmUqWLBCiBWOZetZTYfl31l0cMlrZFtYLbKNhsPb0ntSgrFWZVLLcqSASpOhIJ2gAqcM4+Vp0qdNRUqPSfEksxCqpqDKCxJy3Dg6k5Qut7gHzEcUrVFrGnXRM1ZcPTBpEMozIpqAGoNfOTcjXy94z/9PpafdU/KSy+RdCTckaaEnrPamBptmzU0Oe2e6qc1ts1x5resAFj7Q8Q68KxLZ1YslgyDKMrEDTzN0PeSfs44WMPw7DoBYsgqN6tU8xP1EovtrxoThppg61KiIAPTzH6LHXh+LpEBKbA5QFFvQW/aU+rWp4bX/ZpcZegnjjLJ0J4J7LjME8M9kTimPShSarUNkQXJ/YdzBvB1Jt4QmcCpjDcbxlPYYqkldfdScw+rGOlLh9JQgFNbUwQmgOUEWIUnUXE4hzRzXiKmLoYulTKNRLUwAhbyudFY7MfxemscMH9oNRT99lYdcqEWv65jr8JRC2I0n0++zDS5wuPj/A+rwqgFCClTyghguRbBl/CQLaEdO0X6vNGHwuMOFq0Th/FIdK5ULTqu34vMP7r23l7wnilPEpnpm46jt6GHG+EUcXSajXQOjdDuD+ZTup9RLnyuBdt2S2zX/pnR4bSUECmlmBBFriz6sLHYHqNpl/0+lbL4aZQpp2yrbId02/D6RS5Sx1XCV24binLlRnwtZt6tIbo3QuukdhBPJGcdrNVbCo5UuqsUOZSQDlO1xfYzSeF0SLGlTtmL2yL+JvxNtuep6yZCdIkWrw6k2ctTQmoArkqDmA2DaaiSEQAAAAAaADS3wmUIAEIQgAQhCABCEIAEIQgAQhI6YxWYqLmxIJANgQLlS219RACRCY5xv0kehjg1SpTsQaeW5NrHOCRY37D6iAEqEi4/GikhcgsAVWy2vdmCj6kSVAAhCEACEIQA8YyDiMZ0Ex4pisosPjKMYjWeX6z1aVc/Rq/LNlGn3LcyFzjyr/XoqtVZAhLCwBBJFrm/peWPCeHf09IKpzW3J3PrAY0zJcbeJHr04qHODW1Zt2eC9weIzCx3H1ElRcwXEAHAjEJ6/pOr/kUcvLXAuvqcJHs5n9qnNJpOmGpgFiMzE65b6DTvOlmfNvPHEvHxlV+hYgewNh+k33SxHCGHR6I2X7pLhL9l2nE0yMGIJta5P+WkHEcaU6LqSLRVWsfnMWqTJCOGepxFcoc+SeaHwtfU+Vj5lO071ha6uoZTdWFwZ8ppVN7zsP2S81BlOHqtqNUJ9dxNNc+cCfrGkVkfWguV3L/7T8KRhRi6elbBMK6H0BAqIfRl39hGbhWPWvRp1kPlqKrj2YXt8NpX81VqbYavSLqGelUUL1uUIGnvaUv2VVyvDqNKtanVQumRvKdHNjY66iT3x3Yyee2Sdecdn/Y6wnl547gC50A6ywpMotczc4UcFUSnUBLOpfQgWUG3Xc3vp6SdW5gpi5W7gbkTkfOLLxDitHO3h0LKha+oVSWY36Ek2Eyy1MJLEJLJu02kcpZsTxg7PwviNPEU1q0WDI2x9twfUSZIvD0prTVaWXw1AChTcAAaCD40ZmVVZyls2W2hOoGp3sQbdiO80rsYn34JUJoGNp5/Dzp4gGYpmGbLe2bLva+l5g3EKQuDVpgjIT510FQkUyddMxBA720nThKhNRrgFr6BRcsdB8/S01jH0rA+IlmNlOZbEg2sDfU30gBJhCEAAxbxnCa1Txin3JqoVcB7q7B1yuNPISgZSba5hcHKIyQgAtjhFRWQhKbU/vM9BjpmcKBUJy2NgrLlCgANprPMNwSulWpVFVCahOjLcU7KFV6QGxsCpVibgLqLHMyWlJxLmnD0WyZs7jdU81vc7CclJRWWSjCUniKK/BcBrU6SXZTUXwfEJf8A+Y0STdmy2UZmZtiSSLnTVmwtMgeZszG5J6XPQDoB0nLeeuZVxrYfBUmekKj+JVqLqyU07Adb/pOn4GujqCjZgBa/XTv6yELYy7MnOqUEmyTCEJYVBPGM9MrOIYzcDYbn9pn1OojRDdInCDm8IoeNY8Bzc2G/wErK+NGwPxlVzBiWzkkXEqEx88ROn1pu33eR9XDbHAzVeJKqlnNlUXJ0nmH4ktSnmTY/T0PYxf8AD8em6kXQizH37dzNX2fYVqiNSu3lqMM+Uke5vsDb6ya0MXU5eU18YIOxRlyX64+zgn/NJ0ThOJ8Sijdx+kR6/KjjVKqsfykFfkbkS65Qx+Uth3BVl1CnT/3GfSZejdtfaS/Zm1e22vMX2GPiD5aVQ9kY/JTPlGrWLMWO5N/mbz6Z53xvg4DEONxTYD3It+8+YC09Dd3Rp6P9MJS+6/RmW1nheeEz00iZUhzlvsZU3l7yorGurKSMnmJH6fGUCU/WO3KeFyU83Vzc+w2/z1mbV2uuttdwcmoPI94WsLXY3J6nWZuQ17SDTOmsyNQ7CJYdhbPuOXKvGPGVkc3qU7X/APJTs37Si+0LmHw2WgpG2Z/pYSl4DxE4fEo7aISUf/S3X4EAxM5o4sa+LqOdiSR6DoPlaNoaiVunUG+ez+DNTo1/I3Y4xn8jzwrjVJl3t9JHwXLGER/Fz1HNywVn0W+p0AH1ivgnUr5SRfQ+/wC0s6dFurWHUmYmnFPBtsrx2Z0Th/Ekp6C38yywOGcPUem6eHVcVTcEspyqrKLGxHl0J2v1nOsJX1y/WPnA8QVXWR0PUHRa4WP6X+hPqaV3Xczw/AAAA5RghqMhy6lqt/PUN9SA1vXfsBCw/KGRLZ1ZhTw1NcyC18MS2dgLElixG+g263aUYEXEynqE01lC4XX4DV89qwOaqtezLo7LlGR9dEGTQLtpe9tcq3Anet4rVFOZFUoVOVClRqgamoOpJYXzXuUU9LRghOga6FPKoAubdSbk+pM2QhAAnhnspub+MDCYSrWv5lWy/wCo6LA7GLk8IQPtR5+akxw2FezDSo67g/lB6esTeV8Z5TvmPXrE6vWLsWY3JNyT9dZK4djTTv1Ey2rcj0FdMaobUP8Aw3g9JKrVQzZ23ub6XvYdhGnh3FjRfyn/AJHYznuA4mzsAPbb4y7GLt1uf80imyq6yxem8Y8lfpOx4SOxUeK0igcuqg9GIH6zE8bw/wD9qfOcdNWqxvmI/wA2mt6jj+7944VrS5OLpMfMjsrcZolSVqoTbQZhFrG4/S199SZzs4htxe3rNCcYdGtfMO38RP1XT2ana4vtnj5L6unKvlPI4cQqqdxeVJw9NjoNZhh8b4guvWe4Y+cG+xv8ojrqcOOxe1iLY2cGWnTAFgbaD9z6mMFDFpbYD0EScPXk2jiNZW77ItiKTbfI2M4aR6uHuQ3967HqPY9vSRcHitLSxBl8LFLldyKbRz77ZeJV3p0kRHFHzGowFwW0CqSNgACfjORqk+l8RQV1IYAg6EHW95yvnDkXwb1cMCVGrU+w7r6ekbafqe6W27v4fj/H9Dnp2orSVUuP98iCV7CZZSZt8e0xbEk9tI2Q+ain3PcNhwxC28x0H8zpHD6IVQAAABYD2ifypgy7GqenlX3O5jzh6Nh6xN1G3dNQXj+xdqJp8ImKwta0CbbaTMKJk5Fu0yrgwlLjtYn8TqBXItruT6GOeO23tEzmKlYB+11Psdj85dpX9eDRS0nyb+DtfvYdZe0HDDQ3Gn8ROwHEsltL+l4w8Px3iWA3PS003RaLbUxh4fQJYHpaN2Fr2Fv2i5wmmcoJNh9ZY1caAFsdvWJNTVlZFdkcsZuG4/KwVjoevrL4TnNLF6x64VifEpK3W1j7iOug6mUoumfjlfHsLtVDD3EyEIT0RkCEIQAJzD7csblw9Olfcl/iLAfq06fOS/bfhixpt/bkPzDa/rOM0aXHqo4rNlPfuelhf4TF1tLfljC5nao34aQ0/wBR2+QF5S4jdvPBPp/cJl/7jase3/iPaW3CLkXO/Q/vFrF4u739biX/AAjGgL8usjjgYxSjDCL9NBrPGI0lW/Ebew+pE8p44H5yOASZaZARKbilBQLje+3aS0xWneQeKYmw+v8AzIuJKOclXh8eyNYnf9Y18CYvcnW2nziBiK3zjxyNVvQzHqx+mg/SKuoVqNe9FGtsSi15GCmkmUaZuJrRR0mYe2pnnpPIiZY4MGXVPEAC17ntKCniRNpxAkIzcexHBfo95qxTAjWVdPHW6/xPRir7npOTsbjwSXc5Jz/wgYetnQWp1L6Do25HxixQBdgq6sxsBOqc84XxqDrbUC49xqIhcjYTMxqsNBovv1M9NodXnSb5d48fPsOKNVJ4ix34Rw8U0VB039T3l6tG3rIOBbWWmb1itNyk2zs5GvLfYTB0trM3rASPXxIt6y1lZB4gTF7iVIVKbKdLgiXWMe95T1bWkquJZRNCDTqkH1Gh9xLbAcTZCCDIPH6Xh1tNnGb47ESJRqkmw1J2/iP3BWRz7hVek9khxw/MbG2u0ncP4yWJv76yHwrlZcoNZ2BOuRbC3x1lxQ5Zw41zOP8Adf8AURbOqqeVEvnDK7FhhscNADOmcovej/u/YTmuG4Go/BU+DfyJ07lahkw6i4J1Jsby3p2ldVzl9hLrotRLiEIR4LAhCEACLfPnBP6rDEKLul2X108y/EfpGSECUZOLyj5M4hQykg9JaVx4GFp0/wC6peo3+7YH4TqH2g/Z6KreNQyi5+8S9tzqy/C+k5FzJi/EruR+EGwt2Gglch3pZxse5FazTfSxZAtfSRyJhYys27nFk04s21myhjD1kEtMC0CXrNF+nFrC0j4viObr8JVAzEmcwdd+PAYqtoY/cjVsuFQdxf6zm2Jj5yWrDDpmBAN2U91zEfsZh6lXnT/kTX3OdvPsOaVdpsNQWkOk0yI7TzLiUExavxm1alybH1laHNvhN1OrpIuAE/fptMvHsJBNQTA1NLGQ2ZJELmbGhabE9AYucqHLRX2vJHNNN6oWjT1aqcg+P+GVXA8T5Ft2Ec0UY03y/wCjbpHmT+BxwlfLJw4kPT3iu+KI1mFbHEbSlUs2SWRlOJzdZCxNe2xvKL+vbvAYsnrLFUyOC1Na41kDENv9JHev2kHEYojrLIVNsEVPM6XUNfUH6HT+PlJnLHC8hFSpYubZV/L6n1ldUxGdrHUDW3ttJ9DHsDoY1+pVqBOjTRna7s/b8j3hEJ/Ede59v+ZOSkvXT6xWwvGAB5jY9Ztbji36/T6Cc9PCNTjIZq6aaH6/5/hm7gvMlTD1MpYEE6qTvr0iwOMAD1+gv3Mi46uWIYe4tqDtaUyk1zFlbpU1ia4O/wDDsctZA6bH6ehkqct+zrmPK3hVD5W2v326zqMZae31IZ8nmtXp3RZt8eD2EIS8yhCEIAVHMzEUKh/KjH6GfLNY3Yz6r5kW+Fr/AP5v9FJnyvUoG5t7yMlka9Pl9LNIaBmVWiR0mAlbQw3+Dy0ySnM0TS82BYEkvJrCzx0m+wni0yxsJIjI0UME1VlRBmZiFUdydp2nFcuilhqKJYmgmUn8w0LH56/GVXIPKhokV64Ae3kQ7rcfibsfTpHq8zW1qyLixdbJbuBLp09JsUECWOOwWRtPwnb09JGZJ5m6l1ycWUtEW1p6h/5m107TEKRKGiJrzf5tNdU/yJINOanpFiABcnpOxi2ySMuV8B4uJNUi4ojTtnbT9AfnEvimA/p8VWojZXJX/S3mX5Xt8J2Dg+EWjTCjfdj3MU/tG4PmKYpB+EZKlu39jfA3B9xPSxocNOk+6NGmsxZj3E5TcTw6zJDAiYUhmzVknk3MNJrtJIgzW20p+IvLlzvKw4V6zrTpqWdzZVHU+/QesvoX1EZLESlwoNyxBsTYHoctrge2YfOTBH3nPlQYfh+HCC7UGPiMOprWzN7ZlX4RFSmZvl3O6F/8X5ZqapN2HqmeNR62k3AYbXzD/O8hY0om2Ennkmqb2Fzrv09b7aTfRpa776zEUOoFuu99b72hhXOa5F9bHpaL3z2NXdcF9wvCHdWuRY9rWG1z6TsvLnEfGogk+ZdG/mc04FWpqM2l/baW3BeKmjXLA3UkBgO0po1XoW5l2fcT9Qpdsfuux0qExpuCARqDqDMp6M82EIQgBhVphgVOoIIPsRYz5b5jwD4StVokaoxW/cf2n4ixn1MYhfaDyeuNy1EISuumYg2Zfyt+x9ZxmrTWbW0+zPn7E0KlNabsxIqbjt1gBGvi3A8bTXJiKRZQbqyDMB3sVG228p6HCqrmyUnJ7ZT/ABKk2+4woSXZ8fch0xN9OiWICgknoBeOfBPs/qNY1zkH5Rq3x6CPnCOW6dAWpIAerbk+5nfgus1UIrC5OYcO5KxFXcBF7vp8lGseOBcpUcOQ1s9T8zbD2XYRxpcMPaSqfDJ3Y33MFmplIqFQzYKZltWwopi7X1IAA1JJ2AHUzynS0PiIaVibZ2TUAXLDKx0337Tmwo3oqHpXFiLiV2I4d1XUdusZEWm5AV1NxmFiDpYG/wAiDNIpowurqRe17i17Xt8tfaZr9LC1YkjqmhRZbf5+0wdwI1f0SVVDDK6nYixHwPzlZSwNFq1SkKZvSRXZjfLZmZbAk6kFDftFMulTz9L4J7olK1QscqDMew/npLfh/D/D1Ornr29BLXDYZPMqFPIAWVSPKGBIJA72NvabqKIWVCyrUYFhTYgNYW/t+I09Zu02gVTy+WRc0RFvMaqBlKsAVIsQdQQdxLZMIpy2ZTmBK2N7gWuR3AuPnMn4ae0Y7Dm9HK+NcqPTOagC9P8ALuy/P8Q9d4uVVI0Oh7HSdvfh57RdaolWoKTUVJLFMr5SwsubMVI/DYjY3ubd5jnpMvKNsNZhYlycwVvUTxqnrOm+NhaWcXpIEU1CcoVSi/iZTaz265b209JIXhtAMPukztlOlLUZ/wAJay3W+u9tpH+JL3LP5kfb9nMMFwivXNqSEj8zeVR7sf2vH3lflmnhLufPWYWL9AOqoOg9dzGelgSQCLW6Wm8YAzRXRtM92pc1jwVuMoLVptTcXVhYj95yXiXAGoVCjD2PcdxO1NgjIWP4StVctRbjvsR7GTsg2uDum1PpP7HGv+m9tbW+smYbCAbgmxB79Tr+sd8Tymy38Mhh2OhlaeCVV/7Z+X8RbbOa4kmNYaiuS4ZU1cPY2AFtSQNL32HpNCYUZr2O2bpffXX5y+/o2B8yEfAnp7TYMEGv7f5/Ewyt28Mkr8FZQRhexuDcfDt6y6wDebXTbSYnDAADLodPbYSy4NwV6pCA2Fr5rbWG9pm2O2SSM9+oW15Hbleuz0BmFrEqPYGW8psK2IooFaktXKLXpELe3XK1rfAyfw3EtUpq702pMb3psQSNepGk9TpuIKHOUvKPP2d2yVPDPYGaCsWK3EKnjmmahUeKFFU5QgyhKjUSNyzKxA9jr0mNfmFSHcp92rVKY3BLpVFJRr0LZtdlABJ1tGNcKmvkXzNnOg1bTzH10GvpPDg6fm+7Tz/i8o83+rTX4wOp4E7htAPisQWIJ+5oqqlrMQrVHqKrGwFqiAsNDkmWIsa1PIXWkKwouShAckMCCxGgDZRpqTHJKCg3CqCQASAAbDYX7CHgLa2VbXzWsLXvmvbvfW/ecwiW+QsU8coceRRTFZqDOzW1AYgr0/t1v3AEwfjpy1Go082Sn4+WpdbqalSmlOmAty7eC++xZN72DLicPdbKFGubVQwve97aa36zHCcOp00pqFB8MWVmALepvbcnUzpFyZU1uYQuYFArLWp0bFhoGCFnYjRQM5A7m3eXmHq5xmAIB2v1HQ+xnpw6anKt2tm0Gttr95sgcIPE8EanhlWytTfOulwfKykEXHRj13lXgOXyGptVYWR61Q0xcqS+Vae+wVFOndoxQgAt4nlgulZPFIFXxbMB5lFbUrqbW2GgBIAF5tqcuhzTLsPJV8UqoIVjkKm9ySd13vYLYACX8IAU1LgxVaoFTVvFNM2t4ZqksTofMbnfTQe99bcuqubwnZc1B8Ocxap+Igo93Ym6kvfvm9JewgAqcT5eBXw0ZrVKVPDuMurolS7MXG1w9S463FrSwXgClvOVdRVeuAVFy73AzE7hcxtp0HaXcIALvD+XDTWiDVv4VH+nIVcoNP7vRdTkJ8PU7m/oLMIE9hADEqJUUuArmJdsw8Vq4FgDma9gWGpAuZcwgBQUuWkSmqA5jTpf09MuqnLSuuZbdSwRQT/4iZ8O5dFEZVqPlKor31Zii5c3iHzAlbA69OkvIQO5ZrSioAAAAGgA6TLIO0yhAMswNIdpU8freEqZMuZ6iU/MCR5jqdOwBPwlzImLwYd6TEn7ti9u5KMov7Zr/CAZZTYjG06ZsyvUKsq1Hpp5afifgzAtc7qLLmIzgkW1mFbH0QCwzlVY02YLYKwIAU5iCSxIAtf1sNZdHhqZy9jdiHZbnKWUWDFe4AHyHaa24NSNNqeUhWc1TYm/iF/Ezg9838SLgmS9SXuUmcPUpZXKKVqu6tl/BTsviX1sMzCxvYiQsM9JqVHxQalSqgqgKqhvDd7IxAtvmGg10Y20MZ34LRLKzKSQGU3ZjnDZbipc+ceRdDoLaTTh+XKCFSgcEIKROd7tTX8KO17sF1tfa5HUyEqYSWGiSukiHh+XqR1W5FzsxIuNDLvBYJKYsqgX3/8Ac3ogAAAAA0AGlh2Eyka9NVW8xik/g5K2UuGzy0LT2EvKwhCEACEIQAIQhAAhCEACEIQAIQhAAhCEACEIQAIQhAAhCEACEIQAIQhAAhCEACEIQAIQhAAhCEACEIQAIQhA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34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AutoShape 28" descr="data:image/jpeg;base64,/9j/4AAQSkZJRgABAQAAAQABAAD/2wCEAAkGBxQSEhUUEhQUFRQVGBgUGBQXFxgXHRoYFRQXFxcVGBcYHCggGBwlHBQUITEhJSkrLi4uFyAzODMsNygtLiwBCgoKDg0OGxAQGy0mHyYsLC80NCwsLCwsLSwtLC0sLywsLCwsLC81LCwsLCw0LCwsLCwsLCwsLCwsLCwsLCwsLP/AABEIAKEBIAMBIgACEQEDEQH/xAAcAAACAgMBAQAAAAAAAAAAAAAABgQFAgMHAQj/xAA8EAACAQIEBAQDBwMDBAMBAAABAgADEQQSITEFBkFREyJhcYGRoQcjMlKxwdEUQvByguEVQ2LxM1NzJP/EABoBAAIDAQEAAAAAAAAAAAAAAAAFAgMEAQb/xAAsEQACAgEDAwMEAgIDAAAAAAAAAQIDEQQSIQUxQRNRcSJhgaEUseHwI5HR/9oADAMBAAIRAxEAPwDuMIQgAQhCABCEIAEITy8APYQheABCEIAEJrrVQqlmNlUFiT0AFyYnfZ3zw3EzV/8A5zTWnb7zMSCWJsmqjzZbE2J39pxvHBJQbTfsOsIQnSIQhPDAAvPZR8G48MS+IpoArUGyXJzAklwCQLG10Okh4Di7FiWqNlpLUq1CwFqlIF1VqYHUFLm22g1zAziafYlKLi8MaISgo8wEhcyBHqWyKzW0KF2Zjl0ChTrsSLA9ZjyzjC9Njc56lSqwUlnCKrFFJzWIUlNtNz2M6RGC89imvGnpEVKzP4QGIJeykP4IY2CjVLBHN9joJIqc0eG2IFZVUYeilY5XLFi3i3pgZRcr4JuQSNfQwAZIRfxGNxDVaSqaVFGzP5wXZlRRfMt1CeZ6fUk+kh4fjZpItNB49eoK9VUzMBkpvlAucxUEsgF9rk30gA2QiljeL1mXEtRrUgAyYekDTJ875RnB8QZhesutrWT1jNhA1vOyN2KqVGmnVm1gBvhCEACEIQAIQhAAhCEACEIQAIQhAAhCEAMKwJBCmxsQCRex6Ei4v7RQw3G3plKrl2pvSrOnmVvEyuuRiLDwvKRqND4nSwu5SLR4bRRSi0kCkZSoUWK/lt29NoAUeL5qFEYk1ArCggdQl7uSHzACx8qlQMwvrm00tN+LxFdsRSTPToqy1KmUqWLBCiBWOZetZTYfl31l0cMlrZFtYLbKNhsPb0ntSgrFWZVLLcqSASpOhIJ2gAqcM4+Vp0qdNRUqPSfEksxCqpqDKCxJy3Dg6k5Qut7gHzEcUrVFrGnXRM1ZcPTBpEMozIpqAGoNfOTcjXy94z/9PpafdU/KSy+RdCTckaaEnrPamBptmzU0Oe2e6qc1ts1x5resAFj7Q8Q68KxLZ1YslgyDKMrEDTzN0PeSfs44WMPw7DoBYsgqN6tU8xP1EovtrxoThppg61KiIAPTzH6LHXh+LpEBKbA5QFFvQW/aU+rWp4bX/ZpcZegnjjLJ0J4J7LjME8M9kTimPShSarUNkQXJ/YdzBvB1Jt4QmcCpjDcbxlPYYqkldfdScw+rGOlLh9JQgFNbUwQmgOUEWIUnUXE4hzRzXiKmLoYulTKNRLUwAhbyudFY7MfxemscMH9oNRT99lYdcqEWv65jr8JRC2I0n0++zDS5wuPj/A+rwqgFCClTyghguRbBl/CQLaEdO0X6vNGHwuMOFq0Th/FIdK5ULTqu34vMP7r23l7wnilPEpnpm46jt6GHG+EUcXSajXQOjdDuD+ZTup9RLnyuBdt2S2zX/pnR4bSUECmlmBBFriz6sLHYHqNpl/0+lbL4aZQpp2yrbId02/D6RS5Sx1XCV24binLlRnwtZt6tIbo3QuukdhBPJGcdrNVbCo5UuqsUOZSQDlO1xfYzSeF0SLGlTtmL2yL+JvxNtuep6yZCdIkWrw6k2ctTQmoArkqDmA2DaaiSEQAAAAAaADS3wmUIAEIQgAQhCABCEIAEIQgAQhI6YxWYqLmxIJANgQLlS219RACRCY5xv0kehjg1SpTsQaeW5NrHOCRY37D6iAEqEi4/GikhcgsAVWy2vdmCj6kSVAAhCEACEIQA8YyDiMZ0Ex4pisosPjKMYjWeX6z1aVc/Rq/LNlGn3LcyFzjyr/XoqtVZAhLCwBBJFrm/peWPCeHf09IKpzW3J3PrAY0zJcbeJHr04qHODW1Zt2eC9weIzCx3H1ElRcwXEAHAjEJ6/pOr/kUcvLXAuvqcJHs5n9qnNJpOmGpgFiMzE65b6DTvOlmfNvPHEvHxlV+hYgewNh+k33SxHCGHR6I2X7pLhL9l2nE0yMGIJta5P+WkHEcaU6LqSLRVWsfnMWqTJCOGepxFcoc+SeaHwtfU+Vj5lO071ha6uoZTdWFwZ8ppVN7zsP2S81BlOHqtqNUJ9dxNNc+cCfrGkVkfWguV3L/7T8KRhRi6elbBMK6H0BAqIfRl39hGbhWPWvRp1kPlqKrj2YXt8NpX81VqbYavSLqGelUUL1uUIGnvaUv2VVyvDqNKtanVQumRvKdHNjY66iT3x3Yyee2Sdecdn/Y6wnl547gC50A6ywpMotczc4UcFUSnUBLOpfQgWUG3Xc3vp6SdW5gpi5W7gbkTkfOLLxDitHO3h0LKha+oVSWY36Ek2Eyy1MJLEJLJu02kcpZsTxg7PwviNPEU1q0WDI2x9twfUSZIvD0prTVaWXw1AChTcAAaCD40ZmVVZyls2W2hOoGp3sQbdiO80rsYn34JUJoGNp5/Dzp4gGYpmGbLe2bLva+l5g3EKQuDVpgjIT510FQkUyddMxBA720nThKhNRrgFr6BRcsdB8/S01jH0rA+IlmNlOZbEg2sDfU30gBJhCEAAxbxnCa1Txin3JqoVcB7q7B1yuNPISgZSba5hcHKIyQgAtjhFRWQhKbU/vM9BjpmcKBUJy2NgrLlCgANprPMNwSulWpVFVCahOjLcU7KFV6QGxsCpVibgLqLHMyWlJxLmnD0WyZs7jdU81vc7CclJRWWSjCUniKK/BcBrU6SXZTUXwfEJf8A+Y0STdmy2UZmZtiSSLnTVmwtMgeZszG5J6XPQDoB0nLeeuZVxrYfBUmekKj+JVqLqyU07Adb/pOn4GujqCjZgBa/XTv6yELYy7MnOqUEmyTCEJYVBPGM9MrOIYzcDYbn9pn1OojRDdInCDm8IoeNY8Bzc2G/wErK+NGwPxlVzBiWzkkXEqEx88ROn1pu33eR9XDbHAzVeJKqlnNlUXJ0nmH4ktSnmTY/T0PYxf8AD8em6kXQizH37dzNX2fYVqiNSu3lqMM+Uke5vsDb6ya0MXU5eU18YIOxRlyX64+zgn/NJ0ThOJ8Sijdx+kR6/KjjVKqsfykFfkbkS65Qx+Uth3BVl1CnT/3GfSZejdtfaS/Zm1e22vMX2GPiD5aVQ9kY/JTPlGrWLMWO5N/mbz6Z53xvg4DEONxTYD3It+8+YC09Dd3Rp6P9MJS+6/RmW1nheeEz00iZUhzlvsZU3l7yorGurKSMnmJH6fGUCU/WO3KeFyU83Vzc+w2/z1mbV2uuttdwcmoPI94WsLXY3J6nWZuQ17SDTOmsyNQ7CJYdhbPuOXKvGPGVkc3qU7X/APJTs37Si+0LmHw2WgpG2Z/pYSl4DxE4fEo7aISUf/S3X4EAxM5o4sa+LqOdiSR6DoPlaNoaiVunUG+ez+DNTo1/I3Y4xn8jzwrjVJl3t9JHwXLGER/Fz1HNywVn0W+p0AH1ivgnUr5SRfQ+/wC0s6dFurWHUmYmnFPBtsrx2Z0Th/Ekp6C38yywOGcPUem6eHVcVTcEspyqrKLGxHl0J2v1nOsJX1y/WPnA8QVXWR0PUHRa4WP6X+hPqaV3Xczw/AAAA5RghqMhy6lqt/PUN9SA1vXfsBCw/KGRLZ1ZhTw1NcyC18MS2dgLElixG+g263aUYEXEynqE01lC4XX4DV89qwOaqtezLo7LlGR9dEGTQLtpe9tcq3Anet4rVFOZFUoVOVClRqgamoOpJYXzXuUU9LRghOga6FPKoAubdSbk+pM2QhAAnhnspub+MDCYSrWv5lWy/wCo6LA7GLk8IQPtR5+akxw2FezDSo67g/lB6esTeV8Z5TvmPXrE6vWLsWY3JNyT9dZK4djTTv1Ey2rcj0FdMaobUP8Aw3g9JKrVQzZ23ub6XvYdhGnh3FjRfyn/AJHYznuA4mzsAPbb4y7GLt1uf80imyq6yxem8Y8lfpOx4SOxUeK0igcuqg9GIH6zE8bw/wD9qfOcdNWqxvmI/wA2mt6jj+7944VrS5OLpMfMjsrcZolSVqoTbQZhFrG4/S199SZzs4htxe3rNCcYdGtfMO38RP1XT2ana4vtnj5L6unKvlPI4cQqqdxeVJw9NjoNZhh8b4guvWe4Y+cG+xv8ojrqcOOxe1iLY2cGWnTAFgbaD9z6mMFDFpbYD0EScPXk2jiNZW77ItiKTbfI2M4aR6uHuQ3967HqPY9vSRcHitLSxBl8LFLldyKbRz77ZeJV3p0kRHFHzGowFwW0CqSNgACfjORqk+l8RQV1IYAg6EHW95yvnDkXwb1cMCVGrU+w7r6ekbafqe6W27v4fj/H9Dnp2orSVUuP98iCV7CZZSZt8e0xbEk9tI2Q+ain3PcNhwxC28x0H8zpHD6IVQAAABYD2ifypgy7GqenlX3O5jzh6Nh6xN1G3dNQXj+xdqJp8ImKwta0CbbaTMKJk5Fu0yrgwlLjtYn8TqBXItruT6GOeO23tEzmKlYB+11Psdj85dpX9eDRS0nyb+DtfvYdZe0HDDQ3Gn8ROwHEsltL+l4w8Px3iWA3PS003RaLbUxh4fQJYHpaN2Fr2Fv2i5wmmcoJNh9ZY1caAFsdvWJNTVlZFdkcsZuG4/KwVjoevrL4TnNLF6x64VifEpK3W1j7iOug6mUoumfjlfHsLtVDD3EyEIT0RkCEIQAJzD7csblw9Olfcl/iLAfq06fOS/bfhixpt/bkPzDa/rOM0aXHqo4rNlPfuelhf4TF1tLfljC5nao34aQ0/wBR2+QF5S4jdvPBPp/cJl/7jase3/iPaW3CLkXO/Q/vFrF4u739biX/AAjGgL8usjjgYxSjDCL9NBrPGI0lW/Ebew+pE8p44H5yOASZaZARKbilBQLje+3aS0xWneQeKYmw+v8AzIuJKOclXh8eyNYnf9Y18CYvcnW2nziBiK3zjxyNVvQzHqx+mg/SKuoVqNe9FGtsSi15GCmkmUaZuJrRR0mYe2pnnpPIiZY4MGXVPEAC17ntKCniRNpxAkIzcexHBfo95qxTAjWVdPHW6/xPRir7npOTsbjwSXc5Jz/wgYetnQWp1L6Do25HxixQBdgq6sxsBOqc84XxqDrbUC49xqIhcjYTMxqsNBovv1M9NodXnSb5d48fPsOKNVJ4ix34Rw8U0VB039T3l6tG3rIOBbWWmb1itNyk2zs5GvLfYTB0trM3rASPXxIt6y1lZB4gTF7iVIVKbKdLgiXWMe95T1bWkquJZRNCDTqkH1Gh9xLbAcTZCCDIPH6Xh1tNnGb47ESJRqkmw1J2/iP3BWRz7hVek9khxw/MbG2u0ncP4yWJv76yHwrlZcoNZ2BOuRbC3x1lxQ5Zw41zOP8Adf8AURbOqqeVEvnDK7FhhscNADOmcovej/u/YTmuG4Go/BU+DfyJ07lahkw6i4J1Jsby3p2ldVzl9hLrotRLiEIR4LAhCEACLfPnBP6rDEKLul2X108y/EfpGSECUZOLyj5M4hQykg9JaVx4GFp0/wC6peo3+7YH4TqH2g/Z6KreNQyi5+8S9tzqy/C+k5FzJi/EruR+EGwt2Gglch3pZxse5FazTfSxZAtfSRyJhYys27nFk04s21myhjD1kEtMC0CXrNF+nFrC0j4viObr8JVAzEmcwdd+PAYqtoY/cjVsuFQdxf6zm2Jj5yWrDDpmBAN2U91zEfsZh6lXnT/kTX3OdvPsOaVdpsNQWkOk0yI7TzLiUExavxm1alybH1laHNvhN1OrpIuAE/fptMvHsJBNQTA1NLGQ2ZJELmbGhabE9AYucqHLRX2vJHNNN6oWjT1aqcg+P+GVXA8T5Ft2Ec0UY03y/wCjbpHmT+BxwlfLJw4kPT3iu+KI1mFbHEbSlUs2SWRlOJzdZCxNe2xvKL+vbvAYsnrLFUyOC1Na41kDENv9JHev2kHEYojrLIVNsEVPM6XUNfUH6HT+PlJnLHC8hFSpYubZV/L6n1ldUxGdrHUDW3ttJ9DHsDoY1+pVqBOjTRna7s/b8j3hEJ/Ede59v+ZOSkvXT6xWwvGAB5jY9Ztbji36/T6Cc9PCNTjIZq6aaH6/5/hm7gvMlTD1MpYEE6qTvr0iwOMAD1+gv3Mi46uWIYe4tqDtaUyk1zFlbpU1ia4O/wDDsctZA6bH6ehkqct+zrmPK3hVD5W2v326zqMZae31IZ8nmtXp3RZt8eD2EIS8yhCEIAVHMzEUKh/KjH6GfLNY3Yz6r5kW+Fr/AP5v9FJnyvUoG5t7yMlka9Pl9LNIaBmVWiR0mAlbQw3+Dy0ySnM0TS82BYEkvJrCzx0m+wni0yxsJIjI0UME1VlRBmZiFUdydp2nFcuilhqKJYmgmUn8w0LH56/GVXIPKhokV64Ae3kQ7rcfibsfTpHq8zW1qyLixdbJbuBLp09JsUECWOOwWRtPwnb09JGZJ5m6l1ycWUtEW1p6h/5m107TEKRKGiJrzf5tNdU/yJINOanpFiABcnpOxi2ySMuV8B4uJNUi4ojTtnbT9AfnEvimA/p8VWojZXJX/S3mX5Xt8J2Dg+EWjTCjfdj3MU/tG4PmKYpB+EZKlu39jfA3B9xPSxocNOk+6NGmsxZj3E5TcTw6zJDAiYUhmzVknk3MNJrtJIgzW20p+IvLlzvKw4V6zrTpqWdzZVHU+/QesvoX1EZLESlwoNyxBsTYHoctrge2YfOTBH3nPlQYfh+HCC7UGPiMOprWzN7ZlX4RFSmZvl3O6F/8X5ZqapN2HqmeNR62k3AYbXzD/O8hY0om2Ennkmqb2Fzrv09b7aTfRpa776zEUOoFuu99b72hhXOa5F9bHpaL3z2NXdcF9wvCHdWuRY9rWG1z6TsvLnEfGogk+ZdG/mc04FWpqM2l/baW3BeKmjXLA3UkBgO0po1XoW5l2fcT9Qpdsfuux0qExpuCARqDqDMp6M82EIQgBhVphgVOoIIPsRYz5b5jwD4StVokaoxW/cf2n4ixn1MYhfaDyeuNy1EISuumYg2Zfyt+x9ZxmrTWbW0+zPn7E0KlNabsxIqbjt1gBGvi3A8bTXJiKRZQbqyDMB3sVG228p6HCqrmyUnJ7ZT/ABKk2+4woSXZ8fch0xN9OiWICgknoBeOfBPs/qNY1zkH5Rq3x6CPnCOW6dAWpIAerbk+5nfgus1UIrC5OYcO5KxFXcBF7vp8lGseOBcpUcOQ1s9T8zbD2XYRxpcMPaSqfDJ3Y33MFmplIqFQzYKZltWwopi7X1IAA1JJ2AHUzynS0PiIaVibZ2TUAXLDKx0337Tmwo3oqHpXFiLiV2I4d1XUdusZEWm5AV1NxmFiDpYG/wAiDNIpowurqRe17i17Xt8tfaZr9LC1YkjqmhRZbf5+0wdwI1f0SVVDDK6nYixHwPzlZSwNFq1SkKZvSRXZjfLZmZbAk6kFDftFMulTz9L4J7olK1QscqDMew/npLfh/D/D1Ornr29BLXDYZPMqFPIAWVSPKGBIJA72NvabqKIWVCyrUYFhTYgNYW/t+I09Zu02gVTy+WRc0RFvMaqBlKsAVIsQdQQdxLZMIpy2ZTmBK2N7gWuR3AuPnMn4ae0Y7Dm9HK+NcqPTOagC9P8ALuy/P8Q9d4uVVI0Oh7HSdvfh57RdaolWoKTUVJLFMr5SwsubMVI/DYjY3ubd5jnpMvKNsNZhYlycwVvUTxqnrOm+NhaWcXpIEU1CcoVSi/iZTaz265b209JIXhtAMPukztlOlLUZ/wAJay3W+u9tpH+JL3LP5kfb9nMMFwivXNqSEj8zeVR7sf2vH3lflmnhLufPWYWL9AOqoOg9dzGelgSQCLW6Wm8YAzRXRtM92pc1jwVuMoLVptTcXVhYj95yXiXAGoVCjD2PcdxO1NgjIWP4StVctRbjvsR7GTsg2uDum1PpP7HGv+m9tbW+smYbCAbgmxB79Tr+sd8Tymy38Mhh2OhlaeCVV/7Z+X8RbbOa4kmNYaiuS4ZU1cPY2AFtSQNL32HpNCYUZr2O2bpffXX5y+/o2B8yEfAnp7TYMEGv7f5/Ewyt28Mkr8FZQRhexuDcfDt6y6wDebXTbSYnDAADLodPbYSy4NwV6pCA2Fr5rbWG9pm2O2SSM9+oW15Hbleuz0BmFrEqPYGW8psK2IooFaktXKLXpELe3XK1rfAyfw3EtUpq702pMb3psQSNepGk9TpuIKHOUvKPP2d2yVPDPYGaCsWK3EKnjmmahUeKFFU5QgyhKjUSNyzKxA9jr0mNfmFSHcp92rVKY3BLpVFJRr0LZtdlABJ1tGNcKmvkXzNnOg1bTzH10GvpPDg6fm+7Tz/i8o83+rTX4wOp4E7htAPisQWIJ+5oqqlrMQrVHqKrGwFqiAsNDkmWIsa1PIXWkKwouShAckMCCxGgDZRpqTHJKCg3CqCQASAAbDYX7CHgLa2VbXzWsLXvmvbvfW/ecwiW+QsU8coceRRTFZqDOzW1AYgr0/t1v3AEwfjpy1Go082Sn4+WpdbqalSmlOmAty7eC++xZN72DLicPdbKFGubVQwve97aa36zHCcOp00pqFB8MWVmALepvbcnUzpFyZU1uYQuYFArLWp0bFhoGCFnYjRQM5A7m3eXmHq5xmAIB2v1HQ+xnpw6anKt2tm0Gttr95sgcIPE8EanhlWytTfOulwfKykEXHRj13lXgOXyGptVYWR61Q0xcqS+Vae+wVFOndoxQgAt4nlgulZPFIFXxbMB5lFbUrqbW2GgBIAF5tqcuhzTLsPJV8UqoIVjkKm9ySd13vYLYACX8IAU1LgxVaoFTVvFNM2t4ZqksTofMbnfTQe99bcuqubwnZc1B8Ocxap+Igo93Ym6kvfvm9JewgAqcT5eBXw0ZrVKVPDuMurolS7MXG1w9S463FrSwXgClvOVdRVeuAVFy73AzE7hcxtp0HaXcIALvD+XDTWiDVv4VH+nIVcoNP7vRdTkJ8PU7m/oLMIE9hADEqJUUuArmJdsw8Vq4FgDma9gWGpAuZcwgBQUuWkSmqA5jTpf09MuqnLSuuZbdSwRQT/4iZ8O5dFEZVqPlKor31Zii5c3iHzAlbA69OkvIQO5ZrSioAAAAGgA6TLIO0yhAMswNIdpU8freEqZMuZ6iU/MCR5jqdOwBPwlzImLwYd6TEn7ti9u5KMov7Zr/CAZZTYjG06ZsyvUKsq1Hpp5afifgzAtc7qLLmIzgkW1mFbH0QCwzlVY02YLYKwIAU5iCSxIAtf1sNZdHhqZy9jdiHZbnKWUWDFe4AHyHaa24NSNNqeUhWc1TYm/iF/Ezg9838SLgmS9SXuUmcPUpZXKKVqu6tl/BTsviX1sMzCxvYiQsM9JqVHxQalSqgqgKqhvDd7IxAtvmGg10Y20MZ34LRLKzKSQGU3ZjnDZbipc+ceRdDoLaTTh+XKCFSgcEIKROd7tTX8KO17sF1tfa5HUyEqYSWGiSukiHh+XqR1W5FzsxIuNDLvBYJKYsqgX3/8Ac3ogAAAAA0AGlh2Eyka9NVW8xik/g5K2UuGzy0LT2EvKwhCEACEIQAIQhAAhCEACEIQAIQhAAhCEACEIQAIQhAAhCEACEIQAIQhAAhCEACEIQAIQhAAhCEACEIQAIQhA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731838"/>
            <a:ext cx="27432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http://t3.gstatic.com/images?q=tbn:ANd9GcTQ_whfIhgQb62dM4xnEWS8NGzaSmF9JemAM3nwtunqJTpTJMK57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124200"/>
            <a:ext cx="5486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30" descr="http://gallery.mailchimp.com/5c27547da9e467f70ee3428e2/images/asian_pea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70104"/>
            <a:ext cx="3657600" cy="268789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3962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MT" pitchFamily="66" charset="0"/>
              </a:rPr>
              <a:t>Asian Pear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68274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b="1" dirty="0"/>
              <a:t>ANJOU</a:t>
            </a:r>
            <a:r>
              <a:rPr lang="en-US" dirty="0"/>
              <a:t>: Anjou pears can be green or </a:t>
            </a:r>
            <a:r>
              <a:rPr lang="en-US" b="1" u="sng" dirty="0"/>
              <a:t>red</a:t>
            </a:r>
            <a:r>
              <a:rPr lang="en-US" dirty="0"/>
              <a:t>. They're squatty, with a round shape and a thicker stem that's kind of nestled into the neck. All-purpose pears. </a:t>
            </a:r>
            <a:r>
              <a:rPr lang="en-US" b="1" u="sng" dirty="0"/>
              <a:t>snack</a:t>
            </a:r>
            <a:r>
              <a:rPr lang="en-US" dirty="0"/>
              <a:t> on them, put them in salads, or </a:t>
            </a:r>
            <a:r>
              <a:rPr lang="en-US" b="1" u="sng" dirty="0"/>
              <a:t>bake</a:t>
            </a:r>
            <a:r>
              <a:rPr lang="en-US" dirty="0"/>
              <a:t> with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ASIAN</a:t>
            </a:r>
            <a:r>
              <a:rPr lang="en-US" dirty="0"/>
              <a:t>: The Asian pears we see most often are shaped like </a:t>
            </a:r>
            <a:r>
              <a:rPr lang="en-US" b="1" u="sng" dirty="0"/>
              <a:t>apples</a:t>
            </a:r>
            <a:r>
              <a:rPr lang="en-US" dirty="0"/>
              <a:t> with an olive green skin that's usually </a:t>
            </a:r>
            <a:r>
              <a:rPr lang="en-US" b="1" u="sng" dirty="0"/>
              <a:t>speckled</a:t>
            </a:r>
            <a:r>
              <a:rPr lang="en-US" dirty="0"/>
              <a:t>. They are crunchy; they're texture is more like an </a:t>
            </a:r>
            <a:r>
              <a:rPr lang="en-US" b="1" u="sng" dirty="0"/>
              <a:t>apple</a:t>
            </a:r>
            <a:r>
              <a:rPr lang="en-US" dirty="0"/>
              <a:t> than a common pear, so they're great for baking or adding a </a:t>
            </a:r>
            <a:r>
              <a:rPr lang="en-US" b="1" u="sng" dirty="0"/>
              <a:t>crisp</a:t>
            </a:r>
            <a:r>
              <a:rPr lang="en-US" dirty="0"/>
              <a:t> texture to salads.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BARTLETT</a:t>
            </a:r>
            <a:r>
              <a:rPr lang="en-US" dirty="0"/>
              <a:t>: The classic pear shape and </a:t>
            </a:r>
            <a:r>
              <a:rPr lang="en-US" b="1" u="sng" dirty="0"/>
              <a:t>lime</a:t>
            </a:r>
            <a:r>
              <a:rPr lang="en-US" dirty="0"/>
              <a:t> green to yellow skin, more </a:t>
            </a:r>
            <a:r>
              <a:rPr lang="en-US" b="1" u="sng" dirty="0"/>
              <a:t>golden</a:t>
            </a:r>
            <a:r>
              <a:rPr lang="en-US" dirty="0"/>
              <a:t> when it's super ripe. Sweet, soft, and delicious, but you have to be careful they don't get too ripe. They can go </a:t>
            </a:r>
            <a:r>
              <a:rPr lang="en-US" b="1" u="sng" dirty="0"/>
              <a:t>mushy</a:t>
            </a:r>
            <a:r>
              <a:rPr lang="en-US" dirty="0"/>
              <a:t> and bruise fast. Best for </a:t>
            </a:r>
            <a:r>
              <a:rPr lang="en-US" b="1" u="sng" dirty="0"/>
              <a:t>snacking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854" y="45720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BOSC</a:t>
            </a:r>
            <a:r>
              <a:rPr lang="en-US" dirty="0"/>
              <a:t>: Long, </a:t>
            </a:r>
            <a:r>
              <a:rPr lang="en-US" b="1" u="sng" dirty="0"/>
              <a:t>skinny</a:t>
            </a:r>
            <a:r>
              <a:rPr lang="en-US" dirty="0"/>
              <a:t> necks and thick, brownish skin. </a:t>
            </a:r>
            <a:r>
              <a:rPr lang="en-US" dirty="0" err="1"/>
              <a:t>Bosc</a:t>
            </a:r>
            <a:r>
              <a:rPr lang="en-US" dirty="0"/>
              <a:t> pears can be tough and </a:t>
            </a:r>
            <a:r>
              <a:rPr lang="en-US" b="1" u="sng" dirty="0"/>
              <a:t>tasteless</a:t>
            </a:r>
            <a:r>
              <a:rPr lang="en-US" dirty="0"/>
              <a:t> when they're not perfectly </a:t>
            </a:r>
            <a:r>
              <a:rPr lang="en-US" b="1" u="sng" dirty="0"/>
              <a:t>ripe</a:t>
            </a:r>
            <a:r>
              <a:rPr lang="en-US" dirty="0"/>
              <a:t>, but they don't need to be soft to be ripe, so it can be hard to tell. Best for baking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COMICE</a:t>
            </a:r>
            <a:r>
              <a:rPr lang="en-US" dirty="0"/>
              <a:t>: Fat and round with short necks and thick stems. Most </a:t>
            </a:r>
            <a:r>
              <a:rPr lang="en-US" dirty="0" err="1"/>
              <a:t>comice</a:t>
            </a:r>
            <a:r>
              <a:rPr lang="en-US" dirty="0"/>
              <a:t> pears are </a:t>
            </a:r>
            <a:r>
              <a:rPr lang="en-US" b="1" u="sng" dirty="0"/>
              <a:t>green</a:t>
            </a:r>
            <a:r>
              <a:rPr lang="en-US" dirty="0"/>
              <a:t> but can have red streaks as they ripen. Their flesh is often described as "</a:t>
            </a:r>
            <a:r>
              <a:rPr lang="en-US" b="1" u="sng" dirty="0"/>
              <a:t>creamy</a:t>
            </a:r>
            <a:r>
              <a:rPr lang="en-US" dirty="0"/>
              <a:t>.” Best for snacking.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SECKEL</a:t>
            </a:r>
            <a:r>
              <a:rPr lang="en-US" dirty="0"/>
              <a:t>: Only in the markets for a </a:t>
            </a:r>
            <a:r>
              <a:rPr lang="en-US" b="1" u="sng" dirty="0"/>
              <a:t>short</a:t>
            </a:r>
            <a:r>
              <a:rPr lang="en-US" dirty="0"/>
              <a:t> time, and they're perfectly </a:t>
            </a:r>
            <a:r>
              <a:rPr lang="en-US" b="1" u="sng" dirty="0"/>
              <a:t>sweet</a:t>
            </a:r>
            <a:r>
              <a:rPr lang="en-US" dirty="0"/>
              <a:t> when they're ripe. Use these in some </a:t>
            </a:r>
            <a:r>
              <a:rPr lang="en-US" b="1" u="sng" dirty="0"/>
              <a:t>desserts</a:t>
            </a:r>
            <a:r>
              <a:rPr lang="en-US" dirty="0"/>
              <a:t> that call for whole </a:t>
            </a:r>
            <a:r>
              <a:rPr lang="en-US" dirty="0" err="1"/>
              <a:t>seckel</a:t>
            </a:r>
            <a:r>
              <a:rPr lang="en-US" dirty="0"/>
              <a:t> pears. But usually used for eating not baking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3434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Stone Fruit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Cherries, plums, apricots, nectarines, and peaches are all </a:t>
            </a:r>
            <a:r>
              <a:rPr lang="en-US" sz="2000" b="1" u="sng" dirty="0"/>
              <a:t>stone</a:t>
            </a:r>
            <a:r>
              <a:rPr lang="en-US" sz="2000" dirty="0"/>
              <a:t> fruits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Contain hard pits in the center that contain their seed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Peaches and apricots have </a:t>
            </a:r>
            <a:r>
              <a:rPr lang="en-US" sz="2000" b="1" u="sng" dirty="0"/>
              <a:t>fuzzy</a:t>
            </a:r>
            <a:r>
              <a:rPr lang="en-US" sz="2000" dirty="0"/>
              <a:t> skin, which is usually removed before cooking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Plums are sold in many varieties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Purple and </a:t>
            </a:r>
            <a:r>
              <a:rPr lang="en-US" sz="2000" b="1" u="sng" dirty="0"/>
              <a:t>red</a:t>
            </a:r>
            <a:r>
              <a:rPr lang="en-US" sz="2000" dirty="0"/>
              <a:t> plums are usually eaten as fresh fruit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Italian and </a:t>
            </a:r>
            <a:r>
              <a:rPr lang="en-US" sz="2000" b="1" u="sng" dirty="0"/>
              <a:t>Damson</a:t>
            </a:r>
            <a:r>
              <a:rPr lang="en-US" sz="2000" dirty="0"/>
              <a:t> plums are best for cooking and baking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3074" name="Picture 2" descr="http://us.123rf.com/400wm/400/400/foodandmore/foodandmore1207/foodandmore120700233/14556587-display-of-fresh-purple-and-red-plums-at-an-outdoor-farmers-market-with-a-small-blank-blackboard-for.jpg"/>
          <p:cNvPicPr>
            <a:picLocks noChangeAspect="1" noChangeArrowheads="1"/>
          </p:cNvPicPr>
          <p:nvPr/>
        </p:nvPicPr>
        <p:blipFill>
          <a:blip r:embed="rId2" cstate="print"/>
          <a:srcRect l="26749" t="17647" r="20244" b="9559"/>
          <a:stretch>
            <a:fillRect/>
          </a:stretch>
        </p:blipFill>
        <p:spPr bwMode="auto">
          <a:xfrm>
            <a:off x="6400800" y="1905000"/>
            <a:ext cx="2362200" cy="2165350"/>
          </a:xfrm>
          <a:prstGeom prst="rect">
            <a:avLst/>
          </a:prstGeom>
          <a:noFill/>
        </p:spPr>
      </p:pic>
      <p:pic>
        <p:nvPicPr>
          <p:cNvPr id="3076" name="Picture 4" descr="http://us.123rf.com/400wm/400/400/tobi/tobi1103/tobi110300276/9105245-group-of-ripe-damson-plums--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482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visual.merriam-webster.com/images/food-kitchen/food/fruits/stone-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78" y="609600"/>
            <a:ext cx="851296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Stone Fruit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u="sng" dirty="0"/>
              <a:t>Clingstone Fruit</a:t>
            </a:r>
            <a:r>
              <a:rPr lang="en-US" sz="2000" dirty="0"/>
              <a:t>: A fruit with flesh that clings tightly to the </a:t>
            </a:r>
            <a:r>
              <a:rPr lang="en-US" sz="2000" b="1" u="sng" dirty="0"/>
              <a:t>pit</a:t>
            </a:r>
            <a:r>
              <a:rPr lang="en-US" sz="2000" dirty="0"/>
              <a:t> making it difficult to cut away the </a:t>
            </a:r>
            <a:r>
              <a:rPr lang="en-US" sz="2000" b="1" u="sng" dirty="0"/>
              <a:t>flesh</a:t>
            </a:r>
            <a:r>
              <a:rPr lang="en-US" sz="2000" dirty="0"/>
              <a:t> cleanly. 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/>
          </a:p>
          <a:p>
            <a:pPr>
              <a:buFont typeface="Arial" pitchFamily="34" charset="0"/>
              <a:buChar char="•"/>
            </a:pPr>
            <a:r>
              <a:rPr lang="en-US" sz="2000" b="1" u="sng" dirty="0"/>
              <a:t>Freestone Fruit: </a:t>
            </a:r>
            <a:r>
              <a:rPr lang="en-US" sz="2000" dirty="0"/>
              <a:t>has flesh that separates </a:t>
            </a:r>
            <a:r>
              <a:rPr lang="en-US" sz="2000" b="1" u="sng" dirty="0"/>
              <a:t>easily</a:t>
            </a:r>
            <a:r>
              <a:rPr lang="en-US" sz="2000" dirty="0"/>
              <a:t> from the pit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/>
          </a:p>
          <a:p>
            <a:pPr>
              <a:buFont typeface="Arial" pitchFamily="34" charset="0"/>
              <a:buChar char="•"/>
            </a:pPr>
            <a:r>
              <a:rPr lang="en-US" sz="2000" b="1" u="sng" dirty="0"/>
              <a:t>Peaches</a:t>
            </a:r>
            <a:r>
              <a:rPr lang="en-US" sz="2000" dirty="0"/>
              <a:t> and nectarines are available in both forms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191000"/>
            <a:ext cx="3649949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Melons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5638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Melons grow on small shrubs and sit directly on the </a:t>
            </a:r>
            <a:r>
              <a:rPr lang="en-US" sz="2000" b="1" u="sng" dirty="0"/>
              <a:t>ground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One part of the </a:t>
            </a:r>
            <a:r>
              <a:rPr lang="en-US" sz="2000" b="1" u="sng" dirty="0"/>
              <a:t>rind</a:t>
            </a:r>
            <a:r>
              <a:rPr lang="en-US" sz="2000" dirty="0"/>
              <a:t> is usually white because that side doesn’t get any sun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Some melons soften slightly at the stem when they are </a:t>
            </a:r>
            <a:r>
              <a:rPr lang="en-US" sz="2000" b="1" u="sng" dirty="0"/>
              <a:t>ripe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Others have a </a:t>
            </a:r>
            <a:r>
              <a:rPr lang="en-US" sz="2000" b="1" u="sng" dirty="0"/>
              <a:t>smooth</a:t>
            </a:r>
            <a:r>
              <a:rPr lang="en-US" sz="2000" dirty="0"/>
              <a:t> stem to show that the melon is </a:t>
            </a:r>
            <a:r>
              <a:rPr lang="en-US" sz="2000" b="1" u="sng" dirty="0"/>
              <a:t>ripe</a:t>
            </a:r>
            <a:r>
              <a:rPr lang="en-US" sz="2000" dirty="0"/>
              <a:t> and can easily slide off of the vine.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Good melons should be firm and </a:t>
            </a:r>
            <a:r>
              <a:rPr lang="en-US" sz="2000" b="1" u="sng" dirty="0"/>
              <a:t>heavy</a:t>
            </a:r>
            <a:r>
              <a:rPr lang="en-US" sz="2000" dirty="0"/>
              <a:t> for their size and should have a sweet aroma</a:t>
            </a:r>
          </a:p>
          <a:p>
            <a:endParaRPr lang="en-US" sz="2000" dirty="0"/>
          </a:p>
        </p:txBody>
      </p:sp>
      <p:pic>
        <p:nvPicPr>
          <p:cNvPr id="32770" name="Picture 2" descr="http://blog.sigonas.com/wp-content/uploads/2012/08/mel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3048000"/>
            <a:ext cx="3581400" cy="2913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7230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Fruits grow on trees, bushes, or </a:t>
            </a:r>
            <a:r>
              <a:rPr lang="en-US" b="1" u="sng" dirty="0"/>
              <a:t>vines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There are two ends: the </a:t>
            </a:r>
            <a:r>
              <a:rPr lang="en-US" b="1" u="sng" dirty="0"/>
              <a:t>stem</a:t>
            </a:r>
            <a:r>
              <a:rPr lang="en-US" dirty="0"/>
              <a:t> end which is attached to the </a:t>
            </a:r>
            <a:r>
              <a:rPr lang="en-US" b="1" u="sng" dirty="0"/>
              <a:t>tree</a:t>
            </a:r>
            <a:r>
              <a:rPr lang="en-US" dirty="0"/>
              <a:t> and the </a:t>
            </a:r>
            <a:r>
              <a:rPr lang="en-US" b="1" u="sng" dirty="0"/>
              <a:t>blossom</a:t>
            </a:r>
            <a:r>
              <a:rPr lang="en-US" dirty="0"/>
              <a:t> end which is on the opposite end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http://zealicious.com/_website_zeal/img/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820" y="3352800"/>
            <a:ext cx="6093830" cy="33528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6096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 to Fruit</a:t>
            </a:r>
            <a:endParaRPr kumimoji="0" lang="en-US" sz="44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Rhubarb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Technically </a:t>
            </a:r>
            <a:r>
              <a:rPr lang="en-US" sz="2000" b="1" u="sng" dirty="0"/>
              <a:t>not</a:t>
            </a:r>
            <a:r>
              <a:rPr lang="en-US" sz="2000" dirty="0"/>
              <a:t> a fruit, but treated like one….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Red-celery like stalks are very </a:t>
            </a:r>
            <a:r>
              <a:rPr lang="en-US" sz="2000" b="1" u="sng" dirty="0"/>
              <a:t>tart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Used primarily in pies and jams, but lots of </a:t>
            </a:r>
            <a:r>
              <a:rPr lang="en-US" sz="2000" b="1" u="sng" dirty="0"/>
              <a:t>sweetener</a:t>
            </a:r>
            <a:r>
              <a:rPr lang="en-US" sz="2000" dirty="0"/>
              <a:t> needs to be added</a:t>
            </a:r>
          </a:p>
        </p:txBody>
      </p:sp>
      <p:pic>
        <p:nvPicPr>
          <p:cNvPr id="33794" name="Picture 2" descr="http://www.splendidtable.org/sites/splendidtable.org/files/styles/lede_image/public/rhubarb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81714"/>
            <a:ext cx="4108450" cy="2347686"/>
          </a:xfrm>
          <a:prstGeom prst="rect">
            <a:avLst/>
          </a:prstGeom>
          <a:noFill/>
        </p:spPr>
      </p:pic>
      <p:pic>
        <p:nvPicPr>
          <p:cNvPr id="33796" name="Picture 4" descr="http://www.texastales.info/wp-content/uploads/2012/12/Pie_rhubarb_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3648075"/>
            <a:ext cx="4178300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Tropical 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693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Passion Fruit: Very </a:t>
            </a:r>
            <a:r>
              <a:rPr lang="en-US" b="1" u="sng" dirty="0"/>
              <a:t>tart</a:t>
            </a:r>
            <a:r>
              <a:rPr lang="en-US" dirty="0"/>
              <a:t>, the tiny </a:t>
            </a:r>
            <a:r>
              <a:rPr lang="en-US" b="1" u="sng" dirty="0"/>
              <a:t>black</a:t>
            </a:r>
            <a:r>
              <a:rPr lang="en-US" dirty="0"/>
              <a:t> seeds are edible, and it has a golden flesh just under its dark purple skin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Plantains are mild and starchy (typically </a:t>
            </a:r>
            <a:r>
              <a:rPr lang="en-US" b="1" u="sng" dirty="0"/>
              <a:t>cooked</a:t>
            </a:r>
            <a:r>
              <a:rPr lang="en-US" dirty="0"/>
              <a:t> before eating)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Papaya:  yellow skin with a tart, but slightly sweet </a:t>
            </a:r>
            <a:r>
              <a:rPr lang="en-US" b="1" u="sng" dirty="0"/>
              <a:t>orange</a:t>
            </a:r>
            <a:r>
              <a:rPr lang="en-US" dirty="0"/>
              <a:t> flesh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Star Fruit: </a:t>
            </a:r>
            <a:r>
              <a:rPr lang="en-US" b="1" u="sng" dirty="0"/>
              <a:t>Waxy</a:t>
            </a:r>
            <a:r>
              <a:rPr lang="en-US" dirty="0"/>
              <a:t> golden skin with a yellow flesh and a tart, but slightly </a:t>
            </a:r>
            <a:r>
              <a:rPr lang="en-US" b="1" u="sng" dirty="0"/>
              <a:t>sweet</a:t>
            </a:r>
            <a:r>
              <a:rPr lang="en-US" dirty="0"/>
              <a:t> flavor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Mango: Deep yellow flesh that taste sweet, skin can be </a:t>
            </a:r>
            <a:r>
              <a:rPr lang="en-US" b="1" u="sng" dirty="0"/>
              <a:t>green</a:t>
            </a:r>
            <a:r>
              <a:rPr lang="en-US" dirty="0"/>
              <a:t>, red, or orange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Coconuts, Pineapple, and Kiwi are more common and popular </a:t>
            </a:r>
            <a:r>
              <a:rPr lang="en-US" b="1" u="sng" dirty="0"/>
              <a:t>tropical</a:t>
            </a:r>
            <a:r>
              <a:rPr lang="en-US" dirty="0"/>
              <a:t> fruits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2" y="4771192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Tropical 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28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http://thumbs.dreamstime.com/thumblarge_499/127249187975E3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2895600" cy="1981200"/>
          </a:xfrm>
          <a:prstGeom prst="rect">
            <a:avLst/>
          </a:prstGeom>
          <a:noFill/>
        </p:spPr>
      </p:pic>
      <p:pic>
        <p:nvPicPr>
          <p:cNvPr id="1028" name="Picture 4" descr="http://rawdiet.com/wp-content/uploads/2010/12/Ripe_Pla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43000"/>
            <a:ext cx="2819400" cy="1981200"/>
          </a:xfrm>
          <a:prstGeom prst="rect">
            <a:avLst/>
          </a:prstGeom>
          <a:noFill/>
        </p:spPr>
      </p:pic>
      <p:pic>
        <p:nvPicPr>
          <p:cNvPr id="1030" name="Picture 6" descr="http://us.123rf.com/400wm/400/400/cjung/cjung1202/cjung120200115/12463968-passion-fr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114800"/>
            <a:ext cx="2590800" cy="2743200"/>
          </a:xfrm>
          <a:prstGeom prst="rect">
            <a:avLst/>
          </a:prstGeom>
          <a:noFill/>
        </p:spPr>
      </p:pic>
      <p:pic>
        <p:nvPicPr>
          <p:cNvPr id="1032" name="Picture 8" descr="http://www.floridahillnursery.com/images/Papaya%20Solo%20.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4300" y="4114800"/>
            <a:ext cx="2984500" cy="2743200"/>
          </a:xfrm>
          <a:prstGeom prst="rect">
            <a:avLst/>
          </a:prstGeom>
          <a:noFill/>
        </p:spPr>
      </p:pic>
      <p:pic>
        <p:nvPicPr>
          <p:cNvPr id="1034" name="Picture 10" descr="http://www.foodlve.com/pictures/Star%20Fruit-heal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143000"/>
            <a:ext cx="3276600" cy="1981200"/>
          </a:xfrm>
          <a:prstGeom prst="rect">
            <a:avLst/>
          </a:prstGeom>
          <a:noFill/>
        </p:spPr>
      </p:pic>
      <p:pic>
        <p:nvPicPr>
          <p:cNvPr id="1036" name="Picture 12" descr="http://www.britannica.com/blogs/wp-content/uploads/2010/01/man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114800"/>
            <a:ext cx="34290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124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Above: Red and yellow bananas</a:t>
            </a:r>
          </a:p>
          <a:p>
            <a:r>
              <a:rPr lang="en-US" dirty="0"/>
              <a:t>Below: Passion Fruit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276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Above: Plantain</a:t>
            </a:r>
          </a:p>
          <a:p>
            <a:r>
              <a:rPr lang="en-US" dirty="0"/>
              <a:t>Below Papaya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3200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Above: Star Fruit</a:t>
            </a:r>
          </a:p>
          <a:p>
            <a:r>
              <a:rPr lang="en-US" dirty="0"/>
              <a:t>Below: Mango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Ripening of 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352" y="11430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Ripening </a:t>
            </a:r>
            <a:r>
              <a:rPr lang="en-US" dirty="0"/>
              <a:t>means that the fruit has developed its brightest color and deepest flavor, sweetness, and </a:t>
            </a:r>
            <a:r>
              <a:rPr lang="en-US" b="1" u="sng" dirty="0"/>
              <a:t>aroma</a:t>
            </a:r>
          </a:p>
          <a:p>
            <a:pPr>
              <a:buFont typeface="Arial" pitchFamily="34" charset="0"/>
              <a:buChar char="•"/>
            </a:pPr>
            <a:endParaRPr lang="en-US" b="1" u="sng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Some fruits, like </a:t>
            </a:r>
            <a:r>
              <a:rPr lang="en-US" b="1" u="sng" dirty="0"/>
              <a:t>bananas</a:t>
            </a:r>
            <a:r>
              <a:rPr lang="en-US" dirty="0"/>
              <a:t>, are picked before they are completely ripe because they will continue to ripen even </a:t>
            </a:r>
            <a:r>
              <a:rPr lang="en-US" b="1" u="sng" dirty="0"/>
              <a:t>off</a:t>
            </a:r>
            <a:r>
              <a:rPr lang="en-US" dirty="0"/>
              <a:t> the vine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Fruits like apples and peaches must be picked when they are </a:t>
            </a:r>
            <a:r>
              <a:rPr lang="en-US" b="1" u="sng" dirty="0"/>
              <a:t>completely</a:t>
            </a:r>
            <a:r>
              <a:rPr lang="en-US" dirty="0"/>
              <a:t> ripened because they will </a:t>
            </a:r>
            <a:r>
              <a:rPr lang="en-US" b="1" u="sng" dirty="0"/>
              <a:t>not</a:t>
            </a:r>
            <a:r>
              <a:rPr lang="en-US" dirty="0"/>
              <a:t> continue to ripen once they are removed from the tree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Fruit ripens because of the </a:t>
            </a:r>
            <a:r>
              <a:rPr lang="en-US" b="1" u="sng" dirty="0"/>
              <a:t>gas</a:t>
            </a:r>
            <a:r>
              <a:rPr lang="en-US" dirty="0"/>
              <a:t> it gives off (</a:t>
            </a:r>
            <a:r>
              <a:rPr lang="en-US" b="1" u="sng" dirty="0"/>
              <a:t>ethylene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This gas is why fruits get soft and become </a:t>
            </a:r>
            <a:r>
              <a:rPr lang="en-US" b="1" u="sng" dirty="0"/>
              <a:t>rotten</a:t>
            </a:r>
            <a:r>
              <a:rPr lang="en-US" dirty="0"/>
              <a:t> after a period of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57528"/>
            <a:ext cx="3352800" cy="17852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Grading Fruit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27234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USDA</a:t>
            </a:r>
            <a:r>
              <a:rPr lang="en-US" dirty="0"/>
              <a:t> grades produce after it has been harvested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Fruit is judge on its size, shape, </a:t>
            </a:r>
            <a:r>
              <a:rPr lang="en-US" b="1" u="sng" dirty="0"/>
              <a:t>weight</a:t>
            </a:r>
            <a:r>
              <a:rPr lang="en-US" dirty="0"/>
              <a:t>, color, and presence/absence of defects such as bruises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US Fancy: </a:t>
            </a:r>
            <a:r>
              <a:rPr lang="en-US" b="1" u="sng" dirty="0"/>
              <a:t>Premium</a:t>
            </a:r>
            <a:r>
              <a:rPr lang="en-US" dirty="0"/>
              <a:t> quality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 No. 1: </a:t>
            </a:r>
            <a:r>
              <a:rPr lang="en-US" b="1" u="sng" dirty="0"/>
              <a:t>Good</a:t>
            </a:r>
            <a:r>
              <a:rPr lang="en-US" dirty="0"/>
              <a:t> quality, but not quite as perfect as Fancy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 No. 2: </a:t>
            </a:r>
            <a:r>
              <a:rPr lang="en-US" b="1" u="sng" dirty="0"/>
              <a:t>Medium</a:t>
            </a:r>
            <a:r>
              <a:rPr lang="en-US" dirty="0"/>
              <a:t> quality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 No. 3: </a:t>
            </a:r>
            <a:r>
              <a:rPr lang="en-US" b="1" u="sng" dirty="0"/>
              <a:t>Standard</a:t>
            </a:r>
            <a:r>
              <a:rPr lang="en-US" dirty="0"/>
              <a:t> quality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grade of fruit does </a:t>
            </a:r>
            <a:r>
              <a:rPr lang="en-US" b="1" u="sng" dirty="0"/>
              <a:t>not</a:t>
            </a:r>
            <a:r>
              <a:rPr lang="en-US" dirty="0"/>
              <a:t> determine the fruit’s flavor, the higher grades only </a:t>
            </a:r>
            <a:r>
              <a:rPr lang="en-US" b="1" u="sng" dirty="0"/>
              <a:t>look</a:t>
            </a:r>
            <a:r>
              <a:rPr lang="en-US" dirty="0"/>
              <a:t> nicer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Higher grade would be used more often as </a:t>
            </a:r>
            <a:r>
              <a:rPr lang="en-US" b="1" u="sng" dirty="0"/>
              <a:t>garnishes</a:t>
            </a:r>
            <a:r>
              <a:rPr lang="en-US" dirty="0"/>
              <a:t> while lower grades would be used to </a:t>
            </a:r>
            <a:r>
              <a:rPr lang="en-US" b="1" u="sng" dirty="0"/>
              <a:t>cook</a:t>
            </a:r>
            <a:r>
              <a:rPr lang="en-US" dirty="0"/>
              <a:t> with because appearance doesn’t matter once it is cooked into a pie or cut 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13" y="1973317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Grading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Frozen</a:t>
            </a:r>
            <a:r>
              <a:rPr lang="en-US" dirty="0"/>
              <a:t> fruit is graded differently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US Grade A: Equivalent to US </a:t>
            </a:r>
            <a:r>
              <a:rPr lang="en-US" b="1" u="sng" dirty="0"/>
              <a:t>Fancy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 Grade B: above average quality (also known as </a:t>
            </a:r>
            <a:r>
              <a:rPr lang="en-US" b="1" u="sng" dirty="0"/>
              <a:t>Choice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 Grade C: Medium quality (also known as </a:t>
            </a:r>
            <a:r>
              <a:rPr lang="en-US" b="1" u="sng" dirty="0"/>
              <a:t>standard</a:t>
            </a:r>
            <a:r>
              <a:rPr lang="en-US" dirty="0"/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77528"/>
            <a:ext cx="3514725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Storing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461" y="1295400"/>
            <a:ext cx="5631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Most fruit is stored in </a:t>
            </a:r>
            <a:r>
              <a:rPr lang="en-US" b="1" u="sng" dirty="0"/>
              <a:t>refrigeration</a:t>
            </a:r>
            <a:r>
              <a:rPr lang="en-US" dirty="0"/>
              <a:t> because it slows down ripening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Keep fruit </a:t>
            </a:r>
            <a:r>
              <a:rPr lang="en-US" b="1" u="sng" dirty="0"/>
              <a:t>dry</a:t>
            </a:r>
            <a:r>
              <a:rPr lang="en-US" dirty="0"/>
              <a:t> while storing otherwise it will become </a:t>
            </a:r>
            <a:r>
              <a:rPr lang="en-US" b="1" u="sng" dirty="0"/>
              <a:t>moldy</a:t>
            </a:r>
            <a:r>
              <a:rPr lang="en-US" dirty="0"/>
              <a:t> faster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Store apples and pears </a:t>
            </a:r>
            <a:r>
              <a:rPr lang="en-US" b="1" u="sng" dirty="0"/>
              <a:t>away</a:t>
            </a:r>
            <a:r>
              <a:rPr lang="en-US" dirty="0"/>
              <a:t> from other fruits because they give off more </a:t>
            </a:r>
            <a:r>
              <a:rPr lang="en-US" b="1" u="sng" dirty="0"/>
              <a:t>ethylene</a:t>
            </a:r>
            <a:r>
              <a:rPr lang="en-US" dirty="0"/>
              <a:t> and will cause other fruits to ripen </a:t>
            </a:r>
            <a:r>
              <a:rPr lang="en-US" b="1" u="sng" dirty="0"/>
              <a:t>quicker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Store frozen fruit in the </a:t>
            </a:r>
            <a:r>
              <a:rPr lang="en-US" b="1" u="sng" dirty="0"/>
              <a:t>freezer</a:t>
            </a:r>
            <a:r>
              <a:rPr lang="en-US" dirty="0"/>
              <a:t> until you are ready to use it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Canned and dry food can be kept in a </a:t>
            </a:r>
            <a:r>
              <a:rPr lang="en-US" b="1" u="sng" dirty="0"/>
              <a:t>pantry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Once opened, transfer to an </a:t>
            </a:r>
            <a:r>
              <a:rPr lang="en-US" b="1" u="sng" dirty="0"/>
              <a:t>air-tight</a:t>
            </a:r>
            <a:r>
              <a:rPr lang="en-US" dirty="0"/>
              <a:t> container to keep it from becoming </a:t>
            </a:r>
            <a:r>
              <a:rPr lang="en-US" b="1" u="sng" dirty="0"/>
              <a:t>over dry </a:t>
            </a:r>
            <a:r>
              <a:rPr lang="en-US" dirty="0"/>
              <a:t>or attracting </a:t>
            </a:r>
            <a:r>
              <a:rPr lang="en-US" b="1" u="sng" dirty="0"/>
              <a:t>bugs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 some cases, it may need to be moved to the refrigerator </a:t>
            </a:r>
            <a:r>
              <a:rPr lang="en-US" b="1" u="sng" dirty="0"/>
              <a:t>after</a:t>
            </a:r>
            <a:r>
              <a:rPr lang="en-US" dirty="0"/>
              <a:t> being opened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07" y="3276600"/>
            <a:ext cx="274673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Preparing Fruit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Make sure to wash fruit with </a:t>
            </a:r>
            <a:r>
              <a:rPr lang="en-US" b="1" u="sng" dirty="0"/>
              <a:t>cold</a:t>
            </a:r>
            <a:r>
              <a:rPr lang="en-US" dirty="0"/>
              <a:t> water and </a:t>
            </a:r>
            <a:r>
              <a:rPr lang="en-US" b="1" u="sng" dirty="0"/>
              <a:t>gently</a:t>
            </a:r>
            <a:r>
              <a:rPr lang="en-US" b="1" dirty="0"/>
              <a:t> </a:t>
            </a:r>
            <a:r>
              <a:rPr lang="en-US" dirty="0"/>
              <a:t>brush the fruit just to make sure any </a:t>
            </a:r>
            <a:r>
              <a:rPr lang="en-US" b="1" u="sng" dirty="0"/>
              <a:t>dirt</a:t>
            </a:r>
            <a:r>
              <a:rPr lang="en-US" dirty="0"/>
              <a:t> that may be on the skin is removed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Fruit with thicker skin, like melons, may need to be scrub more </a:t>
            </a:r>
            <a:r>
              <a:rPr lang="en-US" b="1" u="sng" dirty="0"/>
              <a:t>vigorously</a:t>
            </a:r>
            <a:r>
              <a:rPr lang="en-US" dirty="0"/>
              <a:t> with a scrub brush to remove </a:t>
            </a:r>
            <a:r>
              <a:rPr lang="en-US" b="1" u="sng" dirty="0"/>
              <a:t>impurities</a:t>
            </a: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And delicate fruit, like berries, need to be rinsed under </a:t>
            </a:r>
            <a:r>
              <a:rPr lang="en-US" b="1" u="sng" dirty="0"/>
              <a:t>low</a:t>
            </a:r>
            <a:r>
              <a:rPr lang="en-US" dirty="0"/>
              <a:t> pressure water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Berries should not be washed </a:t>
            </a:r>
            <a:r>
              <a:rPr lang="en-US" b="1" u="sng" dirty="0"/>
              <a:t>too</a:t>
            </a:r>
            <a:r>
              <a:rPr lang="en-US" dirty="0"/>
              <a:t> soon in advance otherwise they will become waterlogged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30" y="3886200"/>
            <a:ext cx="3687746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Preparing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180403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Some skin needs to be </a:t>
            </a:r>
            <a:r>
              <a:rPr lang="en-US" b="1" u="sng" dirty="0"/>
              <a:t>removed</a:t>
            </a:r>
            <a:r>
              <a:rPr lang="en-US" dirty="0"/>
              <a:t> before it can be used, such as bananas and oranges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first step in preparing most fruits is removing </a:t>
            </a:r>
            <a:r>
              <a:rPr lang="en-US" b="1" u="sng" dirty="0"/>
              <a:t>skins</a:t>
            </a:r>
            <a:r>
              <a:rPr lang="en-US" dirty="0"/>
              <a:t>, cores, seeds, and stones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 peeler or </a:t>
            </a:r>
            <a:r>
              <a:rPr lang="en-US" b="1" u="sng" dirty="0"/>
              <a:t>paring</a:t>
            </a:r>
            <a:r>
              <a:rPr lang="en-US" dirty="0"/>
              <a:t> knife works to remove skin from most fruits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Fruits with thicker skins, like melons, need a </a:t>
            </a:r>
            <a:r>
              <a:rPr lang="en-US" b="1" u="sng" dirty="0"/>
              <a:t>chef’s</a:t>
            </a:r>
            <a:r>
              <a:rPr lang="en-US" dirty="0"/>
              <a:t> knife to remove skin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To remove apple or pear </a:t>
            </a:r>
            <a:r>
              <a:rPr lang="en-US" b="1" u="sng" dirty="0"/>
              <a:t>cores</a:t>
            </a:r>
            <a:r>
              <a:rPr lang="en-US" dirty="0"/>
              <a:t>, cut the fruit in half and use a </a:t>
            </a:r>
            <a:r>
              <a:rPr lang="en-US" b="1" u="sng" dirty="0"/>
              <a:t>melon</a:t>
            </a:r>
            <a:r>
              <a:rPr lang="en-US" dirty="0"/>
              <a:t> </a:t>
            </a:r>
            <a:r>
              <a:rPr lang="en-US" dirty="0" err="1"/>
              <a:t>baller</a:t>
            </a:r>
            <a:r>
              <a:rPr lang="en-US" dirty="0"/>
              <a:t> to remove the core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Remove seeds from melons by cutting it in half and using a </a:t>
            </a:r>
            <a:r>
              <a:rPr lang="en-US" b="1" u="sng" dirty="0"/>
              <a:t>spoon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Use the </a:t>
            </a:r>
            <a:r>
              <a:rPr lang="en-US" b="1" u="sng" dirty="0"/>
              <a:t>tip</a:t>
            </a:r>
            <a:r>
              <a:rPr lang="en-US" dirty="0"/>
              <a:t> of a spoon to remove seeds from </a:t>
            </a:r>
            <a:r>
              <a:rPr lang="en-US" b="1" u="sng" dirty="0"/>
              <a:t>citrus</a:t>
            </a:r>
            <a:r>
              <a:rPr lang="en-US" dirty="0"/>
              <a:t> spoons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To remove the pit from a cherry, use a cherry </a:t>
            </a:r>
            <a:r>
              <a:rPr lang="en-US" b="1" u="sng" dirty="0"/>
              <a:t>pitter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Other stone fruits, you remove the stone by using a </a:t>
            </a:r>
            <a:r>
              <a:rPr lang="en-US" b="1" u="sng" dirty="0"/>
              <a:t>paring</a:t>
            </a:r>
            <a:r>
              <a:rPr lang="en-US" dirty="0"/>
              <a:t> knife to cut around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7143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Preparing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The peel of citrus fruits can be grated or </a:t>
            </a:r>
            <a:r>
              <a:rPr lang="en-US" b="1" u="sng" dirty="0"/>
              <a:t>zested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u="sng" dirty="0"/>
              <a:t>zest</a:t>
            </a:r>
            <a:r>
              <a:rPr lang="en-US" dirty="0"/>
              <a:t> is just cut from the bright colorful part of the </a:t>
            </a:r>
            <a:r>
              <a:rPr lang="en-US" b="1" u="sng" dirty="0"/>
              <a:t>peel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The white part of the peel (the </a:t>
            </a:r>
            <a:r>
              <a:rPr lang="en-US" b="1" u="sng" dirty="0"/>
              <a:t>pith</a:t>
            </a:r>
            <a:r>
              <a:rPr lang="en-US" dirty="0"/>
              <a:t>) is </a:t>
            </a:r>
            <a:r>
              <a:rPr lang="en-US" b="1" u="sng" dirty="0"/>
              <a:t>bitter</a:t>
            </a:r>
            <a:r>
              <a:rPr lang="en-US" dirty="0"/>
              <a:t> and should not be used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Zest is very </a:t>
            </a:r>
            <a:r>
              <a:rPr lang="en-US" b="1" u="sng" dirty="0"/>
              <a:t>aromatic</a:t>
            </a:r>
            <a:r>
              <a:rPr lang="en-US" dirty="0"/>
              <a:t> and can be used for seasoning or </a:t>
            </a:r>
            <a:r>
              <a:rPr lang="en-US" b="1" u="sng" dirty="0"/>
              <a:t>garnish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When preparing fruit for service, use a </a:t>
            </a:r>
            <a:r>
              <a:rPr lang="en-US" b="1" u="sng" dirty="0"/>
              <a:t>sharp</a:t>
            </a:r>
            <a:r>
              <a:rPr lang="en-US" dirty="0"/>
              <a:t> knife so that the cut are </a:t>
            </a:r>
            <a:r>
              <a:rPr lang="en-US" b="1" u="sng" dirty="0"/>
              <a:t>clean</a:t>
            </a:r>
          </a:p>
          <a:p>
            <a:pPr>
              <a:buFont typeface="Arial" pitchFamily="34" charset="0"/>
              <a:buChar char="•"/>
            </a:pPr>
            <a:endParaRPr lang="en-US" b="1" u="sng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You can also use a Parisienne scoop or melon baller to make the fruit into small </a:t>
            </a:r>
            <a:r>
              <a:rPr lang="en-US" b="1" u="sng" dirty="0"/>
              <a:t>spheres</a:t>
            </a:r>
            <a:r>
              <a:rPr lang="en-US" dirty="0"/>
              <a:t> </a:t>
            </a:r>
          </a:p>
        </p:txBody>
      </p:sp>
      <p:pic>
        <p:nvPicPr>
          <p:cNvPr id="1026" name="Picture 2" descr="https://lh5.googleusercontent.com/-6VjGXu_ziXY/TXk1v9SknfI/AAAAAAAABhc/KM6KD8AdHsg/s1600/P1020301%25281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857"/>
            <a:ext cx="2590800" cy="1944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838200"/>
            <a:ext cx="6477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All fruits contain some sort of </a:t>
            </a:r>
            <a:r>
              <a:rPr lang="en-US" b="1" u="sng" dirty="0"/>
              <a:t>seed</a:t>
            </a:r>
            <a:r>
              <a:rPr lang="en-US" dirty="0"/>
              <a:t> that is surrounded by the fruit’s </a:t>
            </a:r>
            <a:r>
              <a:rPr lang="en-US" b="1" u="sng" dirty="0"/>
              <a:t>flesh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Melons and similar fruits: lots of seeds in a </a:t>
            </a:r>
            <a:r>
              <a:rPr lang="en-US" b="1" u="sng" dirty="0"/>
              <a:t>center</a:t>
            </a:r>
            <a:r>
              <a:rPr lang="en-US" dirty="0"/>
              <a:t> pocket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Apples and pears: few seeds located in the </a:t>
            </a:r>
            <a:r>
              <a:rPr lang="en-US" b="1" u="sng" dirty="0"/>
              <a:t>core</a:t>
            </a:r>
            <a:r>
              <a:rPr lang="en-US" dirty="0"/>
              <a:t> of the fruit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Plum, peaches, apricots, etc.: </a:t>
            </a:r>
            <a:r>
              <a:rPr lang="en-US" b="1" u="sng" dirty="0"/>
              <a:t>single</a:t>
            </a:r>
            <a:r>
              <a:rPr lang="en-US" dirty="0"/>
              <a:t> seed protected by a hard pit otherwise known as a </a:t>
            </a:r>
            <a:r>
              <a:rPr lang="en-US" b="1" u="sng" dirty="0"/>
              <a:t>stone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Strawberries are special with their  seeds being on the </a:t>
            </a:r>
            <a:r>
              <a:rPr lang="en-US" b="1" u="sng" dirty="0"/>
              <a:t>outside</a:t>
            </a:r>
            <a:r>
              <a:rPr lang="en-US" dirty="0"/>
              <a:t> of the fruit</a:t>
            </a:r>
          </a:p>
          <a:p>
            <a:endParaRPr lang="en-US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11288" y="303213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88872" tIns="-88872" rIns="-88872" bIns="-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11288" y="303213"/>
            <a:ext cx="2009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411288" y="30321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411288" y="30321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173" name="Picture 5" descr="http://t3.gstatic.com/images?q=tbn:ANd9GcRegmwnXbLdgmFsu0hoh7z4OPKLHzTbzNNOXuWjc9xWJYABOOmZy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962400"/>
            <a:ext cx="1447800" cy="1447801"/>
          </a:xfrm>
          <a:prstGeom prst="rect">
            <a:avLst/>
          </a:prstGeom>
          <a:noFill/>
        </p:spPr>
      </p:pic>
      <p:pic>
        <p:nvPicPr>
          <p:cNvPr id="7200" name="Picture 32" descr="http://us.123rf.com/400wm/400/400/dibrova/dibrova1109/dibrova110900251/10670715-green-apple-cut-in-half-isolated-on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43200"/>
            <a:ext cx="1447800" cy="1447800"/>
          </a:xfrm>
          <a:prstGeom prst="rect">
            <a:avLst/>
          </a:prstGeom>
          <a:noFill/>
        </p:spPr>
      </p:pic>
      <p:pic>
        <p:nvPicPr>
          <p:cNvPr id="7202" name="Picture 34" descr="http://www.seedquest.com/vegetables/melon/expo/nirit/photos/gil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1894" y="1752600"/>
            <a:ext cx="1532106" cy="1600200"/>
          </a:xfrm>
          <a:prstGeom prst="rect">
            <a:avLst/>
          </a:prstGeom>
          <a:noFill/>
        </p:spPr>
      </p:pic>
      <p:pic>
        <p:nvPicPr>
          <p:cNvPr id="7204" name="Picture 36" descr="http://images.dpchallenge.com/images_challenge/0-999/606/800/Copyrighted_Image_Reuse_Prohibited_442694.jpg"/>
          <p:cNvPicPr>
            <a:picLocks noChangeAspect="1" noChangeArrowheads="1"/>
          </p:cNvPicPr>
          <p:nvPr/>
        </p:nvPicPr>
        <p:blipFill>
          <a:blip r:embed="rId6" cstate="print"/>
          <a:srcRect l="20356" t="3877" r="6947" b="6947"/>
          <a:stretch>
            <a:fillRect/>
          </a:stretch>
        </p:blipFill>
        <p:spPr bwMode="auto">
          <a:xfrm>
            <a:off x="-76200" y="5157216"/>
            <a:ext cx="1600200" cy="147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Preparing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Fresh fruit can be juiced and </a:t>
            </a:r>
            <a:r>
              <a:rPr lang="en-US" b="1" u="sng" dirty="0"/>
              <a:t>puréed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To make a fruit purée, use fruit that has already been peeled, trimmed, and </a:t>
            </a:r>
            <a:r>
              <a:rPr lang="en-US" b="1" u="sng" dirty="0"/>
              <a:t>seeded</a:t>
            </a:r>
            <a:r>
              <a:rPr lang="en-US" dirty="0"/>
              <a:t>, and place it into a </a:t>
            </a:r>
            <a:r>
              <a:rPr lang="en-US" b="1" u="sng" dirty="0"/>
              <a:t>blender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the fruit is soft and juicy, then </a:t>
            </a:r>
            <a:r>
              <a:rPr lang="en-US" b="1" u="sng" dirty="0"/>
              <a:t>extra</a:t>
            </a:r>
            <a:r>
              <a:rPr lang="en-US" dirty="0"/>
              <a:t> liquid will probably not be needed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it is hard or low in moisture, it  may need to be </a:t>
            </a:r>
            <a:r>
              <a:rPr lang="en-US" b="1" u="sng" dirty="0"/>
              <a:t>precooked</a:t>
            </a:r>
            <a:r>
              <a:rPr lang="en-US" dirty="0"/>
              <a:t> or add more liquid as you purée,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Dried fruit can be served </a:t>
            </a:r>
            <a:r>
              <a:rPr lang="en-US" b="1" u="sng" dirty="0"/>
              <a:t>as is</a:t>
            </a:r>
            <a:r>
              <a:rPr lang="en-US" dirty="0"/>
              <a:t> unless you are adding it to a dish or baking with 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Softening dry fruit is done by soaking it in </a:t>
            </a:r>
            <a:r>
              <a:rPr lang="en-US" b="1" u="sng" dirty="0"/>
              <a:t>warm</a:t>
            </a:r>
            <a:r>
              <a:rPr lang="en-US" dirty="0"/>
              <a:t> or hot liquid until it becomes rehydrated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312" y="36786"/>
            <a:ext cx="2706414" cy="27064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Cooking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Grilled fruit can be cut into slices or left whole, and placed directly on the grill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 protect </a:t>
            </a:r>
            <a:r>
              <a:rPr lang="en-US" b="1" u="sng" dirty="0"/>
              <a:t>tender</a:t>
            </a:r>
            <a:r>
              <a:rPr lang="en-US" dirty="0"/>
              <a:t> fruit, you can brush it lightly with some melted </a:t>
            </a:r>
            <a:r>
              <a:rPr lang="en-US" b="1" u="sng" dirty="0"/>
              <a:t>butter</a:t>
            </a:r>
            <a:r>
              <a:rPr lang="en-US" dirty="0"/>
              <a:t> before placing it on the </a:t>
            </a:r>
            <a:r>
              <a:rPr lang="en-US" b="1" u="sng" dirty="0"/>
              <a:t>grill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 give fruit a rich </a:t>
            </a:r>
            <a:r>
              <a:rPr lang="en-US" b="1" u="sng" dirty="0"/>
              <a:t>glaze</a:t>
            </a:r>
            <a:r>
              <a:rPr lang="en-US" dirty="0"/>
              <a:t>, sprinkle it with sugar or brush it with a little </a:t>
            </a:r>
            <a:r>
              <a:rPr lang="en-US" b="1" u="sng" dirty="0"/>
              <a:t>honey</a:t>
            </a:r>
            <a:r>
              <a:rPr lang="en-US" dirty="0"/>
              <a:t> or maple syrup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To </a:t>
            </a:r>
            <a:r>
              <a:rPr lang="en-US" b="1" u="sng" dirty="0"/>
              <a:t>broil</a:t>
            </a:r>
            <a:r>
              <a:rPr lang="en-US" dirty="0"/>
              <a:t> fruit, arrange it on a sheet </a:t>
            </a:r>
            <a:r>
              <a:rPr lang="en-US" b="1" u="sng" dirty="0"/>
              <a:t>tray</a:t>
            </a:r>
            <a:r>
              <a:rPr lang="en-US" dirty="0"/>
              <a:t> that has a little butter on it or is lined with parchment paper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Broil or grill fruit until it has a rich aroma and a </a:t>
            </a:r>
            <a:r>
              <a:rPr lang="en-US" b="1" u="sng" dirty="0"/>
              <a:t>caramel</a:t>
            </a:r>
            <a:r>
              <a:rPr lang="en-US" dirty="0"/>
              <a:t> color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5058" name="Picture 2" descr="http://www.wellfedheart.com/wp-content/uploads/2011/05/2011-07_Sweet-Spicy-Grilled-Fruit_H-e1305784363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3962400"/>
            <a:ext cx="4279900" cy="2846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Cooking Fruit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Sautéed fruit is usually peeled and cut into pieces then cooked in </a:t>
            </a:r>
            <a:r>
              <a:rPr lang="en-US" b="1" u="sng" dirty="0"/>
              <a:t>medium</a:t>
            </a:r>
            <a:r>
              <a:rPr lang="en-US" dirty="0"/>
              <a:t> to high heat in butter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Adding </a:t>
            </a:r>
            <a:r>
              <a:rPr lang="en-US" b="1" u="sng" dirty="0"/>
              <a:t>sugar</a:t>
            </a:r>
            <a:r>
              <a:rPr lang="en-US" dirty="0"/>
              <a:t> produces a rich </a:t>
            </a:r>
            <a:r>
              <a:rPr lang="en-US" b="1" u="sng" dirty="0"/>
              <a:t>glaze</a:t>
            </a:r>
            <a:r>
              <a:rPr lang="en-US" dirty="0"/>
              <a:t> on sautéed fruit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Sautéed fruit may be served on its own, as a filling for </a:t>
            </a:r>
            <a:r>
              <a:rPr lang="en-US" b="1" u="sng" dirty="0"/>
              <a:t>crepes</a:t>
            </a:r>
            <a:r>
              <a:rPr lang="en-US" dirty="0"/>
              <a:t>, a topping for </a:t>
            </a:r>
            <a:r>
              <a:rPr lang="en-US" b="1" u="sng" dirty="0"/>
              <a:t>pancakes</a:t>
            </a:r>
            <a:r>
              <a:rPr lang="en-US" dirty="0"/>
              <a:t>, or a sauce for </a:t>
            </a:r>
            <a:r>
              <a:rPr lang="en-US" b="1" u="sng" dirty="0"/>
              <a:t>ice cream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Pieces of fruit can be coated in </a:t>
            </a:r>
            <a:r>
              <a:rPr lang="en-US" b="1" u="sng" dirty="0"/>
              <a:t>batter</a:t>
            </a:r>
            <a:r>
              <a:rPr lang="en-US" dirty="0"/>
              <a:t> and then fried to make fritters</a:t>
            </a:r>
          </a:p>
        </p:txBody>
      </p:sp>
      <p:pic>
        <p:nvPicPr>
          <p:cNvPr id="44034" name="Picture 2" descr="http://blogs.babble.com/family-kitchen/files/2011/09/Apple-Fritter-wedg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038600"/>
            <a:ext cx="3200400" cy="250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Cooking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Poached</a:t>
            </a:r>
            <a:r>
              <a:rPr lang="en-US" dirty="0"/>
              <a:t> fruit is usually cooked in a liquid with </a:t>
            </a:r>
            <a:r>
              <a:rPr lang="en-US" b="1" u="sng" dirty="0"/>
              <a:t>sugar</a:t>
            </a:r>
            <a:r>
              <a:rPr lang="en-US" dirty="0"/>
              <a:t> and other flavorings until it is tender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fruit should still holds its </a:t>
            </a:r>
            <a:r>
              <a:rPr lang="en-US" b="1" u="sng" dirty="0"/>
              <a:t>shape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Poached fruit can be served hot or </a:t>
            </a:r>
            <a:r>
              <a:rPr lang="en-US" b="1" u="sng" dirty="0"/>
              <a:t>cold</a:t>
            </a:r>
            <a:r>
              <a:rPr lang="en-US" dirty="0"/>
              <a:t> with or without the poaching liquid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Poached fruit can be used for the filling of </a:t>
            </a:r>
            <a:r>
              <a:rPr lang="en-US" b="1" u="sng" dirty="0"/>
              <a:t>pies</a:t>
            </a:r>
          </a:p>
        </p:txBody>
      </p:sp>
      <p:pic>
        <p:nvPicPr>
          <p:cNvPr id="47106" name="Picture 2" descr="http://img4-3.cookinglight.timeinc.net/i/Oxmoor/oh3292p257-how-to-poach-fruit-step-two-l.jpg?400: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Cooking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Fruit can also be </a:t>
            </a:r>
            <a:r>
              <a:rPr lang="en-US" b="1" u="sng" dirty="0"/>
              <a:t>stewed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Stewed fruit is served with its </a:t>
            </a:r>
            <a:r>
              <a:rPr lang="en-US" b="1" u="sng" dirty="0"/>
              <a:t>liquid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 </a:t>
            </a:r>
            <a:r>
              <a:rPr lang="en-US" b="1" u="sng" dirty="0"/>
              <a:t>compote</a:t>
            </a:r>
            <a:r>
              <a:rPr lang="en-US" dirty="0"/>
              <a:t> is an example of a stewed fruit, which is made from </a:t>
            </a:r>
            <a:r>
              <a:rPr lang="en-US" b="1" u="sng" dirty="0"/>
              <a:t>slow-cooking</a:t>
            </a:r>
            <a:r>
              <a:rPr lang="en-US" dirty="0"/>
              <a:t> or </a:t>
            </a:r>
            <a:r>
              <a:rPr lang="en-US" b="1" u="sng" dirty="0"/>
              <a:t>dried</a:t>
            </a:r>
            <a:r>
              <a:rPr lang="en-US" dirty="0"/>
              <a:t> fruit</a:t>
            </a:r>
          </a:p>
        </p:txBody>
      </p:sp>
      <p:pic>
        <p:nvPicPr>
          <p:cNvPr id="48130" name="Picture 2" descr="http://www.wizardrecipes.com/wp-content/uploads/recipesoriginal/Stewed%20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Serving 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Fruit has the freshest flavor when served at </a:t>
            </a:r>
            <a:r>
              <a:rPr lang="en-US" b="1" u="sng" dirty="0"/>
              <a:t>room</a:t>
            </a:r>
            <a:r>
              <a:rPr lang="en-US" dirty="0"/>
              <a:t> temperature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Fruit is sometimes paired with meats, </a:t>
            </a:r>
            <a:r>
              <a:rPr lang="en-US" b="1" u="sng" dirty="0"/>
              <a:t>fish</a:t>
            </a:r>
            <a:r>
              <a:rPr lang="en-US" dirty="0"/>
              <a:t>, or poultry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Grapes, raisins, plums, prunes, </a:t>
            </a:r>
            <a:r>
              <a:rPr lang="en-US" b="1" u="sng" dirty="0"/>
              <a:t>apricots</a:t>
            </a:r>
            <a:r>
              <a:rPr lang="en-US" dirty="0"/>
              <a:t>, and other fruits can be added as a filling or </a:t>
            </a:r>
            <a:r>
              <a:rPr lang="en-US" b="1" u="sng" dirty="0"/>
              <a:t>stuffing</a:t>
            </a:r>
            <a:r>
              <a:rPr lang="en-US" dirty="0"/>
              <a:t> or added to a </a:t>
            </a:r>
            <a:r>
              <a:rPr lang="en-US" b="1" u="sng" dirty="0"/>
              <a:t>sauce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Fruit purée is served with </a:t>
            </a:r>
            <a:r>
              <a:rPr lang="en-US" b="1" u="sng" dirty="0"/>
              <a:t>savory</a:t>
            </a:r>
            <a:r>
              <a:rPr lang="en-US" dirty="0"/>
              <a:t> dishes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/>
              <a:t>Cranberry</a:t>
            </a:r>
            <a:r>
              <a:rPr lang="en-US" dirty="0"/>
              <a:t> sauce is served with turkey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Applesauce is served with </a:t>
            </a:r>
            <a:r>
              <a:rPr lang="en-US" b="1" u="sng" dirty="0"/>
              <a:t>potato</a:t>
            </a:r>
            <a:r>
              <a:rPr lang="en-US" dirty="0"/>
              <a:t> pancakes</a:t>
            </a:r>
          </a:p>
        </p:txBody>
      </p:sp>
      <p:pic>
        <p:nvPicPr>
          <p:cNvPr id="49154" name="Picture 2" descr="http://yogizendude.com/wp-content/uploads/2011/02/Fruit_Stall_in_Barcelona_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397" y="3733800"/>
            <a:ext cx="435840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95400"/>
            <a:ext cx="5562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Ripe</a:t>
            </a:r>
            <a:r>
              <a:rPr lang="en-US" dirty="0"/>
              <a:t> fruits have a more vivid color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Most unripe fruits appear to have more of a </a:t>
            </a:r>
            <a:r>
              <a:rPr lang="en-US" b="1" u="sng" dirty="0"/>
              <a:t>green</a:t>
            </a:r>
            <a:r>
              <a:rPr lang="en-US" dirty="0"/>
              <a:t> color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Kiwis, pear, avocados, etc: typically , these will have a slight </a:t>
            </a:r>
            <a:r>
              <a:rPr lang="en-US" b="1" u="sng" dirty="0"/>
              <a:t>give</a:t>
            </a:r>
            <a:r>
              <a:rPr lang="en-US" dirty="0"/>
              <a:t> to them when you press on their </a:t>
            </a:r>
            <a:r>
              <a:rPr lang="en-US" b="1" u="sng" dirty="0"/>
              <a:t>skin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Unripe ones will e very </a:t>
            </a:r>
            <a:r>
              <a:rPr lang="en-US" b="1" u="sng" dirty="0"/>
              <a:t>firm</a:t>
            </a:r>
            <a:r>
              <a:rPr lang="en-US" dirty="0"/>
              <a:t> to the touch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Overripe or “bad” ones will give to the touch and feel “</a:t>
            </a:r>
            <a:r>
              <a:rPr lang="en-US" b="1" u="sng" dirty="0"/>
              <a:t>squishy</a:t>
            </a:r>
            <a:r>
              <a:rPr lang="en-US" dirty="0"/>
              <a:t>” or “liquidy”</a:t>
            </a:r>
          </a:p>
          <a:p>
            <a:pPr lvl="1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When melons are ripe, you will typically hear a “dull </a:t>
            </a:r>
            <a:r>
              <a:rPr lang="en-US" b="1" u="sng" dirty="0"/>
              <a:t>thump</a:t>
            </a:r>
            <a:r>
              <a:rPr lang="en-US" dirty="0"/>
              <a:t>” or it is hollow sounding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When buying fruits for baking, you typically want to get </a:t>
            </a:r>
            <a:r>
              <a:rPr lang="en-US" b="1" u="sng" dirty="0"/>
              <a:t>ripe</a:t>
            </a:r>
            <a:r>
              <a:rPr lang="en-US" dirty="0"/>
              <a:t> or even overripe fruits  because they will taste </a:t>
            </a:r>
            <a:r>
              <a:rPr lang="en-US" b="1" u="sng" dirty="0"/>
              <a:t>sweeter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Unripe fruits will usually  be </a:t>
            </a:r>
            <a:r>
              <a:rPr lang="en-US" b="1" u="sng" dirty="0"/>
              <a:t>bitter</a:t>
            </a:r>
            <a:r>
              <a:rPr lang="en-US" dirty="0"/>
              <a:t> or unsweet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http://forlivingstrong.com/wp-content/uploads/2012/08/ripe-and-unr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3400"/>
            <a:ext cx="2154767" cy="1616075"/>
          </a:xfrm>
          <a:prstGeom prst="rect">
            <a:avLst/>
          </a:prstGeom>
          <a:noFill/>
        </p:spPr>
      </p:pic>
      <p:pic>
        <p:nvPicPr>
          <p:cNvPr id="6148" name="Picture 4" descr="http://ars.els-cdn.com/content/image/1-s2.0-S0031942211001014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100" y="4295907"/>
            <a:ext cx="3517900" cy="25620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3600" y="3124201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1. </a:t>
            </a:r>
            <a:r>
              <a:rPr lang="en-US" sz="1400" i="1" dirty="0"/>
              <a:t>Vaccinium</a:t>
            </a:r>
            <a:r>
              <a:rPr lang="en-US" sz="1400" dirty="0"/>
              <a:t> × </a:t>
            </a:r>
            <a:r>
              <a:rPr lang="en-US" sz="1400" i="1" dirty="0"/>
              <a:t>intermedium</a:t>
            </a:r>
            <a:r>
              <a:rPr lang="en-US" sz="1400" dirty="0"/>
              <a:t> Ruthe (A) flower, (B) unripe berry and (C) ripe berry. (D) Bilberry (</a:t>
            </a:r>
            <a:r>
              <a:rPr lang="en-US" sz="1400" i="1" dirty="0"/>
              <a:t>V. </a:t>
            </a:r>
            <a:r>
              <a:rPr lang="en-US" sz="1400" i="1" dirty="0" err="1"/>
              <a:t>myrtillus</a:t>
            </a:r>
            <a:r>
              <a:rPr lang="en-US" sz="1400" dirty="0"/>
              <a:t>) flower and (E) ripe berry. (F) Ripe </a:t>
            </a:r>
            <a:r>
              <a:rPr lang="en-US" sz="1400" dirty="0" err="1"/>
              <a:t>lingonberry</a:t>
            </a:r>
            <a:r>
              <a:rPr lang="en-US" sz="1400" dirty="0"/>
              <a:t> (</a:t>
            </a:r>
            <a:r>
              <a:rPr lang="en-US" sz="1400" i="1" dirty="0"/>
              <a:t>V. </a:t>
            </a:r>
            <a:r>
              <a:rPr lang="en-US" sz="1400" i="1" dirty="0" err="1"/>
              <a:t>vitis</a:t>
            </a:r>
            <a:r>
              <a:rPr lang="en-US" sz="1400" i="1" dirty="0"/>
              <a:t>-idea</a:t>
            </a:r>
            <a:r>
              <a:rPr lang="en-US" sz="1400" dirty="0"/>
              <a:t>) berries.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286001"/>
            <a:ext cx="1905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Unripe </a:t>
            </a:r>
            <a:r>
              <a:rPr lang="en-US" sz="1400" dirty="0" err="1"/>
              <a:t>vs</a:t>
            </a:r>
            <a:r>
              <a:rPr lang="en-US" sz="1400" dirty="0"/>
              <a:t> ripe banana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Ripe or Not?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Apples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6858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Widely available and the best season for apples is the </a:t>
            </a:r>
            <a:r>
              <a:rPr lang="en-US" sz="2000" b="1" u="sng" dirty="0"/>
              <a:t>fall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Red delicious, Gala, and Pink Lady are best for eating </a:t>
            </a:r>
            <a:r>
              <a:rPr lang="en-US" sz="2000" b="1" u="sng" dirty="0"/>
              <a:t>fresh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McIntosh are best for </a:t>
            </a:r>
            <a:r>
              <a:rPr lang="en-US" sz="2000" b="1" u="sng" dirty="0"/>
              <a:t>cooking</a:t>
            </a:r>
            <a:r>
              <a:rPr lang="en-US" sz="2000" dirty="0"/>
              <a:t> because they become soft when cooked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Used in </a:t>
            </a:r>
            <a:r>
              <a:rPr lang="en-US" sz="2000" b="1" u="sng" dirty="0"/>
              <a:t>Applesauce</a:t>
            </a:r>
            <a:r>
              <a:rPr lang="en-US" sz="2000" dirty="0"/>
              <a:t> and Apple butter</a:t>
            </a:r>
          </a:p>
          <a:p>
            <a:pPr lvl="1"/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Rome Beauty apples are good for </a:t>
            </a:r>
            <a:r>
              <a:rPr lang="en-US" sz="2000" b="1" u="sng" dirty="0"/>
              <a:t>baking</a:t>
            </a:r>
            <a:r>
              <a:rPr lang="en-US" sz="2000" dirty="0"/>
              <a:t> as they hold their shape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Golden Delicious, </a:t>
            </a:r>
            <a:r>
              <a:rPr lang="en-US" sz="2000" dirty="0" err="1"/>
              <a:t>Braeburn</a:t>
            </a:r>
            <a:r>
              <a:rPr lang="en-US" sz="2000" dirty="0"/>
              <a:t>, and Granny Smith are good for baking, </a:t>
            </a:r>
            <a:r>
              <a:rPr lang="en-US" sz="2000" b="1" u="sng" dirty="0"/>
              <a:t>cooking</a:t>
            </a:r>
            <a:r>
              <a:rPr lang="en-US" sz="2000" dirty="0"/>
              <a:t>, and eating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Also known as general </a:t>
            </a:r>
            <a:r>
              <a:rPr lang="en-US" sz="2000" b="1" u="sng" dirty="0"/>
              <a:t>purpose</a:t>
            </a:r>
            <a:r>
              <a:rPr lang="en-US" sz="2000" dirty="0"/>
              <a:t> apples</a:t>
            </a:r>
          </a:p>
          <a:p>
            <a:pPr lvl="1"/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Good apples should not have any </a:t>
            </a:r>
            <a:r>
              <a:rPr lang="en-US" sz="2000" b="1" u="sng" dirty="0"/>
              <a:t>bruises</a:t>
            </a:r>
            <a:r>
              <a:rPr lang="en-US" sz="2000" dirty="0"/>
              <a:t> or soft spots, and they should feel </a:t>
            </a:r>
            <a:r>
              <a:rPr lang="en-US" sz="2000" b="1" u="sng" dirty="0"/>
              <a:t>heavy</a:t>
            </a:r>
            <a:r>
              <a:rPr lang="en-US" sz="2000" dirty="0"/>
              <a:t> for their size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ypesofapples.net/wp-content/uploads/2012/01/types_of_ap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914400"/>
            <a:ext cx="6500283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s.123rf.com/400wm/400/400/czalewski/czalewski0901/czalewski090100195/4226194-moldy-blueberries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0"/>
            <a:ext cx="2298224" cy="19812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Berries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5867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Blueberries, strawberry, raspberries, blackberries grow on </a:t>
            </a:r>
            <a:r>
              <a:rPr lang="en-US" sz="2000" b="1" u="sng" dirty="0"/>
              <a:t>bushes</a:t>
            </a:r>
            <a:r>
              <a:rPr lang="en-US" sz="2000" dirty="0"/>
              <a:t> for a short season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Look for a good color with no bruising or </a:t>
            </a:r>
            <a:r>
              <a:rPr lang="en-US" sz="2000" b="1" u="sng" dirty="0"/>
              <a:t>mold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If the container is stained in juice, then the berries were probably </a:t>
            </a:r>
            <a:r>
              <a:rPr lang="en-US" sz="2000" b="1" u="sng" dirty="0"/>
              <a:t>damaged</a:t>
            </a:r>
            <a:r>
              <a:rPr lang="en-US" sz="2000" dirty="0"/>
              <a:t> in delivery and should not be bought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Keep berries as </a:t>
            </a:r>
            <a:r>
              <a:rPr lang="en-US" sz="2000" b="1" u="sng" dirty="0"/>
              <a:t>dry</a:t>
            </a:r>
            <a:r>
              <a:rPr lang="en-US" sz="2000" dirty="0"/>
              <a:t> as possible until you are ready to use them otherwise they will </a:t>
            </a:r>
            <a:r>
              <a:rPr lang="en-US" sz="2000" b="1" u="sng" dirty="0"/>
              <a:t>mold</a:t>
            </a:r>
            <a:r>
              <a:rPr lang="en-US" sz="2000" dirty="0"/>
              <a:t> faster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blog.lumosity.com/wp-content/uploads/2012/07/berries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6934"/>
            <a:ext cx="3276600" cy="1671066"/>
          </a:xfrm>
          <a:prstGeom prst="rect">
            <a:avLst/>
          </a:prstGeom>
          <a:noFill/>
        </p:spPr>
      </p:pic>
      <p:pic>
        <p:nvPicPr>
          <p:cNvPr id="2052" name="Picture 4" descr="http://hyatt.jobs/blog/wp-content/uploads/2012/08/Berrie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81600"/>
            <a:ext cx="3276600" cy="1676400"/>
          </a:xfrm>
          <a:prstGeom prst="rect">
            <a:avLst/>
          </a:prstGeom>
          <a:noFill/>
        </p:spPr>
      </p:pic>
      <p:sp>
        <p:nvSpPr>
          <p:cNvPr id="7" name="&quot;No&quot; Symbol 6"/>
          <p:cNvSpPr/>
          <p:nvPr/>
        </p:nvSpPr>
        <p:spPr>
          <a:xfrm>
            <a:off x="6096000" y="1828800"/>
            <a:ext cx="3048000" cy="3048000"/>
          </a:xfrm>
          <a:prstGeom prst="noSmoking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Berries Cont.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Cranberries: very firm and </a:t>
            </a:r>
            <a:r>
              <a:rPr lang="en-US" sz="2000" b="1" u="sng" dirty="0"/>
              <a:t>tart</a:t>
            </a:r>
            <a:r>
              <a:rPr lang="en-US" sz="2000" dirty="0"/>
              <a:t> berries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u="sng" dirty="0"/>
              <a:t>Freeze</a:t>
            </a:r>
            <a:r>
              <a:rPr lang="en-US" sz="2000" dirty="0"/>
              <a:t> well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Usually </a:t>
            </a:r>
            <a:r>
              <a:rPr lang="en-US" sz="2000" b="1" u="sng" dirty="0"/>
              <a:t>cooked</a:t>
            </a:r>
            <a:r>
              <a:rPr lang="en-US" sz="2000" dirty="0"/>
              <a:t> before being served</a:t>
            </a:r>
          </a:p>
          <a:p>
            <a:pPr lvl="1"/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Gooseberries, boysenberries, and currants share the same </a:t>
            </a:r>
            <a:r>
              <a:rPr lang="en-US" sz="2000" b="1" u="sng" dirty="0"/>
              <a:t>qualities</a:t>
            </a:r>
            <a:r>
              <a:rPr lang="en-US" sz="2000" dirty="0"/>
              <a:t> as cranberries</a:t>
            </a:r>
          </a:p>
        </p:txBody>
      </p:sp>
      <p:pic>
        <p:nvPicPr>
          <p:cNvPr id="1026" name="Picture 2" descr="http://us.123rf.com/400wm/400/400/leptospira/leptospira1107/leptospira110700015/10065025-ripe-red-gooseberry-hanging-from-a-bra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3962400" cy="26367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Gooseberries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0866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Citrus Fruits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319748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Citrus Fruits in oranges, grapefruits, lemons, and </a:t>
            </a:r>
            <a:r>
              <a:rPr lang="en-US" sz="2000" b="1" u="sng" dirty="0"/>
              <a:t>limes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There are four-basic types of oranges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Loose-skinned oranges with easy to </a:t>
            </a:r>
            <a:r>
              <a:rPr lang="en-US" sz="2000" b="1" u="sng" dirty="0"/>
              <a:t>peel</a:t>
            </a:r>
            <a:r>
              <a:rPr lang="en-US" sz="2000" dirty="0"/>
              <a:t> skins,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Ex: tangerines, </a:t>
            </a:r>
            <a:r>
              <a:rPr lang="en-US" sz="2000" dirty="0" err="1"/>
              <a:t>minneolas</a:t>
            </a:r>
            <a:r>
              <a:rPr lang="en-US" sz="2000" dirty="0"/>
              <a:t>, and </a:t>
            </a:r>
            <a:r>
              <a:rPr lang="en-US" sz="2000" dirty="0" err="1"/>
              <a:t>clementines</a:t>
            </a:r>
            <a:r>
              <a:rPr lang="en-US" sz="20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Sweet oranges are </a:t>
            </a:r>
            <a:r>
              <a:rPr lang="en-US" sz="2000" b="1" u="sng" dirty="0"/>
              <a:t>large</a:t>
            </a:r>
            <a:r>
              <a:rPr lang="en-US" sz="2000" dirty="0"/>
              <a:t> and easy to eat with </a:t>
            </a:r>
            <a:r>
              <a:rPr lang="en-US" sz="2000" b="1" u="sng" dirty="0"/>
              <a:t>few</a:t>
            </a:r>
            <a:r>
              <a:rPr lang="en-US" sz="2000" dirty="0"/>
              <a:t> seeds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Ex: Naval Oranges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Juicing Oranges are sweet with a </a:t>
            </a:r>
            <a:r>
              <a:rPr lang="en-US" sz="2000" b="1" u="sng" dirty="0"/>
              <a:t>thin</a:t>
            </a:r>
            <a:r>
              <a:rPr lang="en-US" sz="2000" dirty="0"/>
              <a:t> skin, lots of juice and many seeds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Bitter oranges  have heavy </a:t>
            </a:r>
            <a:r>
              <a:rPr lang="en-US" sz="2000" b="1" u="sng" dirty="0"/>
              <a:t>rinds</a:t>
            </a:r>
            <a:r>
              <a:rPr lang="en-US" sz="2000" dirty="0"/>
              <a:t> and a bitter taste. These are used to make </a:t>
            </a:r>
            <a:r>
              <a:rPr lang="en-US" sz="2000" b="1" u="sng" dirty="0"/>
              <a:t>marmalade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007522"/>
            <a:ext cx="2476500" cy="1847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875</TotalTime>
  <Words>2228</Words>
  <Application>Microsoft Office PowerPoint</Application>
  <PresentationFormat>On-screen Show (4:3)</PresentationFormat>
  <Paragraphs>302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Brush Script MT</vt:lpstr>
      <vt:lpstr>Calibri</vt:lpstr>
      <vt:lpstr>Constantia</vt:lpstr>
      <vt:lpstr>Wingdings 2</vt:lpstr>
      <vt:lpstr>Flow</vt:lpstr>
      <vt:lpstr>Fruits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Forsyth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Fruits!</dc:title>
  <dc:creator>056668</dc:creator>
  <cp:lastModifiedBy>Dee Smith</cp:lastModifiedBy>
  <cp:revision>56</cp:revision>
  <dcterms:created xsi:type="dcterms:W3CDTF">2013-04-23T14:22:16Z</dcterms:created>
  <dcterms:modified xsi:type="dcterms:W3CDTF">2019-11-04T16:48:57Z</dcterms:modified>
</cp:coreProperties>
</file>