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CC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Arial Unicode MS" charset="0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CC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Arial Unicode MS" charset="0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CC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Arial Unicode MS" charset="0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CC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Arial Unicode MS" charset="0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CC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Arial Unicode MS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Arial Unicode MS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Arial Unicode MS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Arial Unicode MS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7" d="100"/>
          <a:sy n="67" d="100"/>
        </p:scale>
        <p:origin x="1284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5125" cy="1248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AFD950-4631-496C-9577-9055829A9C27}" type="datetimeFigureOut">
              <a:rPr lang="en-US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B9E89-8FE5-4FC4-A5BC-D0C30D6132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AFD950-4631-496C-9577-9055829A9C27}" type="datetimeFigureOut">
              <a:rPr lang="en-US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42476-A8B8-4EA6-A4DE-D477724898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6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AFD950-4631-496C-9577-9055829A9C27}" type="datetimeFigureOut">
              <a:rPr lang="en-US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F9A74-79F0-471F-B168-76D6F6FBCF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93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A4AFD950-4631-496C-9577-9055829A9C27}" type="datetimeFigureOut">
              <a:rPr lang="en-US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8146D3C4-AD53-4FD6-A75A-113CED375E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94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A4AFD950-4631-496C-9577-9055829A9C27}" type="datetimeFigureOut">
              <a:rPr lang="en-US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0FCB515B-EC10-4F30-A8F7-D34BFA8AB0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92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5DE663-2398-48F1-A95D-C4F634427F41}" type="datetimeFigureOut">
              <a:rPr lang="en-US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06620-9EDE-462C-AD7D-3A326ADA55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66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5DE663-2398-48F1-A95D-C4F634427F41}" type="datetimeFigureOut">
              <a:rPr lang="en-US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E4297-59CA-4CD7-9ED1-380840D46C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81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5DE663-2398-48F1-A95D-C4F634427F41}" type="datetimeFigureOut">
              <a:rPr lang="en-US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068F4-B8DD-45D8-842A-6E5A2EB616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88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5DE663-2398-48F1-A95D-C4F634427F41}" type="datetimeFigureOut">
              <a:rPr lang="en-US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0A11A-D5FC-418F-9467-D499279C4D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68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5DE663-2398-48F1-A95D-C4F634427F41}" type="datetimeFigureOut">
              <a:rPr lang="en-US"/>
              <a:pPr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3186F-D8F8-487C-A54E-8CA96D7B7E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05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5DE663-2398-48F1-A95D-C4F634427F41}" type="datetimeFigureOut">
              <a:rPr lang="en-US"/>
              <a:pPr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9B053-90EF-4DF9-AC01-BBE1D3530D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9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AFD950-4631-496C-9577-9055829A9C27}" type="datetimeFigureOut">
              <a:rPr lang="en-US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74D0E-C74B-4982-B604-87A4CEC249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79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5DE663-2398-48F1-A95D-C4F634427F41}" type="datetimeFigureOut">
              <a:rPr lang="en-US"/>
              <a:pPr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9CF4F-5477-4513-8E8F-7581C7FF4A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6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5DE663-2398-48F1-A95D-C4F634427F41}" type="datetimeFigureOut">
              <a:rPr lang="en-US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855D1-D6D9-43E4-B763-5221EC26B2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2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5DE663-2398-48F1-A95D-C4F634427F41}" type="datetimeFigureOut">
              <a:rPr lang="en-US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05DF6-C1AD-4D6F-9B9A-159431820B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58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5DE663-2398-48F1-A95D-C4F634427F41}" type="datetimeFigureOut">
              <a:rPr lang="en-US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3AB16-BFB1-4BBA-A74E-8D0318FF26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47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5DE663-2398-48F1-A95D-C4F634427F41}" type="datetimeFigureOut">
              <a:rPr lang="en-US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250E8-36F2-47B7-945F-42A52A4BF7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6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AFD950-4631-496C-9577-9055829A9C27}" type="datetimeFigureOut">
              <a:rPr lang="en-US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582E4-C606-4A88-B167-9A71CEFD46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36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AFD950-4631-496C-9577-9055829A9C27}" type="datetimeFigureOut">
              <a:rPr lang="en-US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68CCD-1621-41B4-922E-6BEAD084C6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AFD950-4631-496C-9577-9055829A9C27}" type="datetimeFigureOut">
              <a:rPr lang="en-US"/>
              <a:pPr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90587-42C7-4589-A28E-2858419981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6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AFD950-4631-496C-9577-9055829A9C27}" type="datetimeFigureOut">
              <a:rPr lang="en-US"/>
              <a:pPr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00B69-D9F0-4D94-ACBE-AD2792322E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8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AFD950-4631-496C-9577-9055829A9C27}" type="datetimeFigureOut">
              <a:rPr lang="en-US"/>
              <a:pPr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7E235-5E35-4293-82DE-5FFEF72657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53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AFD950-4631-496C-9577-9055829A9C27}" type="datetimeFigureOut">
              <a:rPr lang="en-US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C208C-2069-4273-88A6-999036362D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5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AFD950-4631-496C-9577-9055829A9C27}" type="datetimeFigureOut">
              <a:rPr lang="en-US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63A74-DD29-47C9-8C96-F1FD13BA65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68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FD950-4631-496C-9577-9055829A9C27}" type="datetimeFigureOut">
              <a:rPr lang="en-US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1ED62-ED24-4962-A98E-5B1407D4B99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  <p:sldLayoutId id="2147483673" r:id="rId1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DE663-2398-48F1-A95D-C4F634427F41}" type="datetimeFigureOut">
              <a:rPr lang="en-US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89062-0470-4DF2-95F3-62F0D4664F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klinkserver.com/lm/rtl3.asp?si=19903&amp;k=heart%20disease%20in%20wom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qklinkserver.com/lm/rtl3.asp?si=19903&amp;k=immune%20respons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D950-4631-496C-9577-9055829A9C27}" type="datetimeFigureOut">
              <a:rPr lang="en-US"/>
              <a:pPr/>
              <a:t>3/5/2020</a:t>
            </a:fld>
            <a:endParaRPr lang="en-US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889000"/>
            <a:ext cx="8885237" cy="1155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160" tIns="46080" rIns="92160" bIns="46080" numCol="1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00000"/>
              </a:lnSpc>
              <a:spcAft>
                <a:spcPct val="0"/>
              </a:spcAft>
              <a:buClr>
                <a:srgbClr val="FFFFCC"/>
              </a:buClr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>
                <a:solidFill>
                  <a:schemeClr val="tx2"/>
                </a:solidFill>
                <a:latin typeface="Arial" panose="020B0604020202020204" pitchFamily="34" charset="0"/>
              </a:rPr>
              <a:t>Breakfast Foods/Preparation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14600"/>
            <a:ext cx="4371975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D950-4631-496C-9577-9055829A9C27}" type="datetimeFigureOut">
              <a:rPr lang="en-US"/>
              <a:pPr/>
              <a:t>3/5/2020</a:t>
            </a:fld>
            <a:endParaRPr lang="en-US"/>
          </a:p>
        </p:txBody>
      </p:sp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889000"/>
            <a:ext cx="8885237" cy="1155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160" tIns="46080" rIns="92160" bIns="46080" numCol="1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00000"/>
              </a:lnSpc>
              <a:spcAft>
                <a:spcPct val="0"/>
              </a:spcAft>
              <a:buClr>
                <a:srgbClr val="FFFFCC"/>
              </a:buClr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>
                <a:solidFill>
                  <a:schemeClr val="tx2"/>
                </a:solidFill>
                <a:latin typeface="Arial" panose="020B0604020202020204" pitchFamily="34" charset="0"/>
              </a:rPr>
              <a:t>7.5 Cooking Eggs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59313" y="2116138"/>
            <a:ext cx="4371975" cy="4135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160" tIns="46080" rIns="92160" bIns="4608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42900" indent="-3429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b="1" u="sng" dirty="0">
                <a:latin typeface="Arial" panose="020B0604020202020204" pitchFamily="34" charset="0"/>
              </a:rPr>
              <a:t>Fried</a:t>
            </a:r>
            <a:r>
              <a:rPr lang="en-GB" altLang="en-US" sz="2400" dirty="0">
                <a:latin typeface="Arial" panose="020B0604020202020204" pitchFamily="34" charset="0"/>
              </a:rPr>
              <a:t>- sunny side up, on </a:t>
            </a:r>
            <a:r>
              <a:rPr lang="en-GB" altLang="en-US" sz="2400" b="1" u="sng" dirty="0">
                <a:latin typeface="Arial" panose="020B0604020202020204" pitchFamily="34" charset="0"/>
              </a:rPr>
              <a:t>one </a:t>
            </a:r>
            <a:r>
              <a:rPr lang="en-GB" altLang="en-US" sz="2400" dirty="0">
                <a:latin typeface="Arial" panose="020B0604020202020204" pitchFamily="34" charset="0"/>
              </a:rPr>
              <a:t>side only.</a:t>
            </a:r>
          </a:p>
          <a:p>
            <a:pPr marL="342900" indent="-3429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b="1" u="sng" dirty="0">
                <a:latin typeface="Arial" panose="020B0604020202020204" pitchFamily="34" charset="0"/>
              </a:rPr>
              <a:t>Basted-</a:t>
            </a:r>
            <a:r>
              <a:rPr lang="en-GB" altLang="en-US" sz="2400" dirty="0">
                <a:latin typeface="Arial" panose="020B0604020202020204" pitchFamily="34" charset="0"/>
              </a:rPr>
              <a:t> fried then </a:t>
            </a:r>
            <a:r>
              <a:rPr lang="en-GB" altLang="en-US" sz="2400" b="1" u="sng" dirty="0">
                <a:latin typeface="Arial" panose="020B0604020202020204" pitchFamily="34" charset="0"/>
              </a:rPr>
              <a:t>steamed</a:t>
            </a:r>
            <a:r>
              <a:rPr lang="en-GB" altLang="en-US" sz="2400" dirty="0">
                <a:latin typeface="Arial" panose="020B0604020202020204" pitchFamily="34" charset="0"/>
              </a:rPr>
              <a:t> in a covered pan.</a:t>
            </a:r>
          </a:p>
          <a:p>
            <a:pPr marL="342900" indent="-3429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b="1" u="sng" dirty="0" err="1">
                <a:latin typeface="Arial" panose="020B0604020202020204" pitchFamily="34" charset="0"/>
              </a:rPr>
              <a:t>Omelet</a:t>
            </a:r>
            <a:r>
              <a:rPr lang="en-GB" altLang="en-US" sz="2400" dirty="0">
                <a:latin typeface="Arial" panose="020B0604020202020204" pitchFamily="34" charset="0"/>
              </a:rPr>
              <a:t>- beaten eggs filled w/meat, </a:t>
            </a:r>
            <a:r>
              <a:rPr lang="en-GB" altLang="en-US" sz="2400" b="1" u="sng" dirty="0">
                <a:latin typeface="Arial" panose="020B0604020202020204" pitchFamily="34" charset="0"/>
              </a:rPr>
              <a:t>cheese</a:t>
            </a:r>
            <a:r>
              <a:rPr lang="en-GB" altLang="en-US" sz="2400" dirty="0">
                <a:latin typeface="Arial" panose="020B0604020202020204" pitchFamily="34" charset="0"/>
              </a:rPr>
              <a:t>, veggies.</a:t>
            </a:r>
          </a:p>
          <a:p>
            <a:pPr marL="342900" indent="-3429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b="1" u="sng" dirty="0">
                <a:latin typeface="Arial" panose="020B0604020202020204" pitchFamily="34" charset="0"/>
              </a:rPr>
              <a:t>Quiche</a:t>
            </a:r>
            <a:r>
              <a:rPr lang="en-GB" altLang="en-US" sz="2400" dirty="0">
                <a:latin typeface="Arial" panose="020B0604020202020204" pitchFamily="34" charset="0"/>
              </a:rPr>
              <a:t>- egg </a:t>
            </a:r>
            <a:r>
              <a:rPr lang="en-GB" altLang="en-US" sz="2400" b="1" u="sng" dirty="0">
                <a:latin typeface="Arial" panose="020B0604020202020204" pitchFamily="34" charset="0"/>
              </a:rPr>
              <a:t>custard </a:t>
            </a:r>
            <a:r>
              <a:rPr lang="en-GB" altLang="en-US" sz="2400" dirty="0">
                <a:latin typeface="Arial" panose="020B0604020202020204" pitchFamily="34" charset="0"/>
              </a:rPr>
              <a:t>in a </a:t>
            </a:r>
            <a:r>
              <a:rPr lang="en-GB" altLang="en-US" sz="2400" b="1" u="sng" dirty="0">
                <a:latin typeface="Arial" panose="020B0604020202020204" pitchFamily="34" charset="0"/>
              </a:rPr>
              <a:t>crust</a:t>
            </a:r>
          </a:p>
          <a:p>
            <a:pPr marL="342900" indent="-3429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b="1" u="sng" dirty="0">
                <a:latin typeface="Arial" panose="020B0604020202020204" pitchFamily="34" charset="0"/>
              </a:rPr>
              <a:t>Soufflés-</a:t>
            </a:r>
            <a:r>
              <a:rPr lang="en-GB" altLang="en-US" sz="2400" dirty="0">
                <a:latin typeface="Arial" panose="020B0604020202020204" pitchFamily="34" charset="0"/>
              </a:rPr>
              <a:t> has soup base, whipped egg </a:t>
            </a:r>
            <a:r>
              <a:rPr lang="en-GB" altLang="en-US" sz="2400" b="1" u="sng" dirty="0">
                <a:latin typeface="Arial" panose="020B0604020202020204" pitchFamily="34" charset="0"/>
              </a:rPr>
              <a:t>whites</a:t>
            </a:r>
            <a:r>
              <a:rPr lang="en-GB" altLang="en-US" sz="2400" dirty="0">
                <a:latin typeface="Arial" panose="020B0604020202020204" pitchFamily="34" charset="0"/>
              </a:rPr>
              <a:t>, </a:t>
            </a:r>
            <a:r>
              <a:rPr lang="en-GB" altLang="en-US" sz="2400" dirty="0" err="1">
                <a:latin typeface="Arial" panose="020B0604020202020204" pitchFamily="34" charset="0"/>
              </a:rPr>
              <a:t>flavorings</a:t>
            </a:r>
            <a:r>
              <a:rPr lang="en-GB" altLang="en-US" sz="2400" dirty="0">
                <a:latin typeface="Arial" panose="020B0604020202020204" pitchFamily="34" charset="0"/>
              </a:rPr>
              <a:t>, take time to bake.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2517775"/>
            <a:ext cx="4371975" cy="333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D950-4631-496C-9577-9055829A9C27}" type="datetimeFigureOut">
              <a:rPr lang="en-US"/>
              <a:pPr/>
              <a:t>3/5/2020</a:t>
            </a:fld>
            <a:endParaRPr lang="en-US"/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889000"/>
            <a:ext cx="8885237" cy="1155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160" tIns="46080" rIns="92160" bIns="46080" numCol="1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00000"/>
              </a:lnSpc>
              <a:spcAft>
                <a:spcPct val="0"/>
              </a:spcAft>
              <a:buClr>
                <a:srgbClr val="FFFFCC"/>
              </a:buClr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>
                <a:solidFill>
                  <a:schemeClr val="tx2"/>
                </a:solidFill>
                <a:latin typeface="Arial" panose="020B0604020202020204" pitchFamily="34" charset="0"/>
              </a:rPr>
              <a:t>7.6  Breakfast Foods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59313" y="2116138"/>
            <a:ext cx="4371975" cy="4135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dirty="0">
                <a:latin typeface="Arial" panose="020B0604020202020204" pitchFamily="34" charset="0"/>
              </a:rPr>
              <a:t>Quick breads made with </a:t>
            </a:r>
            <a:r>
              <a:rPr lang="en-GB" altLang="en-US" sz="2400" b="1" u="sng" dirty="0">
                <a:latin typeface="Arial" panose="020B0604020202020204" pitchFamily="34" charset="0"/>
              </a:rPr>
              <a:t>chemical </a:t>
            </a:r>
            <a:r>
              <a:rPr lang="en-GB" altLang="en-US" sz="2400" b="1" u="sng" dirty="0" err="1">
                <a:latin typeface="Arial" panose="020B0604020202020204" pitchFamily="34" charset="0"/>
              </a:rPr>
              <a:t>leaveners</a:t>
            </a:r>
            <a:r>
              <a:rPr lang="en-GB" altLang="en-US" sz="2400" dirty="0">
                <a:latin typeface="Arial" panose="020B0604020202020204" pitchFamily="34" charset="0"/>
              </a:rPr>
              <a:t> (baking </a:t>
            </a:r>
            <a:r>
              <a:rPr lang="en-GB" altLang="en-US" sz="2400" b="1" u="sng" dirty="0">
                <a:latin typeface="Arial" panose="020B0604020202020204" pitchFamily="34" charset="0"/>
              </a:rPr>
              <a:t>soda</a:t>
            </a:r>
            <a:r>
              <a:rPr lang="en-GB" altLang="en-US" sz="2400" dirty="0">
                <a:latin typeface="Arial" panose="020B0604020202020204" pitchFamily="34" charset="0"/>
              </a:rPr>
              <a:t> or </a:t>
            </a:r>
            <a:r>
              <a:rPr lang="en-GB" altLang="en-US" sz="2400" b="1" u="sng" dirty="0">
                <a:latin typeface="Arial" panose="020B0604020202020204" pitchFamily="34" charset="0"/>
              </a:rPr>
              <a:t>powder</a:t>
            </a:r>
            <a:r>
              <a:rPr lang="en-GB" altLang="en-US" sz="2400" dirty="0">
                <a:latin typeface="Arial" panose="020B0604020202020204" pitchFamily="34" charset="0"/>
              </a:rPr>
              <a:t>)</a:t>
            </a:r>
            <a:r>
              <a:rPr lang="ar-S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‏</a:t>
            </a:r>
            <a:endParaRPr lang="en-GB" altLang="en-US" sz="2400" dirty="0">
              <a:latin typeface="Arial" panose="020B0604020202020204" pitchFamily="34" charset="0"/>
            </a:endParaRPr>
          </a:p>
          <a:p>
            <a:pPr marL="342900" indent="-3429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b="1" u="sng" dirty="0">
                <a:latin typeface="Arial" panose="020B0604020202020204" pitchFamily="34" charset="0"/>
              </a:rPr>
              <a:t>Pancakes</a:t>
            </a:r>
            <a:r>
              <a:rPr lang="en-GB" altLang="en-US" sz="2400" dirty="0">
                <a:latin typeface="Arial" panose="020B0604020202020204" pitchFamily="34" charset="0"/>
              </a:rPr>
              <a:t> have a </a:t>
            </a:r>
            <a:r>
              <a:rPr lang="en-GB" altLang="en-US" sz="2400" b="1" u="sng" dirty="0">
                <a:latin typeface="Arial" panose="020B0604020202020204" pitchFamily="34" charset="0"/>
              </a:rPr>
              <a:t>thick</a:t>
            </a:r>
            <a:r>
              <a:rPr lang="en-GB" altLang="en-US" sz="2400" dirty="0">
                <a:latin typeface="Arial" panose="020B0604020202020204" pitchFamily="34" charset="0"/>
              </a:rPr>
              <a:t> batter, </a:t>
            </a:r>
            <a:r>
              <a:rPr lang="en-GB" altLang="en-US" sz="2400" b="1" u="sng" dirty="0">
                <a:latin typeface="Arial" panose="020B0604020202020204" pitchFamily="34" charset="0"/>
              </a:rPr>
              <a:t>Crepes </a:t>
            </a:r>
            <a:r>
              <a:rPr lang="en-GB" altLang="en-US" sz="2400" dirty="0">
                <a:latin typeface="Arial" panose="020B0604020202020204" pitchFamily="34" charset="0"/>
              </a:rPr>
              <a:t>have a </a:t>
            </a:r>
            <a:r>
              <a:rPr lang="en-GB" altLang="en-US" sz="2400" b="1" u="sng" dirty="0">
                <a:latin typeface="Arial" panose="020B0604020202020204" pitchFamily="34" charset="0"/>
              </a:rPr>
              <a:t>thin</a:t>
            </a:r>
            <a:r>
              <a:rPr lang="en-GB" altLang="en-US" sz="2400" u="sng" dirty="0">
                <a:latin typeface="Arial" panose="020B0604020202020204" pitchFamily="34" charset="0"/>
              </a:rPr>
              <a:t> </a:t>
            </a:r>
            <a:r>
              <a:rPr lang="en-GB" altLang="en-US" sz="2400" dirty="0">
                <a:latin typeface="Arial" panose="020B0604020202020204" pitchFamily="34" charset="0"/>
              </a:rPr>
              <a:t>batter, both cooked the same.</a:t>
            </a:r>
          </a:p>
          <a:p>
            <a:pPr marL="342900" indent="-3429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b="1" u="sng" dirty="0">
                <a:latin typeface="Arial" panose="020B0604020202020204" pitchFamily="34" charset="0"/>
              </a:rPr>
              <a:t>French toast</a:t>
            </a:r>
            <a:r>
              <a:rPr lang="en-GB" altLang="en-US" sz="2400" dirty="0">
                <a:latin typeface="Arial" panose="020B0604020202020204" pitchFamily="34" charset="0"/>
              </a:rPr>
              <a:t> is bread dipped in </a:t>
            </a:r>
            <a:r>
              <a:rPr lang="en-GB" altLang="en-US" sz="2400" b="1" u="sng" dirty="0">
                <a:latin typeface="Arial" panose="020B0604020202020204" pitchFamily="34" charset="0"/>
              </a:rPr>
              <a:t>egg/milk</a:t>
            </a:r>
            <a:r>
              <a:rPr lang="en-GB" altLang="en-US" sz="2400" dirty="0">
                <a:latin typeface="Arial" panose="020B0604020202020204" pitchFamily="34" charset="0"/>
              </a:rPr>
              <a:t> mixture and cooked on a griddle.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116138"/>
            <a:ext cx="3709987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D950-4631-496C-9577-9055829A9C27}" type="datetimeFigureOut">
              <a:rPr lang="en-US"/>
              <a:pPr/>
              <a:t>3/5/2020</a:t>
            </a:fld>
            <a:endParaRPr lang="en-US"/>
          </a:p>
        </p:txBody>
      </p:sp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889000"/>
            <a:ext cx="8885237" cy="1155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160" tIns="46080" rIns="92160" bIns="46080" numCol="1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00000"/>
              </a:lnSpc>
              <a:spcAft>
                <a:spcPct val="0"/>
              </a:spcAft>
              <a:buClr>
                <a:srgbClr val="FFFFCC"/>
              </a:buClr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>
                <a:solidFill>
                  <a:schemeClr val="tx2"/>
                </a:solidFill>
                <a:latin typeface="Arial" panose="020B0604020202020204" pitchFamily="34" charset="0"/>
              </a:rPr>
              <a:t>7.7 Breakfast Meats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1400" y="2116138"/>
            <a:ext cx="5449888" cy="4135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160" tIns="46080" rIns="92160" bIns="4608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indent="-342900" fontAlgn="base">
              <a:spcBef>
                <a:spcPts val="8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200" dirty="0">
                <a:latin typeface="Arial" panose="020B0604020202020204" pitchFamily="34" charset="0"/>
              </a:rPr>
              <a:t>Bacon, sausage, ham, Canadian bacon and hash</a:t>
            </a:r>
          </a:p>
          <a:p>
            <a:pPr marL="342900" indent="-342900" fontAlgn="base">
              <a:spcBef>
                <a:spcPts val="8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200" b="1" u="sng" dirty="0">
                <a:latin typeface="Arial" panose="020B0604020202020204" pitchFamily="34" charset="0"/>
              </a:rPr>
              <a:t>Bacon</a:t>
            </a:r>
            <a:r>
              <a:rPr lang="en-GB" altLang="en-US" sz="3200" dirty="0">
                <a:latin typeface="Arial" panose="020B0604020202020204" pitchFamily="34" charset="0"/>
              </a:rPr>
              <a:t> is </a:t>
            </a:r>
            <a:r>
              <a:rPr lang="en-GB" altLang="en-US" sz="3200" b="1" u="sng" dirty="0">
                <a:latin typeface="Arial" panose="020B0604020202020204" pitchFamily="34" charset="0"/>
              </a:rPr>
              <a:t>70%</a:t>
            </a:r>
            <a:r>
              <a:rPr lang="en-GB" altLang="en-US" sz="3200" dirty="0">
                <a:latin typeface="Arial" panose="020B0604020202020204" pitchFamily="34" charset="0"/>
              </a:rPr>
              <a:t> fat</a:t>
            </a:r>
          </a:p>
          <a:p>
            <a:pPr marL="342900" indent="-342900" fontAlgn="base">
              <a:spcBef>
                <a:spcPts val="8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200" b="1" u="sng" dirty="0">
                <a:latin typeface="Arial" panose="020B0604020202020204" pitchFamily="34" charset="0"/>
              </a:rPr>
              <a:t>Canadian</a:t>
            </a:r>
            <a:r>
              <a:rPr lang="en-GB" altLang="en-US" sz="3200" dirty="0">
                <a:latin typeface="Arial" panose="020B0604020202020204" pitchFamily="34" charset="0"/>
              </a:rPr>
              <a:t> Bacon is boneless </a:t>
            </a:r>
            <a:r>
              <a:rPr lang="en-GB" altLang="en-US" sz="3200" b="1" u="sng" dirty="0">
                <a:latin typeface="Arial" panose="020B0604020202020204" pitchFamily="34" charset="0"/>
              </a:rPr>
              <a:t>pork</a:t>
            </a:r>
            <a:r>
              <a:rPr lang="en-GB" altLang="en-US" sz="3200" dirty="0">
                <a:latin typeface="Arial" panose="020B0604020202020204" pitchFamily="34" charset="0"/>
              </a:rPr>
              <a:t> loin that is </a:t>
            </a:r>
            <a:r>
              <a:rPr lang="en-GB" altLang="en-US" sz="3200" b="1" u="sng" dirty="0">
                <a:latin typeface="Arial" panose="020B0604020202020204" pitchFamily="34" charset="0"/>
              </a:rPr>
              <a:t>cured</a:t>
            </a:r>
            <a:r>
              <a:rPr lang="en-GB" altLang="en-US" sz="3200" dirty="0">
                <a:latin typeface="Arial" panose="020B0604020202020204" pitchFamily="34" charset="0"/>
              </a:rPr>
              <a:t> and smoked</a:t>
            </a:r>
          </a:p>
          <a:p>
            <a:pPr marL="342900" indent="-342900" fontAlgn="base">
              <a:spcBef>
                <a:spcPts val="8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200" b="1" u="sng" dirty="0">
                <a:latin typeface="Arial" panose="020B0604020202020204" pitchFamily="34" charset="0"/>
              </a:rPr>
              <a:t>Hash</a:t>
            </a:r>
            <a:r>
              <a:rPr lang="en-GB" altLang="en-US" sz="3200" dirty="0">
                <a:latin typeface="Arial" panose="020B0604020202020204" pitchFamily="34" charset="0"/>
              </a:rPr>
              <a:t>- mixture of chopped </a:t>
            </a:r>
            <a:r>
              <a:rPr lang="en-GB" altLang="en-US" sz="3200" b="1" u="sng" dirty="0">
                <a:latin typeface="Arial" panose="020B0604020202020204" pitchFamily="34" charset="0"/>
              </a:rPr>
              <a:t>meats</a:t>
            </a:r>
            <a:r>
              <a:rPr lang="en-GB" altLang="en-US" sz="3200" dirty="0">
                <a:latin typeface="Arial" panose="020B0604020202020204" pitchFamily="34" charset="0"/>
              </a:rPr>
              <a:t>, potatoes and </a:t>
            </a:r>
            <a:r>
              <a:rPr lang="en-GB" altLang="en-US" sz="3200" b="1" u="sng" dirty="0">
                <a:latin typeface="Arial" panose="020B0604020202020204" pitchFamily="34" charset="0"/>
              </a:rPr>
              <a:t>onions</a:t>
            </a:r>
            <a:r>
              <a:rPr lang="en-GB" altLang="en-US" sz="3200" dirty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0"/>
            <a:ext cx="2209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D950-4631-496C-9577-9055829A9C27}" type="datetimeFigureOut">
              <a:rPr lang="en-US"/>
              <a:pPr/>
              <a:t>3/5/2020</a:t>
            </a:fld>
            <a:endParaRPr lang="en-US"/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889000"/>
            <a:ext cx="8885237" cy="1155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160" tIns="46080" rIns="92160" bIns="46080" numCol="1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00000"/>
              </a:lnSpc>
              <a:spcAft>
                <a:spcPct val="0"/>
              </a:spcAft>
              <a:buClr>
                <a:srgbClr val="FFFFCC"/>
              </a:buClr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>
                <a:solidFill>
                  <a:schemeClr val="tx2"/>
                </a:solidFill>
                <a:latin typeface="Arial" panose="020B0604020202020204" pitchFamily="34" charset="0"/>
              </a:rPr>
              <a:t>7.7 Breakfast Meats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938" y="2116138"/>
            <a:ext cx="4371975" cy="4135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160" tIns="46080" rIns="92160" bIns="4608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indent="-3429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b="1" u="sng" dirty="0">
                <a:latin typeface="Arial" panose="020B0604020202020204" pitchFamily="34" charset="0"/>
              </a:rPr>
              <a:t>Hash</a:t>
            </a:r>
            <a:r>
              <a:rPr lang="en-GB" altLang="en-US" sz="2400" dirty="0">
                <a:latin typeface="Arial" panose="020B0604020202020204" pitchFamily="34" charset="0"/>
              </a:rPr>
              <a:t>- mixture of chopped </a:t>
            </a:r>
            <a:r>
              <a:rPr lang="en-GB" altLang="en-US" sz="2400" b="1" u="sng" dirty="0">
                <a:latin typeface="Arial" panose="020B0604020202020204" pitchFamily="34" charset="0"/>
              </a:rPr>
              <a:t>meats</a:t>
            </a:r>
            <a:r>
              <a:rPr lang="en-GB" altLang="en-US" sz="2400" dirty="0">
                <a:latin typeface="Arial" panose="020B0604020202020204" pitchFamily="34" charset="0"/>
              </a:rPr>
              <a:t>, potatoes and </a:t>
            </a:r>
            <a:r>
              <a:rPr lang="en-GB" altLang="en-US" sz="2400" b="1" u="sng" dirty="0">
                <a:latin typeface="Arial" panose="020B0604020202020204" pitchFamily="34" charset="0"/>
              </a:rPr>
              <a:t>onions</a:t>
            </a:r>
          </a:p>
          <a:p>
            <a:pPr marL="342900" indent="-3429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b="1" u="sng" dirty="0">
                <a:latin typeface="Arial" panose="020B0604020202020204" pitchFamily="34" charset="0"/>
              </a:rPr>
              <a:t>Hash browns</a:t>
            </a:r>
            <a:r>
              <a:rPr lang="en-GB" altLang="en-US" sz="2400" dirty="0">
                <a:latin typeface="Arial" panose="020B0604020202020204" pitchFamily="34" charset="0"/>
              </a:rPr>
              <a:t>- grated or chopped </a:t>
            </a:r>
            <a:r>
              <a:rPr lang="en-GB" altLang="en-US" sz="2400" b="1" u="sng" dirty="0">
                <a:latin typeface="Arial" panose="020B0604020202020204" pitchFamily="34" charset="0"/>
              </a:rPr>
              <a:t>potatoes</a:t>
            </a:r>
            <a:r>
              <a:rPr lang="en-GB" altLang="en-US" sz="2400" dirty="0">
                <a:latin typeface="Arial" panose="020B0604020202020204" pitchFamily="34" charset="0"/>
              </a:rPr>
              <a:t>, pan fried and golden.</a:t>
            </a:r>
          </a:p>
          <a:p>
            <a:pPr marL="342900" indent="-3429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b="1" u="sng" dirty="0">
                <a:latin typeface="Arial" panose="020B0604020202020204" pitchFamily="34" charset="0"/>
              </a:rPr>
              <a:t>Home Fries</a:t>
            </a:r>
            <a:r>
              <a:rPr lang="en-GB" altLang="en-US" sz="2400" dirty="0">
                <a:latin typeface="Arial" panose="020B0604020202020204" pitchFamily="34" charset="0"/>
              </a:rPr>
              <a:t>- </a:t>
            </a:r>
            <a:r>
              <a:rPr lang="en-GB" altLang="en-US" sz="2400" b="1" u="sng" dirty="0">
                <a:latin typeface="Arial" panose="020B0604020202020204" pitchFamily="34" charset="0"/>
              </a:rPr>
              <a:t>thickly </a:t>
            </a:r>
            <a:r>
              <a:rPr lang="en-GB" altLang="en-US" sz="2400" dirty="0">
                <a:latin typeface="Arial" panose="020B0604020202020204" pitchFamily="34" charset="0"/>
              </a:rPr>
              <a:t>sliced or diced potatoes, pan fried.</a:t>
            </a:r>
          </a:p>
          <a:p>
            <a:pPr marL="342900" indent="-3429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b="1" u="sng" dirty="0">
                <a:latin typeface="Arial" panose="020B0604020202020204" pitchFamily="34" charset="0"/>
              </a:rPr>
              <a:t>Hot cereal</a:t>
            </a:r>
            <a:r>
              <a:rPr lang="en-GB" altLang="en-US" sz="2400" dirty="0">
                <a:latin typeface="Arial" panose="020B0604020202020204" pitchFamily="34" charset="0"/>
              </a:rPr>
              <a:t>- </a:t>
            </a:r>
            <a:r>
              <a:rPr lang="en-GB" altLang="en-US" sz="2400" b="1" u="sng" dirty="0">
                <a:latin typeface="Arial" panose="020B0604020202020204" pitchFamily="34" charset="0"/>
              </a:rPr>
              <a:t>oatmeal </a:t>
            </a:r>
            <a:r>
              <a:rPr lang="en-GB" altLang="en-US" sz="2400" dirty="0">
                <a:latin typeface="Arial" panose="020B0604020202020204" pitchFamily="34" charset="0"/>
              </a:rPr>
              <a:t>or </a:t>
            </a:r>
            <a:r>
              <a:rPr lang="en-GB" altLang="en-US" sz="2400" b="1" u="sng" dirty="0">
                <a:latin typeface="Arial" panose="020B0604020202020204" pitchFamily="34" charset="0"/>
              </a:rPr>
              <a:t>cornmeal</a:t>
            </a:r>
          </a:p>
          <a:p>
            <a:pPr marL="342900" indent="-3429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b="1" u="sng" dirty="0">
                <a:latin typeface="Arial" panose="020B0604020202020204" pitchFamily="34" charset="0"/>
              </a:rPr>
              <a:t>Milk </a:t>
            </a:r>
            <a:r>
              <a:rPr lang="en-GB" altLang="en-US" sz="2400" dirty="0">
                <a:latin typeface="Arial" panose="020B0604020202020204" pitchFamily="34" charset="0"/>
              </a:rPr>
              <a:t>makes it creamier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2116138"/>
            <a:ext cx="4135437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D950-4631-496C-9577-9055829A9C27}" type="datetimeFigureOut">
              <a:rPr lang="en-US"/>
              <a:pPr/>
              <a:t>3/5/2020</a:t>
            </a:fld>
            <a:endParaRPr lang="en-US"/>
          </a:p>
        </p:txBody>
      </p:sp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889000"/>
            <a:ext cx="8885237" cy="1155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160" tIns="46080" rIns="92160" bIns="46080" numCol="1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00000"/>
              </a:lnSpc>
              <a:spcAft>
                <a:spcPct val="0"/>
              </a:spcAft>
              <a:buClr>
                <a:srgbClr val="FFFFCC"/>
              </a:buClr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>
                <a:solidFill>
                  <a:schemeClr val="tx2"/>
                </a:solidFill>
                <a:latin typeface="Arial" panose="020B0604020202020204" pitchFamily="34" charset="0"/>
              </a:rPr>
              <a:t>7.8  Breakfast Drinks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59313" y="2116138"/>
            <a:ext cx="4371975" cy="428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160" tIns="46080" rIns="92160" bIns="4608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indent="-342900" fontAlgn="base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latin typeface="Arial" panose="020B0604020202020204" pitchFamily="34" charset="0"/>
              </a:rPr>
              <a:t>Use </a:t>
            </a:r>
            <a:r>
              <a:rPr lang="en-GB" altLang="en-US" b="1" i="1" u="sng" dirty="0">
                <a:latin typeface="Arial" panose="020B0604020202020204" pitchFamily="34" charset="0"/>
              </a:rPr>
              <a:t>COLD</a:t>
            </a:r>
            <a:r>
              <a:rPr lang="en-GB" altLang="en-US" dirty="0">
                <a:latin typeface="Arial" panose="020B0604020202020204" pitchFamily="34" charset="0"/>
              </a:rPr>
              <a:t> water to brew </a:t>
            </a:r>
            <a:r>
              <a:rPr lang="en-GB" altLang="en-US" b="1" u="sng" dirty="0">
                <a:latin typeface="Arial" panose="020B0604020202020204" pitchFamily="34" charset="0"/>
              </a:rPr>
              <a:t>coffee</a:t>
            </a:r>
            <a:r>
              <a:rPr lang="en-GB" altLang="en-US" dirty="0">
                <a:latin typeface="Arial" panose="020B0604020202020204" pitchFamily="34" charset="0"/>
              </a:rPr>
              <a:t>.</a:t>
            </a:r>
          </a:p>
          <a:p>
            <a:pPr marL="342900" indent="-342900" fontAlgn="base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latin typeface="Arial" panose="020B0604020202020204" pitchFamily="34" charset="0"/>
              </a:rPr>
              <a:t>Coffee should be held at </a:t>
            </a:r>
            <a:r>
              <a:rPr lang="en-GB" altLang="en-US" b="1" u="sng" dirty="0">
                <a:latin typeface="Arial" panose="020B0604020202020204" pitchFamily="34" charset="0"/>
              </a:rPr>
              <a:t>185</a:t>
            </a:r>
            <a:r>
              <a:rPr lang="en-GB" altLang="en-US" dirty="0">
                <a:latin typeface="Arial" panose="020B0604020202020204" pitchFamily="34" charset="0"/>
              </a:rPr>
              <a:t> degrees for no more than </a:t>
            </a:r>
            <a:r>
              <a:rPr lang="en-GB" altLang="en-US" b="1" u="sng" dirty="0">
                <a:latin typeface="Arial" panose="020B0604020202020204" pitchFamily="34" charset="0"/>
              </a:rPr>
              <a:t>1</a:t>
            </a:r>
            <a:r>
              <a:rPr lang="en-GB" altLang="en-US" dirty="0">
                <a:latin typeface="Arial" panose="020B0604020202020204" pitchFamily="34" charset="0"/>
              </a:rPr>
              <a:t> hour.</a:t>
            </a:r>
          </a:p>
          <a:p>
            <a:pPr marL="342900" indent="-342900" fontAlgn="base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latin typeface="Arial" panose="020B0604020202020204" pitchFamily="34" charset="0"/>
              </a:rPr>
              <a:t>Herbal tea is </a:t>
            </a:r>
            <a:r>
              <a:rPr lang="en-GB" altLang="en-US" i="1" dirty="0">
                <a:latin typeface="Arial" panose="020B0604020202020204" pitchFamily="34" charset="0"/>
              </a:rPr>
              <a:t>caffeine</a:t>
            </a:r>
            <a:r>
              <a:rPr lang="en-GB" altLang="en-US" dirty="0">
                <a:latin typeface="Arial" panose="020B0604020202020204" pitchFamily="34" charset="0"/>
              </a:rPr>
              <a:t> free</a:t>
            </a:r>
          </a:p>
          <a:p>
            <a:pPr marL="342900" indent="-342900" fontAlgn="base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b="1" u="sng" dirty="0">
                <a:latin typeface="Arial" panose="020B0604020202020204" pitchFamily="34" charset="0"/>
              </a:rPr>
              <a:t>Steep </a:t>
            </a:r>
            <a:r>
              <a:rPr lang="en-GB" altLang="en-US" dirty="0">
                <a:latin typeface="Arial" panose="020B0604020202020204" pitchFamily="34" charset="0"/>
              </a:rPr>
              <a:t>(</a:t>
            </a:r>
            <a:r>
              <a:rPr lang="en-GB" altLang="en-US" b="1" u="sng" dirty="0">
                <a:latin typeface="Arial" panose="020B0604020202020204" pitchFamily="34" charset="0"/>
              </a:rPr>
              <a:t>soak</a:t>
            </a:r>
            <a:r>
              <a:rPr lang="en-GB" altLang="en-US" dirty="0">
                <a:latin typeface="Arial" panose="020B0604020202020204" pitchFamily="34" charset="0"/>
              </a:rPr>
              <a:t>) tea leaves for </a:t>
            </a:r>
            <a:r>
              <a:rPr lang="en-GB" altLang="en-US" b="1" u="sng" dirty="0">
                <a:latin typeface="Arial" panose="020B0604020202020204" pitchFamily="34" charset="0"/>
              </a:rPr>
              <a:t>5</a:t>
            </a:r>
            <a:r>
              <a:rPr lang="en-GB" altLang="en-US" dirty="0">
                <a:latin typeface="Arial" panose="020B0604020202020204" pitchFamily="34" charset="0"/>
              </a:rPr>
              <a:t> minutes before serving.</a:t>
            </a:r>
          </a:p>
          <a:p>
            <a:pPr marL="342900" indent="-342900" fontAlgn="base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dirty="0">
              <a:latin typeface="Arial" panose="020B0604020202020204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2366963"/>
            <a:ext cx="4371975" cy="363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D950-4631-496C-9577-9055829A9C27}" type="datetimeFigureOut">
              <a:rPr lang="en-US"/>
              <a:pPr/>
              <a:t>3/5/2020</a:t>
            </a:fld>
            <a:endParaRPr lang="en-US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889000"/>
            <a:ext cx="8885237" cy="1155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160" tIns="46080" rIns="92160" bIns="46080" numCol="1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00000"/>
              </a:lnSpc>
              <a:spcAft>
                <a:spcPct val="0"/>
              </a:spcAft>
              <a:buClr>
                <a:srgbClr val="FFFFCC"/>
              </a:buClr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>
                <a:solidFill>
                  <a:schemeClr val="tx2"/>
                </a:solidFill>
                <a:latin typeface="Arial" panose="020B0604020202020204" pitchFamily="34" charset="0"/>
              </a:rPr>
              <a:t>7.1            Dairy Products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938" y="2116138"/>
            <a:ext cx="4371975" cy="4135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160" tIns="46080" rIns="92160" bIns="4608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42900" indent="-342900" fontAlgn="base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u="sng" dirty="0">
                <a:latin typeface="Arial" panose="020B0604020202020204" pitchFamily="34" charset="0"/>
              </a:rPr>
              <a:t>Store at </a:t>
            </a:r>
            <a:r>
              <a:rPr lang="en-GB" altLang="en-US" b="1" u="sng" dirty="0">
                <a:latin typeface="Arial" panose="020B0604020202020204" pitchFamily="34" charset="0"/>
              </a:rPr>
              <a:t>40</a:t>
            </a:r>
            <a:r>
              <a:rPr lang="en-GB" altLang="en-US" u="sng" dirty="0">
                <a:latin typeface="Arial" panose="020B0604020202020204" pitchFamily="34" charset="0"/>
              </a:rPr>
              <a:t> degrees </a:t>
            </a:r>
            <a:r>
              <a:rPr lang="en-GB" altLang="en-US" dirty="0">
                <a:latin typeface="Arial" panose="020B0604020202020204" pitchFamily="34" charset="0"/>
              </a:rPr>
              <a:t>or lower, in sealed containers</a:t>
            </a:r>
          </a:p>
          <a:p>
            <a:pPr marL="342900" indent="-342900" fontAlgn="base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b="1" u="sng" dirty="0">
                <a:latin typeface="Arial" panose="020B0604020202020204" pitchFamily="34" charset="0"/>
              </a:rPr>
              <a:t>Pasteurized-</a:t>
            </a:r>
            <a:r>
              <a:rPr lang="en-GB" altLang="en-US" dirty="0">
                <a:latin typeface="Arial" panose="020B0604020202020204" pitchFamily="34" charset="0"/>
              </a:rPr>
              <a:t> heated to destroy bacteria</a:t>
            </a:r>
          </a:p>
          <a:p>
            <a:pPr marL="342900" indent="-342900" fontAlgn="base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b="1" u="sng" dirty="0">
                <a:latin typeface="Arial" panose="020B0604020202020204" pitchFamily="34" charset="0"/>
              </a:rPr>
              <a:t>Homogenized</a:t>
            </a:r>
            <a:r>
              <a:rPr lang="en-GB" altLang="en-US" dirty="0">
                <a:latin typeface="Arial" panose="020B0604020202020204" pitchFamily="34" charset="0"/>
              </a:rPr>
              <a:t>- treated so milk fat appears uniform.</a:t>
            </a:r>
          </a:p>
          <a:p>
            <a:pPr marL="342900" indent="-342900" fontAlgn="base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b="1" u="sng" dirty="0">
                <a:latin typeface="Arial" panose="020B0604020202020204" pitchFamily="34" charset="0"/>
              </a:rPr>
              <a:t>Cream-</a:t>
            </a:r>
            <a:r>
              <a:rPr lang="en-GB" altLang="en-US" dirty="0">
                <a:latin typeface="Arial" panose="020B0604020202020204" pitchFamily="34" charset="0"/>
              </a:rPr>
              <a:t> Fatty component of milk.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4064000" cy="413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D950-4631-496C-9577-9055829A9C27}" type="datetimeFigureOut">
              <a:rPr lang="en-US"/>
              <a:pPr/>
              <a:t>3/5/2020</a:t>
            </a:fld>
            <a:endParaRPr lang="en-US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889000"/>
            <a:ext cx="8885237" cy="1155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160" tIns="46080" rIns="92160" bIns="4608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fontAlgn="base">
              <a:lnSpc>
                <a:spcPct val="100000"/>
              </a:lnSpc>
              <a:spcAft>
                <a:spcPct val="0"/>
              </a:spcAft>
              <a:buClr>
                <a:srgbClr val="FFFFCC"/>
              </a:buClr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>
                <a:solidFill>
                  <a:schemeClr val="tx2"/>
                </a:solidFill>
                <a:latin typeface="Arial" panose="020B0604020202020204" pitchFamily="34" charset="0"/>
              </a:rPr>
              <a:t>7.1 &amp; 7.2 Butter,Margarine &amp; Cheese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938" y="2116138"/>
            <a:ext cx="4371975" cy="4135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160" tIns="46080" rIns="92160" bIns="4608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indent="-342900" fontAlgn="base">
              <a:spcBef>
                <a:spcPts val="7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latin typeface="Arial" panose="020B0604020202020204" pitchFamily="34" charset="0"/>
              </a:rPr>
              <a:t>Butter is </a:t>
            </a:r>
            <a:r>
              <a:rPr lang="en-GB" altLang="en-US" b="1" u="sng" dirty="0">
                <a:latin typeface="Arial" panose="020B0604020202020204" pitchFamily="34" charset="0"/>
              </a:rPr>
              <a:t>30-45</a:t>
            </a:r>
            <a:r>
              <a:rPr lang="en-GB" altLang="en-US" dirty="0">
                <a:latin typeface="Arial" panose="020B0604020202020204" pitchFamily="34" charset="0"/>
              </a:rPr>
              <a:t>% milk fat</a:t>
            </a:r>
          </a:p>
          <a:p>
            <a:pPr marL="342900" indent="-342900" fontAlgn="base">
              <a:spcBef>
                <a:spcPts val="7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b="1" i="1" dirty="0">
                <a:latin typeface="Arial" panose="020B0604020202020204" pitchFamily="34" charset="0"/>
              </a:rPr>
              <a:t>Unsalted</a:t>
            </a:r>
            <a:r>
              <a:rPr lang="en-GB" altLang="en-US" dirty="0">
                <a:latin typeface="Arial" panose="020B0604020202020204" pitchFamily="34" charset="0"/>
              </a:rPr>
              <a:t> butter is </a:t>
            </a:r>
            <a:r>
              <a:rPr lang="en-GB" altLang="en-US" b="1" u="sng" dirty="0">
                <a:latin typeface="Arial" panose="020B0604020202020204" pitchFamily="34" charset="0"/>
              </a:rPr>
              <a:t>sweeter</a:t>
            </a:r>
            <a:r>
              <a:rPr lang="en-GB" altLang="en-US" dirty="0">
                <a:latin typeface="Arial" panose="020B0604020202020204" pitchFamily="34" charset="0"/>
              </a:rPr>
              <a:t>, best for baking.</a:t>
            </a:r>
          </a:p>
          <a:p>
            <a:pPr marL="342900" indent="-342900" fontAlgn="base">
              <a:spcBef>
                <a:spcPts val="7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b="1" u="sng" dirty="0">
                <a:latin typeface="Arial" panose="020B0604020202020204" pitchFamily="34" charset="0"/>
              </a:rPr>
              <a:t>Clarified butter</a:t>
            </a:r>
            <a:r>
              <a:rPr lang="en-GB" altLang="en-US" dirty="0">
                <a:latin typeface="Arial" panose="020B0604020202020204" pitchFamily="34" charset="0"/>
              </a:rPr>
              <a:t>- heating to remove milk solids and water.</a:t>
            </a:r>
          </a:p>
          <a:p>
            <a:pPr marL="342900" indent="-342900" fontAlgn="base">
              <a:spcBef>
                <a:spcPts val="7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b="1" u="sng" dirty="0">
                <a:latin typeface="Arial" panose="020B0604020202020204" pitchFamily="34" charset="0"/>
              </a:rPr>
              <a:t>Margarine</a:t>
            </a:r>
            <a:r>
              <a:rPr lang="en-GB" altLang="en-US" dirty="0">
                <a:latin typeface="Arial" panose="020B0604020202020204" pitchFamily="34" charset="0"/>
              </a:rPr>
              <a:t>- contains no milk products, only vegetable oils and fats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2"/>
          </p:nvPr>
        </p:nvSpPr>
        <p:spPr bwMode="auto">
          <a:xfrm>
            <a:off x="4276724" y="1752600"/>
            <a:ext cx="4371975" cy="4135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b="1" u="sng" dirty="0" err="1">
                <a:latin typeface="Arial" panose="020B0604020202020204" pitchFamily="34" charset="0"/>
              </a:rPr>
              <a:t>Unripened</a:t>
            </a:r>
            <a:r>
              <a:rPr lang="en-GB" altLang="en-US" b="1" u="sng" dirty="0">
                <a:latin typeface="Arial" panose="020B0604020202020204" pitchFamily="34" charset="0"/>
              </a:rPr>
              <a:t> </a:t>
            </a:r>
            <a:r>
              <a:rPr lang="en-GB" altLang="en-US" dirty="0">
                <a:latin typeface="Arial" panose="020B0604020202020204" pitchFamily="34" charset="0"/>
              </a:rPr>
              <a:t>cheeses:  </a:t>
            </a:r>
            <a:r>
              <a:rPr lang="en-GB" altLang="en-US" b="1" u="sng" dirty="0">
                <a:latin typeface="Arial" panose="020B0604020202020204" pitchFamily="34" charset="0"/>
              </a:rPr>
              <a:t>cream cheese,</a:t>
            </a:r>
            <a:r>
              <a:rPr lang="en-GB" altLang="en-US" dirty="0">
                <a:latin typeface="Arial" panose="020B0604020202020204" pitchFamily="34" charset="0"/>
              </a:rPr>
              <a:t> cottage cheese &amp; mozzarella.</a:t>
            </a:r>
          </a:p>
          <a:p>
            <a:pPr marL="342900" indent="-342900" fontAlgn="base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b="1" u="sng" dirty="0">
                <a:latin typeface="Arial" panose="020B0604020202020204" pitchFamily="34" charset="0"/>
              </a:rPr>
              <a:t>Ripened</a:t>
            </a:r>
            <a:r>
              <a:rPr lang="en-GB" altLang="en-US" dirty="0">
                <a:latin typeface="Arial" panose="020B0604020202020204" pitchFamily="34" charset="0"/>
              </a:rPr>
              <a:t> cheeses:  </a:t>
            </a:r>
            <a:r>
              <a:rPr lang="en-GB" altLang="en-US" b="1" u="sng" dirty="0">
                <a:latin typeface="Arial" panose="020B0604020202020204" pitchFamily="34" charset="0"/>
              </a:rPr>
              <a:t>Swiss</a:t>
            </a:r>
            <a:r>
              <a:rPr lang="en-GB" altLang="en-US" dirty="0">
                <a:latin typeface="Arial" panose="020B0604020202020204" pitchFamily="34" charset="0"/>
              </a:rPr>
              <a:t>, brie, bleu, camembert, </a:t>
            </a:r>
            <a:r>
              <a:rPr lang="en-GB" altLang="en-US" dirty="0" err="1">
                <a:latin typeface="Arial" panose="020B0604020202020204" pitchFamily="34" charset="0"/>
              </a:rPr>
              <a:t>havarti</a:t>
            </a:r>
            <a:r>
              <a:rPr lang="en-GB" altLang="en-US" dirty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95800"/>
            <a:ext cx="2867025" cy="214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9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D950-4631-496C-9577-9055829A9C27}" type="datetimeFigureOut">
              <a:rPr lang="en-US"/>
              <a:pPr/>
              <a:t>3/5/2020</a:t>
            </a:fld>
            <a:endParaRPr lang="en-US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889000"/>
            <a:ext cx="8885237" cy="1155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160" tIns="46080" rIns="92160" bIns="46080" numCol="1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00000"/>
              </a:lnSpc>
              <a:spcAft>
                <a:spcPct val="0"/>
              </a:spcAft>
              <a:buClr>
                <a:srgbClr val="FFFFCC"/>
              </a:buClr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>
                <a:solidFill>
                  <a:schemeClr val="tx2"/>
                </a:solidFill>
                <a:latin typeface="Arial" panose="020B0604020202020204" pitchFamily="34" charset="0"/>
              </a:rPr>
              <a:t>Butter vs. Margarine Fun Facts: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938" y="2116138"/>
            <a:ext cx="8896350" cy="4152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600">
                <a:latin typeface="Arial" panose="020B0604020202020204" pitchFamily="34" charset="0"/>
              </a:rPr>
              <a:t>Eating margarine can increase </a:t>
            </a:r>
            <a:r>
              <a:rPr lang="en-GB" altLang="en-US" sz="1600">
                <a:solidFill>
                  <a:srgbClr val="CCCCFF"/>
                </a:solidFill>
                <a:latin typeface="Arial" panose="020B0604020202020204" pitchFamily="34" charset="0"/>
                <a:hlinkClick r:id="rId3"/>
              </a:rPr>
              <a:t>heart disease in women</a:t>
            </a:r>
            <a:r>
              <a:rPr lang="en-GB" altLang="en-US" sz="1600">
                <a:latin typeface="Arial" panose="020B0604020202020204" pitchFamily="34" charset="0"/>
              </a:rPr>
              <a:t> by 53% over eating the same </a:t>
            </a:r>
            <a:br>
              <a:rPr lang="en-GB" altLang="en-US" sz="1600">
                <a:latin typeface="Arial" panose="020B0604020202020204" pitchFamily="34" charset="0"/>
              </a:rPr>
            </a:br>
            <a:r>
              <a:rPr lang="en-GB" altLang="en-US" sz="1600">
                <a:latin typeface="Arial" panose="020B0604020202020204" pitchFamily="34" charset="0"/>
              </a:rPr>
              <a:t>amount of butter according to a recent Harvard Medical Study</a:t>
            </a:r>
          </a:p>
          <a:p>
            <a:pPr marL="342900" indent="-342900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600">
                <a:latin typeface="Arial" panose="020B0604020202020204" pitchFamily="34" charset="0"/>
              </a:rPr>
              <a:t>Both have the same amount of calories. Butter is slightly higher in </a:t>
            </a:r>
            <a:br>
              <a:rPr lang="en-GB" altLang="en-US" sz="1600">
                <a:latin typeface="Arial" panose="020B0604020202020204" pitchFamily="34" charset="0"/>
              </a:rPr>
            </a:br>
            <a:r>
              <a:rPr lang="en-GB" altLang="en-US" sz="1600">
                <a:latin typeface="Arial" panose="020B0604020202020204" pitchFamily="34" charset="0"/>
              </a:rPr>
              <a:t>saturated fats at 8 grams compared to 5 grams.</a:t>
            </a:r>
            <a:r>
              <a:rPr lang="en-GB" altLang="en-US" sz="2400">
                <a:latin typeface="Arial" panose="020B0604020202020204" pitchFamily="34" charset="0"/>
              </a:rPr>
              <a:t> </a:t>
            </a:r>
            <a:r>
              <a:rPr lang="en-GB" altLang="en-US" sz="1600">
                <a:latin typeface="Arial" panose="020B0604020202020204" pitchFamily="34" charset="0"/>
              </a:rPr>
              <a:t>.</a:t>
            </a:r>
            <a:br>
              <a:rPr lang="en-GB" altLang="en-US" sz="1600">
                <a:latin typeface="Arial" panose="020B0604020202020204" pitchFamily="34" charset="0"/>
              </a:rPr>
            </a:br>
            <a:endParaRPr lang="en-GB" altLang="en-US" sz="1600">
              <a:latin typeface="Arial" panose="020B0604020202020204" pitchFamily="34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800">
                <a:latin typeface="Arial" panose="020B0604020202020204" pitchFamily="34" charset="0"/>
              </a:rPr>
              <a:t>Margarine: Triple risk of Coronary Heart Disease...</a:t>
            </a:r>
            <a:br>
              <a:rPr lang="en-GB" altLang="en-US" sz="2400">
                <a:latin typeface="Arial" panose="020B0604020202020204" pitchFamily="34" charset="0"/>
              </a:rPr>
            </a:br>
            <a:endParaRPr lang="en-GB" altLang="en-US" sz="2400">
              <a:latin typeface="Arial" panose="020B0604020202020204" pitchFamily="34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800">
                <a:latin typeface="Arial" panose="020B0604020202020204" pitchFamily="34" charset="0"/>
              </a:rPr>
              <a:t>Increases total cholesterol and LDL (this is the bad cholesterol </a:t>
            </a:r>
            <a:br>
              <a:rPr lang="en-GB" altLang="en-US" sz="1800">
                <a:latin typeface="Arial" panose="020B0604020202020204" pitchFamily="34" charset="0"/>
              </a:rPr>
            </a:br>
            <a:endParaRPr lang="en-GB" altLang="en-US" sz="1800">
              <a:latin typeface="Arial" panose="020B0604020202020204" pitchFamily="34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600">
                <a:latin typeface="Arial" panose="020B0604020202020204" pitchFamily="34" charset="0"/>
              </a:rPr>
              <a:t>Lowers HDL cholesterol, (the good cholesterol) .... Increases the risk</a:t>
            </a:r>
            <a:br>
              <a:rPr lang="en-GB" altLang="en-US" sz="1600">
                <a:latin typeface="Arial" panose="020B0604020202020204" pitchFamily="34" charset="0"/>
              </a:rPr>
            </a:br>
            <a:r>
              <a:rPr lang="en-GB" altLang="en-US" sz="1600">
                <a:latin typeface="Arial" panose="020B0604020202020204" pitchFamily="34" charset="0"/>
              </a:rPr>
              <a:t>of cancers by up to five fold... </a:t>
            </a:r>
            <a:br>
              <a:rPr lang="en-GB" altLang="en-US" sz="1600">
                <a:latin typeface="Arial" panose="020B0604020202020204" pitchFamily="34" charset="0"/>
              </a:rPr>
            </a:br>
            <a:endParaRPr lang="en-GB" altLang="en-US" sz="1600">
              <a:latin typeface="Arial" panose="020B0604020202020204" pitchFamily="34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br>
              <a:rPr lang="en-GB" altLang="en-US" sz="1600">
                <a:latin typeface="Arial" panose="020B0604020202020204" pitchFamily="34" charset="0"/>
              </a:rPr>
            </a:br>
            <a:r>
              <a:rPr lang="en-GB" altLang="en-US" sz="1600">
                <a:latin typeface="Arial" panose="020B0604020202020204" pitchFamily="34" charset="0"/>
              </a:rPr>
              <a:t>Lowers quality of breast milk ... Decreases </a:t>
            </a:r>
            <a:r>
              <a:rPr lang="en-GB" altLang="en-US" sz="1600">
                <a:solidFill>
                  <a:srgbClr val="CCCCFF"/>
                </a:solidFill>
                <a:latin typeface="Arial" panose="020B0604020202020204" pitchFamily="34" charset="0"/>
                <a:hlinkClick r:id="rId4"/>
              </a:rPr>
              <a:t>immune response</a:t>
            </a:r>
            <a:r>
              <a:rPr lang="en-GB" altLang="en-US" sz="1600">
                <a:latin typeface="Arial" panose="020B0604020202020204" pitchFamily="34" charset="0"/>
              </a:rPr>
              <a:t>...</a:t>
            </a:r>
            <a:r>
              <a:rPr lang="en-GB" altLang="en-US" sz="2400">
                <a:latin typeface="Arial" panose="020B0604020202020204" pitchFamily="34" charset="0"/>
              </a:rPr>
              <a:t> </a:t>
            </a:r>
            <a:br>
              <a:rPr lang="en-GB" altLang="en-US" sz="2400">
                <a:latin typeface="Arial" panose="020B0604020202020204" pitchFamily="34" charset="0"/>
              </a:rPr>
            </a:br>
            <a:r>
              <a:rPr lang="en-GB" altLang="en-US" sz="1600">
                <a:latin typeface="Arial" panose="020B0604020202020204" pitchFamily="34" charset="0"/>
              </a:rPr>
              <a:t>Decreases insulin response</a:t>
            </a:r>
            <a:r>
              <a:rPr lang="en-GB" altLang="en-US" sz="2400">
                <a:latin typeface="Arial" panose="020B0604020202020204" pitchFamily="34" charset="0"/>
              </a:rPr>
              <a:t> </a:t>
            </a:r>
          </a:p>
          <a:p>
            <a:pPr marL="342900" indent="-3429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D950-4631-496C-9577-9055829A9C27}" type="datetimeFigureOut">
              <a:rPr lang="en-US"/>
              <a:pPr/>
              <a:t>3/5/2020</a:t>
            </a:fld>
            <a:endParaRPr lang="en-US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889000"/>
            <a:ext cx="8885237" cy="1155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160" tIns="46080" rIns="92160" bIns="46080" numCol="1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00000"/>
              </a:lnSpc>
              <a:spcAft>
                <a:spcPct val="0"/>
              </a:spcAft>
              <a:buClr>
                <a:srgbClr val="FFFFCC"/>
              </a:buClr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>
                <a:solidFill>
                  <a:schemeClr val="tx2"/>
                </a:solidFill>
                <a:latin typeface="Arial" panose="020B0604020202020204" pitchFamily="34" charset="0"/>
              </a:rPr>
              <a:t>Butter vs. Margarine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938" y="2116138"/>
            <a:ext cx="8896350" cy="4135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800" u="sng">
                <a:latin typeface="Arial" panose="020B0604020202020204" pitchFamily="34" charset="0"/>
              </a:rPr>
              <a:t>HERE IS THE PART THAT IS VERY INTERESTING!</a:t>
            </a:r>
            <a:br>
              <a:rPr lang="en-GB" altLang="en-US" sz="1800" u="sng">
                <a:latin typeface="Arial" panose="020B0604020202020204" pitchFamily="34" charset="0"/>
              </a:rPr>
            </a:br>
            <a:br>
              <a:rPr lang="en-GB" altLang="en-US" sz="1800" u="sng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Margarine is but ONE MOLECULE away from being PLASTIC. </a:t>
            </a:r>
          </a:p>
          <a:p>
            <a:pPr marL="342900" indent="-342900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000">
                <a:latin typeface="Arial" panose="020B0604020202020204" pitchFamily="34" charset="0"/>
              </a:rPr>
              <a:t>You can try this yourself: purchase a tub of margarine and leave it in your garage or shaded area. 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Within a couple of days you will note a couple of things: no flies will go near it . It does not rot or smell differently because it has no nutritional value, nothing will grow on it...even those teeny weenie microorganisms will not grow on it.</a:t>
            </a:r>
            <a:br>
              <a:rPr lang="en-GB" altLang="en-US" sz="2000">
                <a:latin typeface="Arial" panose="020B0604020202020204" pitchFamily="34" charset="0"/>
              </a:rPr>
            </a:b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Why? Because it is nearly plastic.</a:t>
            </a:r>
            <a:br>
              <a:rPr lang="en-GB" altLang="en-US" sz="2000">
                <a:latin typeface="Arial" panose="020B0604020202020204" pitchFamily="34" charset="0"/>
              </a:rPr>
            </a:b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Would you melt your Tupperware and spread that on your toast?</a:t>
            </a:r>
            <a:br>
              <a:rPr lang="en-GB" altLang="en-US" sz="2000">
                <a:latin typeface="Arial" panose="020B0604020202020204" pitchFamily="34" charset="0"/>
              </a:rPr>
            </a:br>
            <a:br>
              <a:rPr lang="en-GB" altLang="en-US" sz="1800">
                <a:latin typeface="Arial" panose="020B0604020202020204" pitchFamily="34" charset="0"/>
              </a:rPr>
            </a:br>
            <a:endParaRPr lang="en-GB" altLang="en-US" sz="1800">
              <a:latin typeface="Arial" panose="020B0604020202020204" pitchFamily="34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D950-4631-496C-9577-9055829A9C27}" type="datetimeFigureOut">
              <a:rPr lang="en-US"/>
              <a:pPr/>
              <a:t>3/5/2020</a:t>
            </a:fld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796925"/>
            <a:ext cx="8885237" cy="1341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00000"/>
              </a:lnSpc>
              <a:spcAft>
                <a:spcPct val="0"/>
              </a:spcAft>
              <a:buClr>
                <a:srgbClr val="FFFFCC"/>
              </a:buClr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>
                <a:solidFill>
                  <a:schemeClr val="tx2"/>
                </a:solidFill>
                <a:latin typeface="Arial" panose="020B0604020202020204" pitchFamily="34" charset="0"/>
              </a:rPr>
              <a:t>Which came first:The chicken or the Egg?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938" y="2116138"/>
            <a:ext cx="8896350" cy="4448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indent="-34290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>
                <a:latin typeface="Arial" panose="020B0604020202020204" pitchFamily="34" charset="0"/>
              </a:rPr>
              <a:t>The first eggs were released, fertilized, and hatched in the ocean. Around 250 million years ago, the earliest fully land-dwelling animals, the reptiles, developed a self-contained egg with a tough, leathery skin that prevented fatal water loss. The eggs of birds, animals that arose some 100 million years later, are a refined version of this reproductive adaptation to life on land. Eggs, then, are millions of years older than birds. </a:t>
            </a:r>
            <a:r>
              <a:rPr lang="en-GB" altLang="en-US" i="1">
                <a:latin typeface="Arial" panose="020B0604020202020204" pitchFamily="34" charset="0"/>
              </a:rPr>
              <a:t>Gallus domesticus</a:t>
            </a:r>
            <a:r>
              <a:rPr lang="en-GB" altLang="en-US">
                <a:latin typeface="Arial" panose="020B0604020202020204" pitchFamily="34" charset="0"/>
              </a:rPr>
              <a:t>, the chicken more or less as we know it, is only a scant 4 or 5 thousand years old." </a:t>
            </a:r>
            <a:br>
              <a:rPr lang="en-GB" altLang="en-US" sz="1200">
                <a:latin typeface="Arial" panose="020B0604020202020204" pitchFamily="34" charset="0"/>
              </a:rPr>
            </a:br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D950-4631-496C-9577-9055829A9C27}" type="datetimeFigureOut">
              <a:rPr lang="en-US"/>
              <a:pPr/>
              <a:t>3/5/2020</a:t>
            </a:fld>
            <a:endParaRPr lang="en-US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889000"/>
            <a:ext cx="8885237" cy="1155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160" tIns="46080" rIns="92160" bIns="46080" numCol="1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00000"/>
              </a:lnSpc>
              <a:spcAft>
                <a:spcPct val="0"/>
              </a:spcAft>
              <a:buClr>
                <a:srgbClr val="FFFFCC"/>
              </a:buClr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>
                <a:solidFill>
                  <a:schemeClr val="tx2"/>
                </a:solidFill>
                <a:latin typeface="Arial" panose="020B0604020202020204" pitchFamily="34" charset="0"/>
              </a:rPr>
              <a:t>7.4  Eggs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938" y="2116138"/>
            <a:ext cx="4371975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b="1" u="sng" dirty="0">
                <a:latin typeface="Arial" panose="020B0604020202020204" pitchFamily="34" charset="0"/>
              </a:rPr>
              <a:t>White of egg </a:t>
            </a:r>
            <a:r>
              <a:rPr lang="en-GB" altLang="en-US" dirty="0">
                <a:latin typeface="Arial" panose="020B0604020202020204" pitchFamily="34" charset="0"/>
              </a:rPr>
              <a:t>is called </a:t>
            </a:r>
            <a:r>
              <a:rPr lang="en-GB" altLang="en-US" b="1" u="sng" dirty="0">
                <a:latin typeface="Arial" panose="020B0604020202020204" pitchFamily="34" charset="0"/>
              </a:rPr>
              <a:t>Albumen</a:t>
            </a:r>
          </a:p>
          <a:p>
            <a:pPr marL="342900" indent="-342900" fontAlgn="base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latin typeface="Arial" panose="020B0604020202020204" pitchFamily="34" charset="0"/>
              </a:rPr>
              <a:t>Grade </a:t>
            </a:r>
            <a:r>
              <a:rPr lang="en-GB" altLang="en-US" b="1" u="sng" dirty="0">
                <a:latin typeface="Arial" panose="020B0604020202020204" pitchFamily="34" charset="0"/>
              </a:rPr>
              <a:t>AA</a:t>
            </a:r>
            <a:r>
              <a:rPr lang="en-GB" altLang="en-US" dirty="0">
                <a:latin typeface="Arial" panose="020B0604020202020204" pitchFamily="34" charset="0"/>
              </a:rPr>
              <a:t> is best</a:t>
            </a:r>
          </a:p>
          <a:p>
            <a:pPr marL="342900" indent="-342900" fontAlgn="base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latin typeface="Arial" panose="020B0604020202020204" pitchFamily="34" charset="0"/>
              </a:rPr>
              <a:t>Recipes use </a:t>
            </a:r>
            <a:r>
              <a:rPr lang="en-GB" altLang="en-US" b="1" dirty="0">
                <a:latin typeface="Arial" panose="020B0604020202020204" pitchFamily="34" charset="0"/>
              </a:rPr>
              <a:t>large </a:t>
            </a:r>
            <a:r>
              <a:rPr lang="en-GB" altLang="en-US" dirty="0">
                <a:latin typeface="Arial" panose="020B0604020202020204" pitchFamily="34" charset="0"/>
              </a:rPr>
              <a:t>eggs (</a:t>
            </a:r>
            <a:r>
              <a:rPr lang="en-GB" altLang="en-US" b="1" u="sng" dirty="0">
                <a:latin typeface="Arial" panose="020B0604020202020204" pitchFamily="34" charset="0"/>
              </a:rPr>
              <a:t>2 oz.</a:t>
            </a:r>
            <a:r>
              <a:rPr lang="en-GB" altLang="en-US" dirty="0">
                <a:latin typeface="Arial" panose="020B0604020202020204" pitchFamily="34" charset="0"/>
              </a:rPr>
              <a:t> each)</a:t>
            </a:r>
            <a:r>
              <a:rPr lang="ar-SA" altLang="en-US" dirty="0">
                <a:latin typeface="Arial" panose="020B0604020202020204" pitchFamily="34" charset="0"/>
                <a:cs typeface="Arial" panose="020B0604020202020204" pitchFamily="34" charset="0"/>
              </a:rPr>
              <a:t>‏</a:t>
            </a:r>
            <a:endParaRPr lang="en-GB" altLang="en-US" dirty="0">
              <a:latin typeface="Arial" panose="020B0604020202020204" pitchFamily="34" charset="0"/>
            </a:endParaRPr>
          </a:p>
          <a:p>
            <a:pPr marL="342900" indent="-342900" fontAlgn="base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latin typeface="Arial" panose="020B0604020202020204" pitchFamily="34" charset="0"/>
              </a:rPr>
              <a:t>Medium eggs have best </a:t>
            </a:r>
            <a:r>
              <a:rPr lang="en-GB" altLang="en-US" b="1" u="sng" dirty="0">
                <a:latin typeface="Arial" panose="020B0604020202020204" pitchFamily="34" charset="0"/>
              </a:rPr>
              <a:t>appearance.</a:t>
            </a:r>
          </a:p>
          <a:p>
            <a:pPr marL="342900" indent="-342900" fontAlgn="base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b="1" u="sng" dirty="0">
                <a:latin typeface="Arial" panose="020B0604020202020204" pitchFamily="34" charset="0"/>
              </a:rPr>
              <a:t>Store</a:t>
            </a:r>
            <a:r>
              <a:rPr lang="en-GB" altLang="en-US" dirty="0">
                <a:latin typeface="Arial" panose="020B0604020202020204" pitchFamily="34" charset="0"/>
              </a:rPr>
              <a:t> in fridge for up to </a:t>
            </a:r>
            <a:r>
              <a:rPr lang="en-GB" altLang="en-US" b="1" u="sng" dirty="0">
                <a:latin typeface="Arial" panose="020B0604020202020204" pitchFamily="34" charset="0"/>
              </a:rPr>
              <a:t>3</a:t>
            </a:r>
            <a:r>
              <a:rPr lang="en-GB" altLang="en-US" dirty="0">
                <a:latin typeface="Arial" panose="020B0604020202020204" pitchFamily="34" charset="0"/>
              </a:rPr>
              <a:t> weeks.</a:t>
            </a:r>
          </a:p>
          <a:p>
            <a:pPr marL="342900" indent="-342900" fontAlgn="base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dirty="0">
              <a:latin typeface="Arial" panose="020B0604020202020204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49580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D950-4631-496C-9577-9055829A9C27}" type="datetimeFigureOut">
              <a:rPr lang="en-US"/>
              <a:pPr/>
              <a:t>3/5/2020</a:t>
            </a:fld>
            <a:endParaRPr lang="en-US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889000"/>
            <a:ext cx="8885237" cy="1155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160" tIns="46080" rIns="92160" bIns="46080" numCol="1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00000"/>
              </a:lnSpc>
              <a:spcAft>
                <a:spcPct val="0"/>
              </a:spcAft>
              <a:buClr>
                <a:srgbClr val="FFFFCC"/>
              </a:buClr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>
                <a:solidFill>
                  <a:schemeClr val="tx2"/>
                </a:solidFill>
                <a:latin typeface="Arial" panose="020B0604020202020204" pitchFamily="34" charset="0"/>
              </a:rPr>
              <a:t>7.4  Eggs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057400"/>
            <a:ext cx="6629400" cy="4375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latin typeface="Arial" panose="020B0604020202020204" pitchFamily="34" charset="0"/>
              </a:rPr>
              <a:t>Egg sizes are: </a:t>
            </a:r>
          </a:p>
          <a:p>
            <a:pPr marL="342900" indent="-342900" fontAlgn="base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latin typeface="Arial" panose="020B0604020202020204" pitchFamily="34" charset="0"/>
              </a:rPr>
              <a:t>Jumbo, Extra-large, Large, Medium, Small, Peewee</a:t>
            </a:r>
          </a:p>
          <a:p>
            <a:pPr marL="342900" indent="-342900" fontAlgn="base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b="1" u="sng" dirty="0">
                <a:latin typeface="Arial" panose="020B0604020202020204" pitchFamily="34" charset="0"/>
              </a:rPr>
              <a:t>Egg substitutes </a:t>
            </a:r>
            <a:r>
              <a:rPr lang="en-GB" altLang="en-US" dirty="0">
                <a:latin typeface="Arial" panose="020B0604020202020204" pitchFamily="34" charset="0"/>
              </a:rPr>
              <a:t>have 2 types:</a:t>
            </a:r>
          </a:p>
          <a:p>
            <a:pPr marL="742950" lvl="1" indent="-285750" fontAlgn="base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b="1" dirty="0">
                <a:latin typeface="Arial" panose="020B0604020202020204" pitchFamily="34" charset="0"/>
              </a:rPr>
              <a:t>Pasteurized egg whites </a:t>
            </a:r>
            <a:r>
              <a:rPr lang="en-GB" altLang="en-US" sz="2800" dirty="0">
                <a:latin typeface="Arial" panose="020B0604020202020204" pitchFamily="34" charset="0"/>
              </a:rPr>
              <a:t>with added veg. Oil and milk solids to imitate yolk</a:t>
            </a:r>
          </a:p>
          <a:p>
            <a:pPr marL="742950" lvl="1" indent="-285750" fontAlgn="base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b="1" u="sng" dirty="0">
                <a:latin typeface="Arial" panose="020B0604020202020204" pitchFamily="34" charset="0"/>
              </a:rPr>
              <a:t>Egg-less</a:t>
            </a:r>
            <a:r>
              <a:rPr lang="en-GB" altLang="en-US" sz="2800" dirty="0">
                <a:latin typeface="Arial" panose="020B0604020202020204" pitchFamily="34" charset="0"/>
              </a:rPr>
              <a:t> substitutes </a:t>
            </a:r>
            <a:r>
              <a:rPr lang="en-GB" altLang="en-US" sz="2800" b="1" dirty="0">
                <a:latin typeface="Arial" panose="020B0604020202020204" pitchFamily="34" charset="0"/>
              </a:rPr>
              <a:t>made of flour </a:t>
            </a:r>
            <a:r>
              <a:rPr lang="en-GB" altLang="en-US" sz="2800" dirty="0">
                <a:latin typeface="Arial" panose="020B0604020202020204" pitchFamily="34" charset="0"/>
              </a:rPr>
              <a:t>and other starches ,used for baking</a:t>
            </a:r>
          </a:p>
          <a:p>
            <a:pPr marL="342900" indent="-342900" fontAlgn="base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dirty="0">
              <a:latin typeface="Arial" panose="020B0604020202020204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86200"/>
            <a:ext cx="26289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1524000"/>
            <a:ext cx="12763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D950-4631-496C-9577-9055829A9C27}" type="datetimeFigureOut">
              <a:rPr lang="en-US"/>
              <a:pPr/>
              <a:t>3/5/2020</a:t>
            </a:fld>
            <a:endParaRPr lang="en-US"/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889000"/>
            <a:ext cx="8885237" cy="1155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160" tIns="46080" rIns="92160" bIns="46080" numCol="1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00000"/>
              </a:lnSpc>
              <a:spcAft>
                <a:spcPct val="0"/>
              </a:spcAft>
              <a:buClr>
                <a:srgbClr val="FFFFCC"/>
              </a:buClr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>
                <a:solidFill>
                  <a:schemeClr val="tx2"/>
                </a:solidFill>
                <a:latin typeface="Arial" panose="020B0604020202020204" pitchFamily="34" charset="0"/>
              </a:rPr>
              <a:t>7.5  Cooking Eggs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59313" y="2116138"/>
            <a:ext cx="4371975" cy="4135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160" tIns="46080" rIns="92160" bIns="4608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indent="-342900" fontAlgn="base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b="1" u="sng" dirty="0">
                <a:latin typeface="Arial" panose="020B0604020202020204" pitchFamily="34" charset="0"/>
              </a:rPr>
              <a:t>Shirred-</a:t>
            </a:r>
            <a:r>
              <a:rPr lang="en-GB" altLang="en-US" dirty="0">
                <a:latin typeface="Arial" panose="020B0604020202020204" pitchFamily="34" charset="0"/>
              </a:rPr>
              <a:t> cooked in butter and cream in a </a:t>
            </a:r>
            <a:r>
              <a:rPr lang="en-GB" altLang="en-US" b="1" u="sng" dirty="0">
                <a:latin typeface="Arial" panose="020B0604020202020204" pitchFamily="34" charset="0"/>
              </a:rPr>
              <a:t>Ramekin</a:t>
            </a:r>
            <a:r>
              <a:rPr lang="en-GB" altLang="en-US" dirty="0">
                <a:latin typeface="Arial" panose="020B0604020202020204" pitchFamily="34" charset="0"/>
              </a:rPr>
              <a:t> (small oven-proof dish)</a:t>
            </a:r>
            <a:r>
              <a:rPr lang="ar-SA" altLang="en-US" dirty="0">
                <a:latin typeface="Arial" panose="020B0604020202020204" pitchFamily="34" charset="0"/>
                <a:cs typeface="Arial" panose="020B0604020202020204" pitchFamily="34" charset="0"/>
              </a:rPr>
              <a:t>‏</a:t>
            </a:r>
            <a:endParaRPr lang="en-GB" altLang="en-US" dirty="0">
              <a:latin typeface="Arial" panose="020B0604020202020204" pitchFamily="34" charset="0"/>
            </a:endParaRPr>
          </a:p>
          <a:p>
            <a:pPr marL="342900" indent="-342900" fontAlgn="base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b="1" u="sng" dirty="0">
                <a:latin typeface="Arial" panose="020B0604020202020204" pitchFamily="34" charset="0"/>
              </a:rPr>
              <a:t>Poached</a:t>
            </a:r>
            <a:r>
              <a:rPr lang="en-GB" altLang="en-US" dirty="0">
                <a:latin typeface="Arial" panose="020B0604020202020204" pitchFamily="34" charset="0"/>
              </a:rPr>
              <a:t>- taken out of shell and </a:t>
            </a:r>
            <a:r>
              <a:rPr lang="en-GB" altLang="en-US" b="1" u="sng" dirty="0">
                <a:latin typeface="Arial" panose="020B0604020202020204" pitchFamily="34" charset="0"/>
              </a:rPr>
              <a:t>simmered </a:t>
            </a:r>
            <a:r>
              <a:rPr lang="en-GB" altLang="en-US" dirty="0">
                <a:latin typeface="Arial" panose="020B0604020202020204" pitchFamily="34" charset="0"/>
              </a:rPr>
              <a:t>in water.</a:t>
            </a:r>
          </a:p>
          <a:p>
            <a:pPr marL="342900" indent="-342900" fontAlgn="base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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b="1" u="sng" dirty="0">
                <a:latin typeface="Arial" panose="020B0604020202020204" pitchFamily="34" charset="0"/>
              </a:rPr>
              <a:t>Scrambled</a:t>
            </a:r>
            <a:r>
              <a:rPr lang="en-GB" altLang="en-US" dirty="0">
                <a:latin typeface="Arial" panose="020B0604020202020204" pitchFamily="34" charset="0"/>
              </a:rPr>
              <a:t>- light, creamy texture, </a:t>
            </a:r>
            <a:r>
              <a:rPr lang="en-GB" altLang="en-US" b="1" u="sng" dirty="0">
                <a:latin typeface="Arial" panose="020B0604020202020204" pitchFamily="34" charset="0"/>
              </a:rPr>
              <a:t>low</a:t>
            </a:r>
            <a:r>
              <a:rPr lang="en-GB" altLang="en-US" dirty="0">
                <a:latin typeface="Arial" panose="020B0604020202020204" pitchFamily="34" charset="0"/>
              </a:rPr>
              <a:t> heat, stirred constantly.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2771775"/>
            <a:ext cx="4371975" cy="282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CC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CC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Arial Unicode MS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CC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CC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Arial Unicode MS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627</Words>
  <Application>Microsoft Office PowerPoint</Application>
  <PresentationFormat>On-screen Show (4:3)</PresentationFormat>
  <Paragraphs>81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Wingdings</vt:lpstr>
      <vt:lpstr>Office Theme</vt:lpstr>
      <vt:lpstr>Office Theme</vt:lpstr>
      <vt:lpstr>Breakfast Foods/Preparation </vt:lpstr>
      <vt:lpstr>7.1            Dairy Products</vt:lpstr>
      <vt:lpstr>7.1 &amp; 7.2 Butter,Margarine &amp; Cheese</vt:lpstr>
      <vt:lpstr>Butter vs. Margarine Fun Facts:</vt:lpstr>
      <vt:lpstr>Butter vs. Margarine</vt:lpstr>
      <vt:lpstr>Which came first:The chicken or the Egg?</vt:lpstr>
      <vt:lpstr>7.4  Eggs</vt:lpstr>
      <vt:lpstr>7.4  Eggs</vt:lpstr>
      <vt:lpstr>7.5  Cooking Eggs</vt:lpstr>
      <vt:lpstr>7.5 Cooking Eggs</vt:lpstr>
      <vt:lpstr>7.6  Breakfast Foods</vt:lpstr>
      <vt:lpstr>7.7 Breakfast Meats</vt:lpstr>
      <vt:lpstr>7.7 Breakfast Meats</vt:lpstr>
      <vt:lpstr>7.8  Breakfast Drinks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Dee Smith</dc:creator>
  <cp:lastModifiedBy>Wanjiku Boccaccio</cp:lastModifiedBy>
  <cp:revision>2</cp:revision>
  <dcterms:modified xsi:type="dcterms:W3CDTF">2020-03-05T17:01:19Z</dcterms:modified>
</cp:coreProperties>
</file>