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86" r:id="rId2"/>
    <p:sldId id="285" r:id="rId3"/>
    <p:sldId id="266" r:id="rId4"/>
    <p:sldId id="277" r:id="rId5"/>
    <p:sldId id="276" r:id="rId6"/>
    <p:sldId id="275" r:id="rId7"/>
    <p:sldId id="274" r:id="rId8"/>
    <p:sldId id="284" r:id="rId9"/>
    <p:sldId id="273" r:id="rId10"/>
    <p:sldId id="271" r:id="rId11"/>
    <p:sldId id="272" r:id="rId12"/>
    <p:sldId id="270" r:id="rId13"/>
    <p:sldId id="269" r:id="rId14"/>
    <p:sldId id="268" r:id="rId15"/>
    <p:sldId id="267" r:id="rId16"/>
    <p:sldId id="261" r:id="rId17"/>
    <p:sldId id="265" r:id="rId18"/>
    <p:sldId id="278" r:id="rId19"/>
    <p:sldId id="279" r:id="rId20"/>
    <p:sldId id="280" r:id="rId21"/>
    <p:sldId id="283" r:id="rId22"/>
    <p:sldId id="263" r:id="rId23"/>
    <p:sldId id="262" r:id="rId24"/>
    <p:sldId id="260" r:id="rId25"/>
    <p:sldId id="281" r:id="rId26"/>
    <p:sldId id="258" r:id="rId27"/>
    <p:sldId id="259" r:id="rId28"/>
    <p:sldId id="282"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3" d="100"/>
          <a:sy n="63" d="100"/>
        </p:scale>
        <p:origin x="138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7A623-F9E5-4678-92A2-A5F28B50BED1}" type="datetimeFigureOut">
              <a:rPr lang="en-US" smtClean="0"/>
              <a:t>1/27/2020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0A2020-A098-4C4B-8351-E75AA14EF9D5}" type="slidenum">
              <a:rPr lang="en-US" smtClean="0"/>
              <a:t>‹#›</a:t>
            </a:fld>
            <a:endParaRPr lang="en-US"/>
          </a:p>
        </p:txBody>
      </p:sp>
    </p:spTree>
    <p:extLst>
      <p:ext uri="{BB962C8B-B14F-4D97-AF65-F5344CB8AC3E}">
        <p14:creationId xmlns:p14="http://schemas.microsoft.com/office/powerpoint/2010/main" val="6552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F12111-2062-4186-ADDE-7C832603764F}"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BD415F-6E20-451E-9C0E-5B368508EC1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12111-2062-4186-ADDE-7C832603764F}"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BD415F-6E20-451E-9C0E-5B368508EC1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12111-2062-4186-ADDE-7C832603764F}"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BD415F-6E20-451E-9C0E-5B368508EC1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12111-2062-4186-ADDE-7C832603764F}"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BD415F-6E20-451E-9C0E-5B368508EC1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F12111-2062-4186-ADDE-7C832603764F}"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BD415F-6E20-451E-9C0E-5B368508EC1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F12111-2062-4186-ADDE-7C832603764F}"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BD415F-6E20-451E-9C0E-5B368508EC1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F12111-2062-4186-ADDE-7C832603764F}" type="datetimeFigureOut">
              <a:rPr lang="en-US" smtClean="0"/>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BD415F-6E20-451E-9C0E-5B368508EC1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F12111-2062-4186-ADDE-7C832603764F}" type="datetimeFigureOut">
              <a:rPr lang="en-US" smtClean="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BD415F-6E20-451E-9C0E-5B368508EC1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12111-2062-4186-ADDE-7C832603764F}" type="datetimeFigureOut">
              <a:rPr lang="en-US" smtClean="0"/>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BD415F-6E20-451E-9C0E-5B368508EC1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F12111-2062-4186-ADDE-7C832603764F}"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BD415F-6E20-451E-9C0E-5B368508EC1B}"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9F12111-2062-4186-ADDE-7C832603764F}" type="datetimeFigureOut">
              <a:rPr lang="en-US" smtClean="0"/>
              <a:t>1/27/2020</a:t>
            </a:fld>
            <a:endParaRPr lang="en-US" dirty="0"/>
          </a:p>
        </p:txBody>
      </p:sp>
      <p:sp>
        <p:nvSpPr>
          <p:cNvPr id="9" name="Slide Number Placeholder 8"/>
          <p:cNvSpPr>
            <a:spLocks noGrp="1"/>
          </p:cNvSpPr>
          <p:nvPr>
            <p:ph type="sldNum" sz="quarter" idx="11"/>
          </p:nvPr>
        </p:nvSpPr>
        <p:spPr/>
        <p:txBody>
          <a:bodyPr/>
          <a:lstStyle/>
          <a:p>
            <a:fld id="{CABD415F-6E20-451E-9C0E-5B368508EC1B}"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ABD415F-6E20-451E-9C0E-5B368508EC1B}"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9F12111-2062-4186-ADDE-7C832603764F}" type="datetimeFigureOut">
              <a:rPr lang="en-US" smtClean="0"/>
              <a:t>1/27/2020</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pixaba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Managerial Control</a:t>
            </a:r>
          </a:p>
        </p:txBody>
      </p:sp>
      <p:sp>
        <p:nvSpPr>
          <p:cNvPr id="3" name="Content Placeholder 2"/>
          <p:cNvSpPr>
            <a:spLocks noGrp="1"/>
          </p:cNvSpPr>
          <p:nvPr>
            <p:ph idx="1"/>
          </p:nvPr>
        </p:nvSpPr>
        <p:spPr/>
        <p:txBody>
          <a:bodyPr>
            <a:normAutofit/>
          </a:bodyPr>
          <a:lstStyle/>
          <a:p>
            <a:pPr marL="0" indent="0">
              <a:buNone/>
            </a:pPr>
            <a:r>
              <a:rPr lang="en-US" dirty="0"/>
              <a:t>Directions: </a:t>
            </a:r>
          </a:p>
          <a:p>
            <a:pPr marL="0" indent="0">
              <a:buNone/>
            </a:pPr>
            <a:r>
              <a:rPr lang="en-US" b="1" dirty="0"/>
              <a:t>Option 1: </a:t>
            </a:r>
            <a:r>
              <a:rPr lang="en-US" dirty="0"/>
              <a:t>Students are to look at the following pictures. Some of the pictures represent situations that require immediate active managerial control. Other situations are fine and would need no additional action. For each picture, students will:</a:t>
            </a:r>
          </a:p>
          <a:p>
            <a:pPr lvl="0"/>
            <a:r>
              <a:rPr lang="en-US" dirty="0"/>
              <a:t>decide if active managerial control is needed</a:t>
            </a:r>
          </a:p>
          <a:p>
            <a:pPr lvl="0"/>
            <a:r>
              <a:rPr lang="en-US" dirty="0"/>
              <a:t>tell  why they think active managerial control is/is not needed</a:t>
            </a:r>
          </a:p>
          <a:p>
            <a:pPr lvl="0"/>
            <a:r>
              <a:rPr lang="en-US" dirty="0"/>
              <a:t>explain what should happen next in each situation </a:t>
            </a:r>
          </a:p>
          <a:p>
            <a:pPr lvl="0"/>
            <a:endParaRPr lang="en-US" dirty="0"/>
          </a:p>
          <a:p>
            <a:pPr marL="0" indent="0">
              <a:buNone/>
            </a:pPr>
            <a:r>
              <a:rPr lang="en-US" dirty="0"/>
              <a:t>. </a:t>
            </a:r>
            <a:endParaRPr lang="en-US" b="1" dirty="0"/>
          </a:p>
          <a:p>
            <a:pPr marL="0" indent="0">
              <a:buNone/>
            </a:pPr>
            <a:endParaRPr lang="en-US" dirty="0"/>
          </a:p>
        </p:txBody>
      </p:sp>
    </p:spTree>
    <p:extLst>
      <p:ext uri="{BB962C8B-B14F-4D97-AF65-F5344CB8AC3E}">
        <p14:creationId xmlns:p14="http://schemas.microsoft.com/office/powerpoint/2010/main" val="265167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8. The cutting board has deep grooves</a:t>
            </a:r>
          </a:p>
        </p:txBody>
      </p:sp>
      <p:sp>
        <p:nvSpPr>
          <p:cNvPr id="3" name="Content Placeholder 2"/>
          <p:cNvSpPr>
            <a:spLocks noGrp="1"/>
          </p:cNvSpPr>
          <p:nvPr>
            <p:ph idx="1"/>
          </p:nvPr>
        </p:nvSpPr>
        <p:spPr/>
        <p:txBody>
          <a:bodyPr/>
          <a:lstStyle/>
          <a:p>
            <a:endParaRPr lang="en-US" dirty="0"/>
          </a:p>
        </p:txBody>
      </p:sp>
      <p:pic>
        <p:nvPicPr>
          <p:cNvPr id="5122" name="Picture 2" descr="C:\Users\ebrewer\AppData\Local\Microsoft\Windows\Temporary Internet Files\Content.IE5\F8C63IZR\tomato-425724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012" y="1600200"/>
            <a:ext cx="6239976" cy="485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4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9. Worker uses a cleaning sponge that is stored in his apron pocket</a:t>
            </a:r>
          </a:p>
        </p:txBody>
      </p:sp>
      <p:sp>
        <p:nvSpPr>
          <p:cNvPr id="3" name="Content Placeholder 2"/>
          <p:cNvSpPr>
            <a:spLocks noGrp="1"/>
          </p:cNvSpPr>
          <p:nvPr>
            <p:ph idx="1"/>
          </p:nvPr>
        </p:nvSpPr>
        <p:spPr/>
        <p:txBody>
          <a:bodyPr/>
          <a:lstStyle/>
          <a:p>
            <a:endParaRPr lang="en-US" dirty="0"/>
          </a:p>
        </p:txBody>
      </p:sp>
      <p:pic>
        <p:nvPicPr>
          <p:cNvPr id="20482" name="Picture 2" descr="C:\Users\ebrewer\AppData\Local\Microsoft\Windows\Temporary Internet Files\Content.IE5\4BI1LVTS\cleaning-268065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416" y="2286000"/>
            <a:ext cx="6287169" cy="418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14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10. The prep cook is drinking from a cup with a lid</a:t>
            </a:r>
          </a:p>
        </p:txBody>
      </p:sp>
      <p:sp>
        <p:nvSpPr>
          <p:cNvPr id="3" name="Content Placeholder 2"/>
          <p:cNvSpPr>
            <a:spLocks noGrp="1"/>
          </p:cNvSpPr>
          <p:nvPr>
            <p:ph idx="1"/>
          </p:nvPr>
        </p:nvSpPr>
        <p:spPr/>
        <p:txBody>
          <a:bodyPr/>
          <a:lstStyle/>
          <a:p>
            <a:endParaRPr lang="en-US" dirty="0"/>
          </a:p>
        </p:txBody>
      </p:sp>
      <p:pic>
        <p:nvPicPr>
          <p:cNvPr id="6146" name="Picture 2" descr="C:\Users\ebrewer\AppData\Local\Microsoft\Windows\Temporary Internet Files\Content.IE5\3GLSJ4PB\little-102283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15766"/>
            <a:ext cx="6248400" cy="4149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08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11. A pastry chef is chewing tobacco while decorating a cake.</a:t>
            </a:r>
          </a:p>
        </p:txBody>
      </p:sp>
      <p:sp>
        <p:nvSpPr>
          <p:cNvPr id="3" name="Content Placeholder 2"/>
          <p:cNvSpPr>
            <a:spLocks noGrp="1"/>
          </p:cNvSpPr>
          <p:nvPr>
            <p:ph idx="1"/>
          </p:nvPr>
        </p:nvSpPr>
        <p:spPr/>
        <p:txBody>
          <a:bodyPr/>
          <a:lstStyle/>
          <a:p>
            <a:endParaRPr lang="en-US" dirty="0"/>
          </a:p>
        </p:txBody>
      </p:sp>
      <p:pic>
        <p:nvPicPr>
          <p:cNvPr id="21506" name="Picture 2" descr="C:\Users\ebrewer\AppData\Local\Microsoft\Windows\Temporary Internet Files\Content.IE5\FHVB28KW\kitchen-79574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2256949"/>
            <a:ext cx="6324600" cy="422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237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r>
              <a:rPr lang="en-US" sz="4000" dirty="0"/>
              <a:t>12. Everything is cooked in the same fryer oil</a:t>
            </a:r>
            <a:br>
              <a:rPr lang="en-US" sz="4000" dirty="0"/>
            </a:br>
            <a:endParaRPr lang="en-US" sz="4000" dirty="0"/>
          </a:p>
        </p:txBody>
      </p:sp>
      <p:sp>
        <p:nvSpPr>
          <p:cNvPr id="3" name="Content Placeholder 2"/>
          <p:cNvSpPr>
            <a:spLocks noGrp="1"/>
          </p:cNvSpPr>
          <p:nvPr>
            <p:ph idx="1"/>
          </p:nvPr>
        </p:nvSpPr>
        <p:spPr/>
        <p:txBody>
          <a:bodyPr/>
          <a:lstStyle/>
          <a:p>
            <a:endParaRPr lang="en-US" dirty="0"/>
          </a:p>
        </p:txBody>
      </p:sp>
      <p:pic>
        <p:nvPicPr>
          <p:cNvPr id="7170" name="Picture 2" descr="C:\Users\ebrewer\AppData\Local\Microsoft\Windows\Temporary Internet Files\Content.IE5\4BI1LVTS\empanadas-592348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400300"/>
            <a:ext cx="59436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145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3200" dirty="0"/>
            </a:br>
            <a:r>
              <a:rPr lang="en-US" sz="3200" dirty="0"/>
              <a:t>13. Shell eggs are pooled and kept by the oven during the breakfast shift of the day care.</a:t>
            </a:r>
            <a:br>
              <a:rPr lang="en-US" sz="3200" dirty="0"/>
            </a:br>
            <a:endParaRPr lang="en-US" sz="3200" dirty="0"/>
          </a:p>
        </p:txBody>
      </p:sp>
      <p:sp>
        <p:nvSpPr>
          <p:cNvPr id="3" name="Content Placeholder 2"/>
          <p:cNvSpPr>
            <a:spLocks noGrp="1"/>
          </p:cNvSpPr>
          <p:nvPr>
            <p:ph idx="1"/>
          </p:nvPr>
        </p:nvSpPr>
        <p:spPr/>
        <p:txBody>
          <a:bodyPr/>
          <a:lstStyle/>
          <a:p>
            <a:endParaRPr lang="en-US" dirty="0"/>
          </a:p>
        </p:txBody>
      </p:sp>
      <p:pic>
        <p:nvPicPr>
          <p:cNvPr id="8194" name="Picture 2" descr="C:\Users\ebrewer\AppData\Local\Microsoft\Windows\Temporary Internet Files\Content.IE5\FHVB28KW\eggs-14177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81200"/>
            <a:ext cx="6096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535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3600" dirty="0"/>
            </a:br>
            <a:r>
              <a:rPr lang="en-US" sz="3600" dirty="0"/>
              <a:t>14. Workers were allowed to wear dirty aprons</a:t>
            </a:r>
            <a:br>
              <a:rPr lang="en-US" sz="3600" dirty="0"/>
            </a:br>
            <a:endParaRPr lang="en-US" sz="3600" dirty="0"/>
          </a:p>
        </p:txBody>
      </p:sp>
      <p:sp>
        <p:nvSpPr>
          <p:cNvPr id="3" name="Content Placeholder 2"/>
          <p:cNvSpPr>
            <a:spLocks noGrp="1"/>
          </p:cNvSpPr>
          <p:nvPr>
            <p:ph idx="1"/>
          </p:nvPr>
        </p:nvSpPr>
        <p:spPr/>
        <p:txBody>
          <a:bodyPr/>
          <a:lstStyle/>
          <a:p>
            <a:endParaRPr lang="en-US" dirty="0"/>
          </a:p>
        </p:txBody>
      </p:sp>
      <p:pic>
        <p:nvPicPr>
          <p:cNvPr id="22530" name="Picture 2" descr="C:\Users\ebrewer\AppData\Local\Microsoft\Windows\Temporary Internet Files\Content.IE5\VDVV6MPZ\waiter-492872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893" y="1905000"/>
            <a:ext cx="6856215" cy="457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592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15. A manager continues to monitor all the workers </a:t>
            </a:r>
          </a:p>
        </p:txBody>
      </p:sp>
      <p:sp>
        <p:nvSpPr>
          <p:cNvPr id="3" name="Content Placeholder 2"/>
          <p:cNvSpPr>
            <a:spLocks noGrp="1"/>
          </p:cNvSpPr>
          <p:nvPr>
            <p:ph idx="1"/>
          </p:nvPr>
        </p:nvSpPr>
        <p:spPr/>
        <p:txBody>
          <a:bodyPr/>
          <a:lstStyle/>
          <a:p>
            <a:endParaRPr lang="en-US" dirty="0"/>
          </a:p>
        </p:txBody>
      </p:sp>
      <p:pic>
        <p:nvPicPr>
          <p:cNvPr id="12290" name="Picture 2" descr="C:\Users\ebrewer\AppData\Local\Microsoft\Windows\Temporary Internet Files\Content.IE5\F8C63IZR\kitchen-649110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65532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57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16. Workers use only headbands for their hair.</a:t>
            </a:r>
          </a:p>
        </p:txBody>
      </p:sp>
      <p:sp>
        <p:nvSpPr>
          <p:cNvPr id="3" name="Content Placeholder 2"/>
          <p:cNvSpPr>
            <a:spLocks noGrp="1"/>
          </p:cNvSpPr>
          <p:nvPr>
            <p:ph idx="1"/>
          </p:nvPr>
        </p:nvSpPr>
        <p:spPr/>
        <p:txBody>
          <a:bodyPr/>
          <a:lstStyle/>
          <a:p>
            <a:endParaRPr lang="en-US" dirty="0"/>
          </a:p>
        </p:txBody>
      </p:sp>
      <p:pic>
        <p:nvPicPr>
          <p:cNvPr id="9219" name="Picture 3" descr="C:\Users\ebrewer\AppData\Local\Microsoft\Windows\Temporary Internet Files\Content.IE5\3GLSJ4PB\cheese-657349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143000"/>
            <a:ext cx="3581400" cy="5355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969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17. Workers are allowed to wear nail polish.</a:t>
            </a:r>
          </a:p>
        </p:txBody>
      </p:sp>
      <p:sp>
        <p:nvSpPr>
          <p:cNvPr id="3" name="Content Placeholder 2"/>
          <p:cNvSpPr>
            <a:spLocks noGrp="1"/>
          </p:cNvSpPr>
          <p:nvPr>
            <p:ph idx="1"/>
          </p:nvPr>
        </p:nvSpPr>
        <p:spPr/>
        <p:txBody>
          <a:bodyPr/>
          <a:lstStyle/>
          <a:p>
            <a:endParaRPr lang="en-US" dirty="0"/>
          </a:p>
        </p:txBody>
      </p:sp>
      <p:pic>
        <p:nvPicPr>
          <p:cNvPr id="10242" name="Picture 2" descr="C:\Users\ebrewer\AppData\Local\Microsoft\Windows\Temporary Internet Files\Content.IE5\4BI1LVTS\bell-pepper-569070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6362700" cy="424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07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Active Managerial Control</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5227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18. Beard restraints are not used in this pizza restaurant.</a:t>
            </a:r>
          </a:p>
        </p:txBody>
      </p:sp>
      <p:sp>
        <p:nvSpPr>
          <p:cNvPr id="3" name="Content Placeholder 2"/>
          <p:cNvSpPr>
            <a:spLocks noGrp="1"/>
          </p:cNvSpPr>
          <p:nvPr>
            <p:ph idx="1"/>
          </p:nvPr>
        </p:nvSpPr>
        <p:spPr/>
        <p:txBody>
          <a:bodyPr/>
          <a:lstStyle/>
          <a:p>
            <a:endParaRPr lang="en-US" dirty="0"/>
          </a:p>
        </p:txBody>
      </p:sp>
      <p:pic>
        <p:nvPicPr>
          <p:cNvPr id="11266" name="Picture 2" descr="C:\Users\ebrewer\AppData\Local\Microsoft\Windows\Temporary Internet Files\Content.IE5\FHVB28KW\pizza-366111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49" y="1905000"/>
            <a:ext cx="2786063"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343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19. Hand towels are changed daily at the hand sink.</a:t>
            </a:r>
          </a:p>
        </p:txBody>
      </p:sp>
      <p:sp>
        <p:nvSpPr>
          <p:cNvPr id="3" name="Content Placeholder 2"/>
          <p:cNvSpPr>
            <a:spLocks noGrp="1"/>
          </p:cNvSpPr>
          <p:nvPr>
            <p:ph idx="1"/>
          </p:nvPr>
        </p:nvSpPr>
        <p:spPr/>
        <p:txBody>
          <a:bodyPr/>
          <a:lstStyle/>
          <a:p>
            <a:endParaRPr lang="en-US" dirty="0"/>
          </a:p>
        </p:txBody>
      </p:sp>
      <p:pic>
        <p:nvPicPr>
          <p:cNvPr id="24578" name="Picture 2" descr="C:\Users\ebrewer\AppData\Local\Microsoft\Windows\Temporary Internet Files\Content.IE5\FRXTJ0BE\towels-557655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6629400" cy="441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965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4000" dirty="0"/>
            </a:br>
            <a:r>
              <a:rPr lang="en-US" sz="4000" dirty="0"/>
              <a:t>20. Hot food was held at 135°F</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25602" name="Picture 2" descr="C:\Users\ebrewer\AppData\Local\Microsoft\Windows\Temporary Internet Files\Content.IE5\SYMJ7IJK\cheese-casserole-28328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595"/>
            <a:ext cx="6858000" cy="457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177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4000" dirty="0"/>
            </a:br>
            <a:r>
              <a:rPr lang="en-US" sz="4000" dirty="0"/>
              <a:t>21. Someone washed and rinsed the prep area</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15362" name="Picture 2" descr="C:\Users\ebrewer\AppData\Local\Microsoft\Windows\Temporary Internet Files\Content.IE5\FHVB28KW\red-255110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825168"/>
            <a:ext cx="6781800" cy="492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064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br>
              <a:rPr lang="en-US" sz="4000" dirty="0"/>
            </a:br>
            <a:r>
              <a:rPr lang="en-US" sz="4000" dirty="0"/>
              <a:t>22. Food was purchased from an unsafe supplier</a:t>
            </a:r>
            <a:br>
              <a:rPr lang="en-US" dirty="0"/>
            </a:br>
            <a:endParaRPr lang="en-US" dirty="0"/>
          </a:p>
        </p:txBody>
      </p:sp>
      <p:sp>
        <p:nvSpPr>
          <p:cNvPr id="4" name="Content Placeholder 3"/>
          <p:cNvSpPr>
            <a:spLocks noGrp="1"/>
          </p:cNvSpPr>
          <p:nvPr>
            <p:ph idx="1"/>
          </p:nvPr>
        </p:nvSpPr>
        <p:spPr/>
        <p:txBody>
          <a:bodyPr/>
          <a:lstStyle/>
          <a:p>
            <a:endParaRPr lang="en-US" dirty="0"/>
          </a:p>
        </p:txBody>
      </p:sp>
      <p:pic>
        <p:nvPicPr>
          <p:cNvPr id="19459" name="Picture 3" descr="C:\Users\ebrewer\AppData\Local\Microsoft\Windows\Temporary Internet Files\Content.IE5\3GLSJ4PB\portrait-606085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464176"/>
            <a:ext cx="6019800" cy="401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781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23. Workers always wash their hands before leaving the restroom.</a:t>
            </a:r>
          </a:p>
        </p:txBody>
      </p:sp>
      <p:sp>
        <p:nvSpPr>
          <p:cNvPr id="3" name="Content Placeholder 2"/>
          <p:cNvSpPr>
            <a:spLocks noGrp="1"/>
          </p:cNvSpPr>
          <p:nvPr>
            <p:ph idx="1"/>
          </p:nvPr>
        </p:nvSpPr>
        <p:spPr/>
        <p:txBody>
          <a:bodyPr/>
          <a:lstStyle/>
          <a:p>
            <a:endParaRPr lang="en-US" dirty="0"/>
          </a:p>
        </p:txBody>
      </p:sp>
      <p:pic>
        <p:nvPicPr>
          <p:cNvPr id="16387" name="Picture 3" descr="C:\Users\ebrewer\AppData\Local\Microsoft\Windows\Temporary Internet Files\Content.IE5\3GLSJ4PB\sink-400276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404" y="2133600"/>
            <a:ext cx="5486757" cy="365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593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24. Chicken is cooked to 155°F</a:t>
            </a:r>
          </a:p>
        </p:txBody>
      </p:sp>
      <p:sp>
        <p:nvSpPr>
          <p:cNvPr id="3" name="Content Placeholder 2"/>
          <p:cNvSpPr>
            <a:spLocks noGrp="1"/>
          </p:cNvSpPr>
          <p:nvPr>
            <p:ph idx="1"/>
          </p:nvPr>
        </p:nvSpPr>
        <p:spPr/>
        <p:txBody>
          <a:bodyPr/>
          <a:lstStyle/>
          <a:p>
            <a:endParaRPr lang="en-US" dirty="0"/>
          </a:p>
        </p:txBody>
      </p:sp>
      <p:pic>
        <p:nvPicPr>
          <p:cNvPr id="17410" name="Picture 2" descr="C:\Users\ebrewer\AppData\Local\Microsoft\Windows\Temporary Internet Files\Content.IE5\4BI1LVTS\chickens-653183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565737"/>
            <a:ext cx="5867400" cy="3910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419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25. The thermometer has not been calibrated</a:t>
            </a:r>
          </a:p>
        </p:txBody>
      </p:sp>
      <p:sp>
        <p:nvSpPr>
          <p:cNvPr id="3" name="Content Placeholder 2"/>
          <p:cNvSpPr>
            <a:spLocks noGrp="1"/>
          </p:cNvSpPr>
          <p:nvPr>
            <p:ph idx="1"/>
          </p:nvPr>
        </p:nvSpPr>
        <p:spPr/>
        <p:txBody>
          <a:bodyPr/>
          <a:lstStyle/>
          <a:p>
            <a:endParaRPr lang="en-US" dirty="0"/>
          </a:p>
        </p:txBody>
      </p:sp>
      <p:pic>
        <p:nvPicPr>
          <p:cNvPr id="18434" name="Picture 2" descr="C:\Users\ebrewer\AppData\Local\Microsoft\Windows\Temporary Internet Files\Content.IE5\FHVB28KW\caramel-64428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2819400"/>
            <a:ext cx="53848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457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26. Customers are allowed in the kitchen </a:t>
            </a:r>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057400"/>
            <a:ext cx="5867598" cy="420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127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All pictures came from </a:t>
            </a:r>
            <a:r>
              <a:rPr lang="en-US" dirty="0" err="1">
                <a:hlinkClick r:id="rId2"/>
              </a:rPr>
              <a:t>Pixabay</a:t>
            </a:r>
            <a:endParaRPr lang="en-US" dirty="0"/>
          </a:p>
        </p:txBody>
      </p:sp>
    </p:spTree>
    <p:extLst>
      <p:ext uri="{BB962C8B-B14F-4D97-AF65-F5344CB8AC3E}">
        <p14:creationId xmlns:p14="http://schemas.microsoft.com/office/powerpoint/2010/main" val="2988038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3600" dirty="0"/>
            </a:br>
            <a:br>
              <a:rPr lang="en-US" sz="3600" dirty="0"/>
            </a:br>
            <a:br>
              <a:rPr lang="en-US" sz="3600" dirty="0"/>
            </a:br>
            <a:r>
              <a:rPr lang="en-US" sz="3600" dirty="0"/>
              <a:t>1. </a:t>
            </a:r>
            <a:r>
              <a:rPr lang="en-US" sz="4000" dirty="0"/>
              <a:t>Microwaves are used to re-heat the sauces leftover from lunch. The sauces are heated until they are hot. </a:t>
            </a:r>
            <a:br>
              <a:rPr lang="en-US" sz="4000" dirty="0"/>
            </a:b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ebrewer\AppData\Local\Microsoft\Windows\Temporary Internet Files\Content.IE5\F8C63IZR\spaghetti-bolognese-267289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2261056"/>
            <a:ext cx="6324600" cy="421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12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3600" dirty="0"/>
            </a:br>
            <a:r>
              <a:rPr lang="en-US" sz="3600" dirty="0"/>
              <a:t>2. To save money, the manager makes everyone use their gloves for several activities before they are allowed to change the gloves. </a:t>
            </a:r>
            <a:br>
              <a:rPr lang="en-US" sz="3600" dirty="0"/>
            </a:br>
            <a:endParaRPr lang="en-US" sz="3600" dirty="0"/>
          </a:p>
        </p:txBody>
      </p:sp>
      <p:sp>
        <p:nvSpPr>
          <p:cNvPr id="3" name="Content Placeholder 2"/>
          <p:cNvSpPr>
            <a:spLocks noGrp="1"/>
          </p:cNvSpPr>
          <p:nvPr>
            <p:ph idx="1"/>
          </p:nvPr>
        </p:nvSpPr>
        <p:spPr/>
        <p:txBody>
          <a:bodyPr/>
          <a:lstStyle/>
          <a:p>
            <a:endParaRPr lang="en-US" dirty="0"/>
          </a:p>
        </p:txBody>
      </p:sp>
      <p:pic>
        <p:nvPicPr>
          <p:cNvPr id="13314" name="Picture 2" descr="C:\Users\ebrewer\AppData\Local\Microsoft\Windows\Temporary Internet Files\Content.IE5\3GLSJ4PB\sous-chef-79598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286356"/>
            <a:ext cx="6172200" cy="440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61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3200" dirty="0"/>
            </a:br>
            <a:r>
              <a:rPr lang="en-US" sz="3200" dirty="0"/>
              <a:t>3. The cooking utensils were washed, rinsed and dried with a towel before use each day.</a:t>
            </a:r>
            <a:br>
              <a:rPr lang="en-US" sz="3200" dirty="0"/>
            </a:br>
            <a:endParaRPr lang="en-US" sz="3200" dirty="0"/>
          </a:p>
        </p:txBody>
      </p:sp>
      <p:sp>
        <p:nvSpPr>
          <p:cNvPr id="3" name="Content Placeholder 2"/>
          <p:cNvSpPr>
            <a:spLocks noGrp="1"/>
          </p:cNvSpPr>
          <p:nvPr>
            <p:ph idx="1"/>
          </p:nvPr>
        </p:nvSpPr>
        <p:spPr/>
        <p:txBody>
          <a:bodyPr/>
          <a:lstStyle/>
          <a:p>
            <a:endParaRPr lang="en-US" dirty="0"/>
          </a:p>
        </p:txBody>
      </p:sp>
      <p:pic>
        <p:nvPicPr>
          <p:cNvPr id="2050" name="Picture 2" descr="C:\Users\ebrewer\AppData\Local\Microsoft\Windows\Temporary Internet Files\Content.IE5\4BI1LVTS\plate-629970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7010400" cy="463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470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3200" dirty="0"/>
            </a:br>
            <a:r>
              <a:rPr lang="en-US" sz="3200" dirty="0"/>
              <a:t>4. The manager likes to purchase produce from the local farmer’s market each week so that their vegetables are the freshest in town.</a:t>
            </a:r>
            <a:br>
              <a:rPr lang="en-US" sz="3200" dirty="0"/>
            </a:br>
            <a:endParaRPr lang="en-US" sz="3200" dirty="0"/>
          </a:p>
        </p:txBody>
      </p:sp>
      <p:sp>
        <p:nvSpPr>
          <p:cNvPr id="3" name="Content Placeholder 2"/>
          <p:cNvSpPr>
            <a:spLocks noGrp="1"/>
          </p:cNvSpPr>
          <p:nvPr>
            <p:ph idx="1"/>
          </p:nvPr>
        </p:nvSpPr>
        <p:spPr/>
        <p:txBody>
          <a:bodyPr/>
          <a:lstStyle/>
          <a:p>
            <a:endParaRPr lang="en-US" dirty="0"/>
          </a:p>
        </p:txBody>
      </p:sp>
      <p:pic>
        <p:nvPicPr>
          <p:cNvPr id="3074" name="Picture 2" descr="C:\Users\ebrewer\AppData\Local\Microsoft\Windows\Temporary Internet Files\Content.IE5\FHVB28KW\farmers-market-532943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618" y="1828800"/>
            <a:ext cx="58293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92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3200" dirty="0"/>
            </a:br>
            <a:r>
              <a:rPr lang="en-US" sz="3200" dirty="0"/>
              <a:t>5. The manager has his cousin spray for bugs in the operation instead of using a pest control officer.</a:t>
            </a:r>
            <a:br>
              <a:rPr lang="en-US" sz="3200" dirty="0"/>
            </a:br>
            <a:endParaRPr lang="en-US" sz="3200" dirty="0"/>
          </a:p>
        </p:txBody>
      </p:sp>
      <p:sp>
        <p:nvSpPr>
          <p:cNvPr id="3" name="Content Placeholder 2"/>
          <p:cNvSpPr>
            <a:spLocks noGrp="1"/>
          </p:cNvSpPr>
          <p:nvPr>
            <p:ph idx="1"/>
          </p:nvPr>
        </p:nvSpPr>
        <p:spPr/>
        <p:txBody>
          <a:bodyPr/>
          <a:lstStyle/>
          <a:p>
            <a:endParaRPr lang="en-US" dirty="0"/>
          </a:p>
        </p:txBody>
      </p:sp>
      <p:pic>
        <p:nvPicPr>
          <p:cNvPr id="14338" name="Picture 2" descr="C:\Users\ebrewer\AppData\Local\Microsoft\Windows\Temporary Internet Files\Content.IE5\4BI1LVTS\spray-549085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854815"/>
            <a:ext cx="6934200" cy="46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761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6. Workers rarely wash their hands but use gloves and hand antiseptics  instead</a:t>
            </a:r>
          </a:p>
        </p:txBody>
      </p:sp>
      <p:pic>
        <p:nvPicPr>
          <p:cNvPr id="5" name="Picture 2" descr="C:\Users\ebrewer\AppData\Local\Microsoft\Windows\Temporary Internet Files\Content.IE5\F8C63IZR\wash-71203_1280.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3069" y="1600200"/>
            <a:ext cx="6708262"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559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4000" dirty="0"/>
            </a:br>
            <a:r>
              <a:rPr lang="en-US" sz="4000" dirty="0"/>
              <a:t>7. All workers are ServSafe® certified</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C:\Users\ebrewer\AppData\Local\Microsoft\Windows\Temporary Internet Files\Content.IE5\4BI1LVTS\border-147541_12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582935"/>
            <a:ext cx="7239000" cy="50107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2514600"/>
            <a:ext cx="5791200" cy="1569660"/>
          </a:xfrm>
          <a:prstGeom prst="rect">
            <a:avLst/>
          </a:prstGeom>
          <a:noFill/>
        </p:spPr>
        <p:txBody>
          <a:bodyPr wrap="square" rtlCol="0">
            <a:spAutoFit/>
          </a:bodyPr>
          <a:lstStyle/>
          <a:p>
            <a:pPr algn="ctr"/>
            <a:r>
              <a:rPr lang="en-US" sz="9600" dirty="0"/>
              <a:t>Certified</a:t>
            </a:r>
          </a:p>
        </p:txBody>
      </p:sp>
    </p:spTree>
    <p:extLst>
      <p:ext uri="{BB962C8B-B14F-4D97-AF65-F5344CB8AC3E}">
        <p14:creationId xmlns:p14="http://schemas.microsoft.com/office/powerpoint/2010/main" val="1458942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471</TotalTime>
  <Words>238</Words>
  <Application>Microsoft Office PowerPoint</Application>
  <PresentationFormat>On-screen Show (4:3)</PresentationFormat>
  <Paragraphs>37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Cambria</vt:lpstr>
      <vt:lpstr>Adjacency</vt:lpstr>
      <vt:lpstr>Active Managerial Control</vt:lpstr>
      <vt:lpstr>Active Managerial Control</vt:lpstr>
      <vt:lpstr>   1. Microwaves are used to re-heat the sauces leftover from lunch. The sauces are heated until they are hot.   </vt:lpstr>
      <vt:lpstr> 2. To save money, the manager makes everyone use their gloves for several activities before they are allowed to change the gloves.  </vt:lpstr>
      <vt:lpstr> 3. The cooking utensils were washed, rinsed and dried with a towel before use each day. </vt:lpstr>
      <vt:lpstr> 4. The manager likes to purchase produce from the local farmer’s market each week so that their vegetables are the freshest in town. </vt:lpstr>
      <vt:lpstr> 5. The manager has his cousin spray for bugs in the operation instead of using a pest control officer. </vt:lpstr>
      <vt:lpstr>6. Workers rarely wash their hands but use gloves and hand antiseptics  instead</vt:lpstr>
      <vt:lpstr> 7. All workers are ServSafe® certified </vt:lpstr>
      <vt:lpstr>8. The cutting board has deep grooves</vt:lpstr>
      <vt:lpstr>9. Worker uses a cleaning sponge that is stored in his apron pocket</vt:lpstr>
      <vt:lpstr>10. The prep cook is drinking from a cup with a lid</vt:lpstr>
      <vt:lpstr>11. A pastry chef is chewing tobacco while decorating a cake.</vt:lpstr>
      <vt:lpstr> 12. Everything is cooked in the same fryer oil </vt:lpstr>
      <vt:lpstr> 13. Shell eggs are pooled and kept by the oven during the breakfast shift of the day care. </vt:lpstr>
      <vt:lpstr> 14. Workers were allowed to wear dirty aprons </vt:lpstr>
      <vt:lpstr>15. A manager continues to monitor all the workers </vt:lpstr>
      <vt:lpstr>16. Workers use only headbands for their hair.</vt:lpstr>
      <vt:lpstr>17. Workers are allowed to wear nail polish.</vt:lpstr>
      <vt:lpstr>18. Beard restraints are not used in this pizza restaurant.</vt:lpstr>
      <vt:lpstr>19. Hand towels are changed daily at the hand sink.</vt:lpstr>
      <vt:lpstr> 20. Hot food was held at 135°F </vt:lpstr>
      <vt:lpstr> 21. Someone washed and rinsed the prep area </vt:lpstr>
      <vt:lpstr> 22. Food was purchased from an unsafe supplier </vt:lpstr>
      <vt:lpstr>23. Workers always wash their hands before leaving the restroom.</vt:lpstr>
      <vt:lpstr>24. Chicken is cooked to 155°F</vt:lpstr>
      <vt:lpstr>25. The thermometer has not been calibrated</vt:lpstr>
      <vt:lpstr>26. Customers are allowed in the kitchen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Managerial Control</dc:title>
  <dc:creator>Elizabeth Brewer</dc:creator>
  <cp:lastModifiedBy>Wanjiku Boccaccio</cp:lastModifiedBy>
  <cp:revision>16</cp:revision>
  <dcterms:created xsi:type="dcterms:W3CDTF">2015-03-04T12:41:49Z</dcterms:created>
  <dcterms:modified xsi:type="dcterms:W3CDTF">2020-01-27T16:49:39Z</dcterms:modified>
</cp:coreProperties>
</file>