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handoutMasterIdLst>
    <p:handoutMasterId r:id="rId33"/>
  </p:handoutMasterIdLst>
  <p:sldIdLst>
    <p:sldId id="492" r:id="rId2"/>
    <p:sldId id="493" r:id="rId3"/>
    <p:sldId id="494" r:id="rId4"/>
    <p:sldId id="744" r:id="rId5"/>
    <p:sldId id="495" r:id="rId6"/>
    <p:sldId id="745" r:id="rId7"/>
    <p:sldId id="497" r:id="rId8"/>
    <p:sldId id="498" r:id="rId9"/>
    <p:sldId id="499" r:id="rId10"/>
    <p:sldId id="746" r:id="rId11"/>
    <p:sldId id="747" r:id="rId12"/>
    <p:sldId id="748" r:id="rId13"/>
    <p:sldId id="749" r:id="rId14"/>
    <p:sldId id="750" r:id="rId15"/>
    <p:sldId id="751" r:id="rId16"/>
    <p:sldId id="752" r:id="rId17"/>
    <p:sldId id="753" r:id="rId18"/>
    <p:sldId id="502" r:id="rId19"/>
    <p:sldId id="754" r:id="rId20"/>
    <p:sldId id="755" r:id="rId21"/>
    <p:sldId id="756" r:id="rId22"/>
    <p:sldId id="758" r:id="rId23"/>
    <p:sldId id="757" r:id="rId24"/>
    <p:sldId id="760" r:id="rId25"/>
    <p:sldId id="759" r:id="rId26"/>
    <p:sldId id="505" r:id="rId27"/>
    <p:sldId id="506" r:id="rId28"/>
    <p:sldId id="507" r:id="rId29"/>
    <p:sldId id="761" r:id="rId30"/>
    <p:sldId id="51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pos="307">
          <p15:clr>
            <a:srgbClr val="A4A3A4"/>
          </p15:clr>
        </p15:guide>
        <p15:guide id="3" pos="212">
          <p15:clr>
            <a:srgbClr val="A4A3A4"/>
          </p15:clr>
        </p15:guide>
        <p15:guide id="4" pos="2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2" autoAdjust="0"/>
    <p:restoredTop sz="72612" autoAdjust="0"/>
  </p:normalViewPr>
  <p:slideViewPr>
    <p:cSldViewPr snapToGrid="0">
      <p:cViewPr varScale="1">
        <p:scale>
          <a:sx n="83" d="100"/>
          <a:sy n="83" d="100"/>
        </p:scale>
        <p:origin x="2322" y="96"/>
      </p:cViewPr>
      <p:guideLst>
        <p:guide orient="horz" pos="900"/>
        <p:guide pos="307"/>
        <p:guide pos="212"/>
        <p:guide pos="264"/>
      </p:guideLst>
    </p:cSldViewPr>
  </p:slideViewPr>
  <p:notesTextViewPr>
    <p:cViewPr>
      <p:scale>
        <a:sx n="125" d="100"/>
        <a:sy n="125" d="100"/>
      </p:scale>
      <p:origin x="0" y="0"/>
    </p:cViewPr>
  </p:notesTextViewPr>
  <p:sorterViewPr>
    <p:cViewPr>
      <p:scale>
        <a:sx n="63" d="100"/>
        <a:sy n="63" d="100"/>
      </p:scale>
      <p:origin x="0" y="2100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67EA62-E3FF-41F5-A38C-B79D26730734}" type="datetimeFigureOut">
              <a:rPr lang="en-US" smtClean="0"/>
              <a:t>7/5/2017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C95CE-48D3-42F4-AF73-2BC7FA8D9258}" type="slidenum">
              <a:rPr lang="en-US" smtClean="0"/>
              <a:t>‹#›</a:t>
            </a:fld>
            <a:endParaRPr lang="en-US" dirty="0"/>
          </a:p>
        </p:txBody>
      </p:sp>
    </p:spTree>
    <p:extLst>
      <p:ext uri="{BB962C8B-B14F-4D97-AF65-F5344CB8AC3E}">
        <p14:creationId xmlns:p14="http://schemas.microsoft.com/office/powerpoint/2010/main" val="239788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a:ln/>
        </p:spPr>
      </p:sp>
      <p:sp>
        <p:nvSpPr>
          <p:cNvPr id="515076" name="Slide Number Placeholder 3"/>
          <p:cNvSpPr>
            <a:spLocks noGrp="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683F21-D6F0-9741-8B66-56E6CECDE660}" type="slidenum">
              <a:rPr lang="en-US" sz="1200" b="0">
                <a:solidFill>
                  <a:prstClr val="black"/>
                </a:solidFill>
              </a:rPr>
              <a:pPr eaLnBrk="1" hangingPunct="1">
                <a:defRPr/>
              </a:pPr>
              <a:t>1</a:t>
            </a:fld>
            <a:endParaRPr lang="en-US" sz="1200" b="0" dirty="0">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636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10</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marR="0" indent="-112163" algn="l" defTabSz="897301" rtl="0" eaLnBrk="1" fontAlgn="base" latinLnBrk="0" hangingPunct="1">
              <a:lnSpc>
                <a:spcPct val="100000"/>
              </a:lnSpc>
              <a:spcBef>
                <a:spcPct val="30000"/>
              </a:spcBef>
              <a:spcAft>
                <a:spcPct val="0"/>
              </a:spcAft>
              <a:buClrTx/>
              <a:buSzTx/>
              <a:buFontTx/>
              <a:buChar char="•"/>
              <a:tabLst/>
              <a:defRPr/>
            </a:pPr>
            <a:r>
              <a:rPr lang="en-US" dirty="0" smtClean="0">
                <a:latin typeface="Times New Roman" pitchFamily="18" charset="0"/>
                <a:ea typeface="ＭＳ Ｐゴシック" charset="0"/>
                <a:cs typeface="ＭＳ Ｐゴシック" charset="0"/>
              </a:rPr>
              <a:t>The answer is B. </a:t>
            </a:r>
            <a:r>
              <a:rPr lang="en-US" sz="1200" b="0" dirty="0" smtClean="0">
                <a:solidFill>
                  <a:srgbClr val="FF0000"/>
                </a:solidFill>
                <a:latin typeface="Arial Narrow"/>
              </a:rPr>
              <a:t>The sink is blocked by the boxes. Handwashing stations must be available at all times. They should not be blocked.</a:t>
            </a:r>
          </a:p>
          <a:p>
            <a:pPr marL="0" marR="0" indent="0" algn="l" defTabSz="897301" rtl="0" eaLnBrk="1" fontAlgn="base" latinLnBrk="0" hangingPunct="1">
              <a:lnSpc>
                <a:spcPct val="100000"/>
              </a:lnSpc>
              <a:spcBef>
                <a:spcPct val="30000"/>
              </a:spcBef>
              <a:spcAft>
                <a:spcPct val="0"/>
              </a:spcAft>
              <a:buClrTx/>
              <a:buSzTx/>
              <a:buFontTx/>
              <a:buNone/>
              <a:tabLst/>
              <a:defRPr/>
            </a:pPr>
            <a:endParaRPr lang="en-US" b="0"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1681384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11</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marR="0" indent="-112163" algn="l" defTabSz="897301" rtl="0" eaLnBrk="1" fontAlgn="base" latinLnBrk="0" hangingPunct="1">
              <a:lnSpc>
                <a:spcPct val="100000"/>
              </a:lnSpc>
              <a:spcBef>
                <a:spcPct val="30000"/>
              </a:spcBef>
              <a:spcAft>
                <a:spcPct val="0"/>
              </a:spcAft>
              <a:buClrTx/>
              <a:buSzTx/>
              <a:buFontTx/>
              <a:buChar char="•"/>
              <a:tabLst/>
              <a:defRPr/>
            </a:pPr>
            <a:r>
              <a:rPr lang="en-US" dirty="0" smtClean="0">
                <a:latin typeface="Times New Roman" pitchFamily="18" charset="0"/>
                <a:ea typeface="ＭＳ Ｐゴシック" charset="0"/>
                <a:cs typeface="ＭＳ Ｐゴシック" charset="0"/>
              </a:rPr>
              <a:t>The answer is B. </a:t>
            </a:r>
            <a:r>
              <a:rPr lang="en-US" sz="1200" b="0" dirty="0" smtClean="0">
                <a:solidFill>
                  <a:srgbClr val="FF0000"/>
                </a:solidFill>
                <a:latin typeface="Arial Narrow"/>
              </a:rPr>
              <a:t>The sink is being used to wash dishes. Handwashing sinks must be used only for handwashing and not for any other purpose, such as dishwashing.</a:t>
            </a:r>
          </a:p>
          <a:p>
            <a:pPr marL="112163" marR="0" indent="-112163" algn="l" defTabSz="897301" rtl="0" eaLnBrk="1" fontAlgn="base" latinLnBrk="0" hangingPunct="1">
              <a:lnSpc>
                <a:spcPct val="100000"/>
              </a:lnSpc>
              <a:spcBef>
                <a:spcPct val="30000"/>
              </a:spcBef>
              <a:spcAft>
                <a:spcPct val="0"/>
              </a:spcAft>
              <a:buClrTx/>
              <a:buSzTx/>
              <a:buFontTx/>
              <a:buChar char="•"/>
              <a:tabLst/>
              <a:defRPr/>
            </a:pPr>
            <a:endParaRPr lang="en-US" b="0"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2813886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12</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marR="0" indent="-112163" algn="l" defTabSz="897301" rtl="0" eaLnBrk="1" fontAlgn="base" latinLnBrk="0" hangingPunct="1">
              <a:lnSpc>
                <a:spcPct val="100000"/>
              </a:lnSpc>
              <a:spcBef>
                <a:spcPct val="30000"/>
              </a:spcBef>
              <a:spcAft>
                <a:spcPct val="0"/>
              </a:spcAft>
              <a:buClrTx/>
              <a:buSzTx/>
              <a:buFontTx/>
              <a:buChar char="•"/>
              <a:tabLst/>
              <a:defRPr/>
            </a:pPr>
            <a:r>
              <a:rPr lang="en-US" dirty="0" smtClean="0">
                <a:latin typeface="Times New Roman" pitchFamily="18" charset="0"/>
                <a:ea typeface="ＭＳ Ｐゴシック" charset="0"/>
                <a:cs typeface="ＭＳ Ｐゴシック" charset="0"/>
              </a:rPr>
              <a:t>The answer is A. </a:t>
            </a:r>
            <a:r>
              <a:rPr lang="en-US" sz="1200" b="0" dirty="0" smtClean="0">
                <a:solidFill>
                  <a:srgbClr val="FF0000"/>
                </a:solidFill>
                <a:latin typeface="Arial Narrow"/>
              </a:rPr>
              <a:t>This sink has a guard on the side to prevent splashing. Handwashing sinks must have adequate barriers or spacing to prevent splashing onto food or food-contact surfaces.  </a:t>
            </a:r>
          </a:p>
          <a:p>
            <a:pPr marL="112163" marR="0" indent="-112163" algn="l" defTabSz="897301" rtl="0" eaLnBrk="1" fontAlgn="base" latinLnBrk="0" hangingPunct="1">
              <a:lnSpc>
                <a:spcPct val="100000"/>
              </a:lnSpc>
              <a:spcBef>
                <a:spcPct val="30000"/>
              </a:spcBef>
              <a:spcAft>
                <a:spcPct val="0"/>
              </a:spcAft>
              <a:buClrTx/>
              <a:buSzTx/>
              <a:buFontTx/>
              <a:buChar char="•"/>
              <a:tabLst/>
              <a:defRPr/>
            </a:pPr>
            <a:endParaRPr lang="en-US" b="0"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975607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13</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marR="0" indent="-112163" algn="l" defTabSz="897301" rtl="0" eaLnBrk="1" fontAlgn="base" latinLnBrk="0" hangingPunct="1">
              <a:lnSpc>
                <a:spcPct val="100000"/>
              </a:lnSpc>
              <a:spcBef>
                <a:spcPct val="30000"/>
              </a:spcBef>
              <a:spcAft>
                <a:spcPct val="0"/>
              </a:spcAft>
              <a:buClrTx/>
              <a:buSzTx/>
              <a:buFontTx/>
              <a:buChar char="•"/>
              <a:tabLst/>
              <a:defRPr/>
            </a:pPr>
            <a:r>
              <a:rPr lang="en-US" dirty="0" smtClean="0">
                <a:latin typeface="Times New Roman" pitchFamily="18" charset="0"/>
                <a:ea typeface="ＭＳ Ｐゴシック" charset="0"/>
                <a:cs typeface="ＭＳ Ｐゴシック" charset="0"/>
              </a:rPr>
              <a:t>The answer is B. </a:t>
            </a:r>
            <a:r>
              <a:rPr lang="en-US" sz="1200" b="0" dirty="0" smtClean="0">
                <a:solidFill>
                  <a:srgbClr val="FF0000"/>
                </a:solidFill>
                <a:latin typeface="Arial Narrow"/>
              </a:rPr>
              <a:t>This sink is missing a garbage can and a sign telling employees to wash hands before returning to work. </a:t>
            </a:r>
          </a:p>
          <a:p>
            <a:pPr marL="0" marR="0" indent="0" algn="l" defTabSz="897301" rtl="0" eaLnBrk="1" fontAlgn="base" latinLnBrk="0" hangingPunct="1">
              <a:lnSpc>
                <a:spcPct val="100000"/>
              </a:lnSpc>
              <a:spcBef>
                <a:spcPct val="30000"/>
              </a:spcBef>
              <a:spcAft>
                <a:spcPct val="0"/>
              </a:spcAft>
              <a:buClrTx/>
              <a:buSzTx/>
              <a:buFontTx/>
              <a:buNone/>
              <a:tabLst/>
              <a:defRPr/>
            </a:pPr>
            <a:endParaRPr lang="en-US" sz="1200" b="0" dirty="0" smtClean="0">
              <a:solidFill>
                <a:srgbClr val="FF0000"/>
              </a:solidFill>
              <a:latin typeface="Arial Narrow"/>
            </a:endParaRPr>
          </a:p>
        </p:txBody>
      </p:sp>
    </p:spTree>
    <p:extLst>
      <p:ext uri="{BB962C8B-B14F-4D97-AF65-F5344CB8AC3E}">
        <p14:creationId xmlns:p14="http://schemas.microsoft.com/office/powerpoint/2010/main" val="2877818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7F2BA35-4A3C-E445-A566-814043F9DB9A}" type="slidenum">
              <a:rPr lang="en-US" sz="1200" b="0">
                <a:solidFill>
                  <a:prstClr val="black"/>
                </a:solidFill>
              </a:rPr>
              <a:pPr eaLnBrk="1" hangingPunct="1">
                <a:defRPr/>
              </a:pPr>
              <a:t>14</a:t>
            </a:fld>
            <a:endParaRPr lang="en-US" sz="1200" b="0" dirty="0">
              <a:solidFill>
                <a:prstClr val="black"/>
              </a:solidFill>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xfrm>
            <a:off x="857251" y="4347148"/>
            <a:ext cx="5315882"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lnSpc>
                <a:spcPct val="80000"/>
              </a:lnSpc>
              <a:spcBef>
                <a:spcPct val="50000"/>
              </a:spcBef>
              <a:defRPr/>
            </a:pPr>
            <a:endParaRPr lang="en-US" dirty="0">
              <a:latin typeface="Times New Roman" charset="0"/>
              <a:cs typeface="Times New Roman" charset="0"/>
            </a:endParaRPr>
          </a:p>
        </p:txBody>
      </p:sp>
    </p:spTree>
    <p:extLst>
      <p:ext uri="{BB962C8B-B14F-4D97-AF65-F5344CB8AC3E}">
        <p14:creationId xmlns:p14="http://schemas.microsoft.com/office/powerpoint/2010/main" val="867569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90FE6C7-8CE0-0540-A1EE-A4C2CA62CCA7}" type="slidenum">
              <a:rPr lang="en-US" sz="1200" b="0">
                <a:solidFill>
                  <a:prstClr val="black"/>
                </a:solidFill>
              </a:rPr>
              <a:pPr eaLnBrk="1" hangingPunct="1">
                <a:defRPr/>
              </a:pPr>
              <a:t>15</a:t>
            </a:fld>
            <a:endParaRPr lang="en-US" sz="1200" b="0" dirty="0">
              <a:solidFill>
                <a:prstClr val="black"/>
              </a:solidFill>
            </a:endParaRPr>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xfrm>
            <a:off x="857251" y="4347148"/>
            <a:ext cx="5315882"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Times New Roman" charset="0"/>
              </a:rPr>
              <a:t>Instructor </a:t>
            </a:r>
            <a:r>
              <a:rPr lang="en-US" b="1" dirty="0" smtClean="0">
                <a:latin typeface="Times New Roman" charset="0"/>
                <a:cs typeface="Times New Roman" charset="0"/>
              </a:rPr>
              <a:t>Notes</a:t>
            </a:r>
          </a:p>
          <a:p>
            <a:pPr marL="171450" indent="-171450" algn="l">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An operation uses many utilities and building systems. Utilities include water, electricity, gas, sewage, and garbage disposal. Building systems include plumbing, lighting, and ventilation. There must be enough utilities to meet the needs of the operation. In addition, the utilities and systems must work correctly. If they do not, the risk of contamination is greater. </a:t>
            </a:r>
            <a:endParaRPr lang="en-US" dirty="0">
              <a:latin typeface="Times New Roman" charset="0"/>
              <a:cs typeface="Times New Roman" charset="0"/>
            </a:endParaRPr>
          </a:p>
        </p:txBody>
      </p:sp>
    </p:spTree>
    <p:extLst>
      <p:ext uri="{BB962C8B-B14F-4D97-AF65-F5344CB8AC3E}">
        <p14:creationId xmlns:p14="http://schemas.microsoft.com/office/powerpoint/2010/main" val="1668741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answer is B. </a:t>
            </a:r>
            <a:r>
              <a:rPr lang="en-US" sz="1200" b="0" dirty="0" smtClean="0">
                <a:solidFill>
                  <a:srgbClr val="FF0000"/>
                </a:solidFill>
                <a:latin typeface="Arial Narrow"/>
              </a:rPr>
              <a:t>Plumbing that is not installed or maintained correctly can allow potable and unsafe water to mix. Have only licensed plumbers install plumbing.  </a:t>
            </a:r>
          </a:p>
          <a:p>
            <a:pPr marL="0" indent="0">
              <a:spcBef>
                <a:spcPct val="50000"/>
              </a:spcBef>
              <a:buSzPct val="80000"/>
              <a:buFontTx/>
              <a:buNone/>
              <a:defRPr/>
            </a:pPr>
            <a:endParaRPr lang="en-US" b="0" dirty="0">
              <a:latin typeface="Times New Roman" charset="0"/>
              <a:cs typeface="+mn-cs"/>
            </a:endParaRPr>
          </a:p>
        </p:txBody>
      </p:sp>
    </p:spTree>
    <p:extLst>
      <p:ext uri="{BB962C8B-B14F-4D97-AF65-F5344CB8AC3E}">
        <p14:creationId xmlns:p14="http://schemas.microsoft.com/office/powerpoint/2010/main" val="1593267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90FE6C7-8CE0-0540-A1EE-A4C2CA62CCA7}" type="slidenum">
              <a:rPr lang="en-US" sz="1200" b="0">
                <a:solidFill>
                  <a:prstClr val="black"/>
                </a:solidFill>
              </a:rPr>
              <a:pPr eaLnBrk="1" hangingPunct="1">
                <a:defRPr/>
              </a:pPr>
              <a:t>17</a:t>
            </a:fld>
            <a:endParaRPr lang="en-US" sz="1200" b="0" dirty="0">
              <a:solidFill>
                <a:prstClr val="black"/>
              </a:solidFill>
            </a:endParaRPr>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xfrm>
            <a:off x="857251" y="4347148"/>
            <a:ext cx="5315882"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Times New Roman" charset="0"/>
              </a:rPr>
              <a:t>Instructor </a:t>
            </a:r>
            <a:r>
              <a:rPr lang="en-US" b="1" dirty="0" smtClean="0">
                <a:latin typeface="Times New Roman" charset="0"/>
                <a:cs typeface="Times New Roman" charset="0"/>
              </a:rPr>
              <a:t>Notes</a:t>
            </a:r>
          </a:p>
          <a:p>
            <a:pPr marL="171450" indent="-171450" algn="l">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There are national standards for water in the United States that are enforced by each regulatory authority. Only water that is drinkable can be used for the preparation of food and come in contact with food-contact surfaces. This is called </a:t>
            </a:r>
            <a:r>
              <a:rPr lang="en-US" sz="1200" b="1" i="0" u="none" strike="noStrike" kern="1200" baseline="0" dirty="0" smtClean="0">
                <a:solidFill>
                  <a:schemeClr val="tx1"/>
                </a:solidFill>
                <a:latin typeface="+mn-lt"/>
                <a:ea typeface="+mn-ea"/>
                <a:cs typeface="+mn-cs"/>
              </a:rPr>
              <a:t>potable water</a:t>
            </a:r>
            <a:r>
              <a:rPr lang="en-US" sz="1200" b="0" i="0" u="none" strike="noStrike" kern="1200" baseline="0" dirty="0" smtClean="0">
                <a:solidFill>
                  <a:schemeClr val="tx1"/>
                </a:solidFill>
                <a:latin typeface="+mn-lt"/>
                <a:ea typeface="+mn-ea"/>
                <a:cs typeface="+mn-cs"/>
              </a:rPr>
              <a:t>. </a:t>
            </a:r>
            <a:endParaRPr lang="en-US" dirty="0">
              <a:latin typeface="Times New Roman" charset="0"/>
              <a:cs typeface="Times New Roman" charset="0"/>
            </a:endParaRPr>
          </a:p>
        </p:txBody>
      </p:sp>
    </p:spTree>
    <p:extLst>
      <p:ext uri="{BB962C8B-B14F-4D97-AF65-F5344CB8AC3E}">
        <p14:creationId xmlns:p14="http://schemas.microsoft.com/office/powerpoint/2010/main" val="1293791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90FE6C7-8CE0-0540-A1EE-A4C2CA62CCA7}" type="slidenum">
              <a:rPr lang="en-US" sz="1200" b="0">
                <a:solidFill>
                  <a:prstClr val="black"/>
                </a:solidFill>
              </a:rPr>
              <a:pPr eaLnBrk="1" hangingPunct="1">
                <a:defRPr/>
              </a:pPr>
              <a:t>18</a:t>
            </a:fld>
            <a:endParaRPr lang="en-US" sz="1200" b="0" dirty="0">
              <a:solidFill>
                <a:prstClr val="black"/>
              </a:solidFill>
            </a:endParaRPr>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xfrm>
            <a:off x="857251" y="4347148"/>
            <a:ext cx="5315882"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lnSpc>
                <a:spcPct val="80000"/>
              </a:lnSpc>
              <a:spcBef>
                <a:spcPct val="50000"/>
              </a:spcBef>
              <a:buSzPct val="80000"/>
              <a:buFontTx/>
              <a:buChar char="•"/>
              <a:defRPr/>
            </a:pPr>
            <a:r>
              <a:rPr lang="en-US" dirty="0">
                <a:latin typeface="Times New Roman" charset="0"/>
                <a:cs typeface="+mn-cs"/>
              </a:rPr>
              <a:t>Backflow can be the result of pressure pushing contaminants back into the water supply. It can also happen when high water use in one area of an operation creates a vacuum in the plumbing system that sucks contaminants back into the water supply. This is called backsiphonage. </a:t>
            </a:r>
          </a:p>
          <a:p>
            <a:pPr marL="112163" indent="-112163">
              <a:lnSpc>
                <a:spcPct val="80000"/>
              </a:lnSpc>
              <a:spcBef>
                <a:spcPct val="50000"/>
              </a:spcBef>
              <a:buSzPct val="80000"/>
              <a:buFontTx/>
              <a:buChar char="•"/>
              <a:defRPr/>
            </a:pPr>
            <a:r>
              <a:rPr lang="en-US" dirty="0">
                <a:latin typeface="Times New Roman" charset="0"/>
                <a:cs typeface="+mn-cs"/>
              </a:rPr>
              <a:t>A running faucet below the flood rim of a sink is an example of a cross-connection that can lead to backsiphonage. A running hose in a mop bucket is another example.</a:t>
            </a:r>
          </a:p>
        </p:txBody>
      </p:sp>
    </p:spTree>
    <p:extLst>
      <p:ext uri="{BB962C8B-B14F-4D97-AF65-F5344CB8AC3E}">
        <p14:creationId xmlns:p14="http://schemas.microsoft.com/office/powerpoint/2010/main" val="583546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19</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smtClean="0">
                <a:latin typeface="Times New Roman" charset="0"/>
                <a:cs typeface="Times New Roman" charset="0"/>
              </a:rPr>
              <a:t>Instructor Notes</a:t>
            </a:r>
            <a:endParaRPr lang="en-US" dirty="0" smtClean="0">
              <a:latin typeface="Times New Roman" charset="0"/>
              <a:cs typeface="+mn-cs"/>
            </a:endParaRPr>
          </a:p>
          <a:p>
            <a:pPr marL="112163" indent="-112163">
              <a:buFontTx/>
              <a:buChar char="•"/>
              <a:defRPr/>
            </a:pPr>
            <a:r>
              <a:rPr lang="en-US" sz="1200" b="0" i="0" u="none" strike="noStrike" kern="1200" baseline="0" dirty="0" smtClean="0">
                <a:solidFill>
                  <a:schemeClr val="tx1"/>
                </a:solidFill>
                <a:latin typeface="+mn-lt"/>
                <a:ea typeface="+mn-ea"/>
                <a:cs typeface="+mn-cs"/>
              </a:rPr>
              <a:t>The answer is C. The best way to prevent backflow is to avoid creating a cross-connection. </a:t>
            </a:r>
          </a:p>
          <a:p>
            <a:pPr marL="112163" indent="-112163">
              <a:buFontTx/>
              <a:buChar char="•"/>
              <a:defRPr/>
            </a:pPr>
            <a:r>
              <a:rPr lang="en-US" sz="1200" b="0" i="0" u="none" strike="noStrike" kern="1200" baseline="0" dirty="0" smtClean="0">
                <a:solidFill>
                  <a:schemeClr val="tx1"/>
                </a:solidFill>
                <a:latin typeface="+mn-lt"/>
                <a:ea typeface="+mn-ea"/>
                <a:cs typeface="+mn-cs"/>
              </a:rPr>
              <a:t>Do </a:t>
            </a:r>
            <a:r>
              <a:rPr lang="en-US" sz="1200" b="1" i="0" u="none" strike="noStrike" kern="1200" baseline="0" dirty="0" smtClean="0">
                <a:solidFill>
                  <a:schemeClr val="tx1"/>
                </a:solidFill>
                <a:latin typeface="+mn-lt"/>
                <a:ea typeface="+mn-ea"/>
                <a:cs typeface="+mn-cs"/>
              </a:rPr>
              <a:t>NOT </a:t>
            </a:r>
            <a:r>
              <a:rPr lang="en-US" sz="1200" b="0" i="0" u="none" strike="noStrike" kern="1200" baseline="0" dirty="0" smtClean="0">
                <a:solidFill>
                  <a:schemeClr val="tx1"/>
                </a:solidFill>
                <a:latin typeface="+mn-lt"/>
                <a:ea typeface="+mn-ea"/>
                <a:cs typeface="+mn-cs"/>
              </a:rPr>
              <a:t>attach a hose to a faucet unless a backflow prevention device is attached, such as a vacuum breaker.  </a:t>
            </a:r>
            <a:endParaRPr lang="en-US" b="0" dirty="0">
              <a:latin typeface="Times New Roman" charset="0"/>
              <a:cs typeface="+mn-cs"/>
            </a:endParaRPr>
          </a:p>
        </p:txBody>
      </p:sp>
    </p:spTree>
    <p:extLst>
      <p:ext uri="{BB962C8B-B14F-4D97-AF65-F5344CB8AC3E}">
        <p14:creationId xmlns:p14="http://schemas.microsoft.com/office/powerpoint/2010/main" val="3808902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Play the “Sanitary Facilities and Equipment” section from the </a:t>
            </a:r>
            <a:r>
              <a:rPr lang="en-US" i="1" dirty="0">
                <a:latin typeface="Times New Roman" pitchFamily="18" charset="0"/>
                <a:ea typeface="ＭＳ Ｐゴシック" charset="0"/>
                <a:cs typeface="ＭＳ Ｐゴシック" charset="0"/>
              </a:rPr>
              <a:t>Facilities, Cleaning and Sanitizing, and Pest Management</a:t>
            </a:r>
            <a:r>
              <a:rPr lang="en-US" dirty="0">
                <a:latin typeface="Times New Roman" pitchFamily="18" charset="0"/>
                <a:ea typeface="ＭＳ Ｐゴシック" charset="0"/>
                <a:cs typeface="ＭＳ Ｐゴシック" charset="0"/>
              </a:rPr>
              <a:t> DVD.</a:t>
            </a:r>
          </a:p>
          <a:p>
            <a:r>
              <a:rPr lang="en-US" dirty="0">
                <a:latin typeface="Times New Roman" pitchFamily="18" charset="0"/>
                <a:ea typeface="ＭＳ Ｐゴシック" charset="0"/>
                <a:cs typeface="ＭＳ Ｐゴシック" charset="0"/>
              </a:rPr>
              <a:t> </a:t>
            </a:r>
          </a:p>
          <a:p>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4176103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7F2BA35-4A3C-E445-A566-814043F9DB9A}" type="slidenum">
              <a:rPr lang="en-US" sz="1200" b="0">
                <a:solidFill>
                  <a:prstClr val="black"/>
                </a:solidFill>
              </a:rPr>
              <a:pPr eaLnBrk="1" hangingPunct="1">
                <a:defRPr/>
              </a:pPr>
              <a:t>20</a:t>
            </a:fld>
            <a:endParaRPr lang="en-US" sz="1200" b="0" dirty="0">
              <a:solidFill>
                <a:prstClr val="black"/>
              </a:solidFill>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xfrm>
            <a:off x="857251" y="4347148"/>
            <a:ext cx="5315882"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2163" indent="-112163">
              <a:buFontTx/>
              <a:buChar char="•"/>
              <a:defRPr/>
            </a:pPr>
            <a:r>
              <a:rPr lang="en-US" sz="1200" b="0" i="0" u="none" strike="noStrike" kern="1200" baseline="0" dirty="0" smtClean="0">
                <a:solidFill>
                  <a:schemeClr val="tx1"/>
                </a:solidFill>
                <a:latin typeface="+mn-lt"/>
                <a:ea typeface="+mn-ea"/>
                <a:cs typeface="+mn-cs"/>
              </a:rPr>
              <a:t>A vacuum breaker is a mechanical device that prevents backsiphonage. It does this by closing a check valve and sealing the water supply line shut when water flow is stopped.</a:t>
            </a:r>
          </a:p>
          <a:p>
            <a:pPr marL="112163" indent="-112163">
              <a:buFontTx/>
              <a:buChar char="•"/>
              <a:defRPr/>
            </a:pPr>
            <a:r>
              <a:rPr lang="en-US" sz="1200" b="0" i="0" u="none" strike="noStrike" kern="1200" baseline="0" dirty="0" smtClean="0">
                <a:solidFill>
                  <a:schemeClr val="tx1"/>
                </a:solidFill>
                <a:latin typeface="+mn-lt"/>
                <a:ea typeface="+mn-ea"/>
                <a:cs typeface="+mn-cs"/>
              </a:rPr>
              <a:t>Other mechanical devices are used to prevent backflow. These include double check valves and reduced pressure zone backflow preventers. These devices include more than one check valve for sealing off the water supply. They also provide a way to determine if the check valves are operational.  </a:t>
            </a:r>
            <a:endParaRPr lang="en-US" dirty="0">
              <a:latin typeface="Times New Roman" charset="0"/>
              <a:cs typeface="Times New Roman" charset="0"/>
            </a:endParaRPr>
          </a:p>
        </p:txBody>
      </p:sp>
    </p:spTree>
    <p:extLst>
      <p:ext uri="{BB962C8B-B14F-4D97-AF65-F5344CB8AC3E}">
        <p14:creationId xmlns:p14="http://schemas.microsoft.com/office/powerpoint/2010/main" val="1703033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F543162-A9B3-6141-AABC-41FC1511A072}" type="slidenum">
              <a:rPr lang="en-US" sz="1200" b="0">
                <a:solidFill>
                  <a:prstClr val="black"/>
                </a:solidFill>
              </a:rPr>
              <a:pPr eaLnBrk="1" hangingPunct="1">
                <a:defRPr/>
              </a:pPr>
              <a:t>21</a:t>
            </a:fld>
            <a:endParaRPr lang="en-US" sz="1200" b="0" dirty="0">
              <a:solidFill>
                <a:prstClr val="black"/>
              </a:solidFill>
            </a:endParaRPr>
          </a:p>
        </p:txBody>
      </p:sp>
      <p:sp>
        <p:nvSpPr>
          <p:cNvPr id="531459" name="Rectangle 2"/>
          <p:cNvSpPr>
            <a:spLocks noGrp="1" noRot="1" noChangeAspect="1" noChangeArrowheads="1" noTextEdit="1"/>
          </p:cNvSpPr>
          <p:nvPr>
            <p:ph type="sldImg"/>
          </p:nvPr>
        </p:nvSpPr>
        <p:spPr>
          <a:xfrm>
            <a:off x="1144588" y="685800"/>
            <a:ext cx="4572000" cy="3429000"/>
          </a:xfrm>
          <a:ln/>
        </p:spPr>
      </p:sp>
      <p:sp>
        <p:nvSpPr>
          <p:cNvPr id="531460" name="Rectangle 3"/>
          <p:cNvSpPr>
            <a:spLocks noGrp="1" noChangeArrowheads="1"/>
          </p:cNvSpPr>
          <p:nvPr>
            <p:ph type="body" idx="1"/>
          </p:nvPr>
        </p:nvSpPr>
        <p:spPr>
          <a:xfrm>
            <a:off x="857250" y="4347148"/>
            <a:ext cx="5202514"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lnSpc>
                <a:spcPct val="80000"/>
              </a:lnSpc>
              <a:spcBef>
                <a:spcPct val="50000"/>
              </a:spcBef>
              <a:buSzPct val="80000"/>
              <a:buFontTx/>
              <a:buChar char="•"/>
              <a:defRPr/>
            </a:pPr>
            <a:r>
              <a:rPr lang="en-US" dirty="0">
                <a:latin typeface="Times New Roman" charset="0"/>
                <a:cs typeface="+mn-cs"/>
              </a:rPr>
              <a:t>Good lighting makes it easier to clean things in your operation. It also provides a safer environment.</a:t>
            </a:r>
          </a:p>
          <a:p>
            <a:pPr marL="112163" indent="-112163">
              <a:lnSpc>
                <a:spcPct val="80000"/>
              </a:lnSpc>
              <a:spcBef>
                <a:spcPct val="50000"/>
              </a:spcBef>
              <a:buSzPct val="80000"/>
              <a:buFontTx/>
              <a:buChar char="•"/>
              <a:defRPr/>
            </a:pPr>
            <a:r>
              <a:rPr lang="en-US" dirty="0" smtClean="0">
                <a:latin typeface="Times New Roman" charset="0"/>
                <a:cs typeface="+mn-cs"/>
              </a:rPr>
              <a:t>Local </a:t>
            </a:r>
            <a:r>
              <a:rPr lang="en-US" dirty="0">
                <a:latin typeface="Times New Roman" charset="0"/>
                <a:cs typeface="+mn-cs"/>
              </a:rPr>
              <a:t>jurisdictions usually require prep areas to be brighter than other areas. This allows staff to recognize the condition of food. It also allows staff to identify items that need cleaning.</a:t>
            </a:r>
          </a:p>
          <a:p>
            <a:pPr marL="112163" indent="-112163">
              <a:lnSpc>
                <a:spcPct val="80000"/>
              </a:lnSpc>
              <a:spcBef>
                <a:spcPct val="50000"/>
              </a:spcBef>
              <a:buSzPct val="80000"/>
              <a:buFontTx/>
              <a:buChar char="•"/>
              <a:defRPr/>
            </a:pPr>
            <a:r>
              <a:rPr lang="en-US" dirty="0">
                <a:latin typeface="Times New Roman" charset="0"/>
                <a:cs typeface="+mn-cs"/>
              </a:rPr>
              <a:t>Once the appropriate level of lighting has been installed in each area of the facility, you must monitor it. Replace any bulbs that have burned out. </a:t>
            </a:r>
            <a:r>
              <a:rPr lang="en-US" dirty="0" smtClean="0">
                <a:latin typeface="Times New Roman" charset="0"/>
                <a:cs typeface="+mn-cs"/>
              </a:rPr>
              <a:t>And </a:t>
            </a:r>
            <a:r>
              <a:rPr lang="en-US" dirty="0">
                <a:latin typeface="Times New Roman" charset="0"/>
                <a:cs typeface="+mn-cs"/>
              </a:rPr>
              <a:t>make sure they are the correct size. All lights should have shatter-resistant </a:t>
            </a:r>
            <a:r>
              <a:rPr lang="en-US" dirty="0" smtClean="0">
                <a:latin typeface="Times New Roman" charset="0"/>
                <a:cs typeface="+mn-cs"/>
              </a:rPr>
              <a:t>light bulbs </a:t>
            </a:r>
            <a:r>
              <a:rPr lang="en-US" dirty="0">
                <a:latin typeface="Times New Roman" charset="0"/>
                <a:cs typeface="+mn-cs"/>
              </a:rPr>
              <a:t>or protective covers. These products prevent broken glass from contaminating food or food-contact surfaces.</a:t>
            </a:r>
          </a:p>
        </p:txBody>
      </p:sp>
    </p:spTree>
    <p:extLst>
      <p:ext uri="{BB962C8B-B14F-4D97-AF65-F5344CB8AC3E}">
        <p14:creationId xmlns:p14="http://schemas.microsoft.com/office/powerpoint/2010/main" val="622671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smtClean="0">
                <a:latin typeface="Times New Roman" charset="0"/>
                <a:cs typeface="Times New Roman" charset="0"/>
              </a:rPr>
              <a:t>Instructor Notes</a:t>
            </a:r>
            <a:endParaRPr lang="en-US" dirty="0" smtClean="0">
              <a:latin typeface="Times New Roman" charset="0"/>
              <a:cs typeface="+mn-cs"/>
            </a:endParaRPr>
          </a:p>
          <a:p>
            <a:pPr marL="112163" indent="-112163">
              <a:buFontTx/>
              <a:buChar char="•"/>
              <a:defRPr/>
            </a:pPr>
            <a:r>
              <a:rPr lang="en-US" sz="1200" b="0" i="0" u="none" strike="noStrike" kern="1200" baseline="0" dirty="0" smtClean="0">
                <a:solidFill>
                  <a:schemeClr val="tx1"/>
                </a:solidFill>
                <a:latin typeface="+mn-lt"/>
                <a:ea typeface="+mn-ea"/>
                <a:cs typeface="+mn-cs"/>
              </a:rPr>
              <a:t>The answer is B. If ventilation systems are not working correctly, grease and condensation will build up on walls and ceilings.</a:t>
            </a:r>
          </a:p>
        </p:txBody>
      </p:sp>
    </p:spTree>
    <p:extLst>
      <p:ext uri="{BB962C8B-B14F-4D97-AF65-F5344CB8AC3E}">
        <p14:creationId xmlns:p14="http://schemas.microsoft.com/office/powerpoint/2010/main" val="96871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F543162-A9B3-6141-AABC-41FC1511A072}" type="slidenum">
              <a:rPr lang="en-US" sz="1200" b="0">
                <a:solidFill>
                  <a:prstClr val="black"/>
                </a:solidFill>
              </a:rPr>
              <a:pPr eaLnBrk="1" hangingPunct="1">
                <a:defRPr/>
              </a:pPr>
              <a:t>23</a:t>
            </a:fld>
            <a:endParaRPr lang="en-US" sz="1200" b="0" dirty="0">
              <a:solidFill>
                <a:prstClr val="black"/>
              </a:solidFill>
            </a:endParaRPr>
          </a:p>
        </p:txBody>
      </p:sp>
      <p:sp>
        <p:nvSpPr>
          <p:cNvPr id="531459" name="Rectangle 2"/>
          <p:cNvSpPr>
            <a:spLocks noGrp="1" noRot="1" noChangeAspect="1" noChangeArrowheads="1" noTextEdit="1"/>
          </p:cNvSpPr>
          <p:nvPr>
            <p:ph type="sldImg"/>
          </p:nvPr>
        </p:nvSpPr>
        <p:spPr>
          <a:xfrm>
            <a:off x="1144588" y="685800"/>
            <a:ext cx="4572000" cy="3429000"/>
          </a:xfrm>
          <a:ln/>
        </p:spPr>
      </p:sp>
      <p:sp>
        <p:nvSpPr>
          <p:cNvPr id="531460" name="Rectangle 3"/>
          <p:cNvSpPr>
            <a:spLocks noGrp="1" noChangeArrowheads="1"/>
          </p:cNvSpPr>
          <p:nvPr>
            <p:ph type="body" idx="1"/>
          </p:nvPr>
        </p:nvSpPr>
        <p:spPr>
          <a:xfrm>
            <a:off x="857250" y="4347148"/>
            <a:ext cx="5202514"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2397393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24</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marR="0" indent="-112163" algn="l" defTabSz="897301" rtl="0" eaLnBrk="1" fontAlgn="base" latinLnBrk="0" hangingPunct="1">
              <a:lnSpc>
                <a:spcPct val="100000"/>
              </a:lnSpc>
              <a:spcBef>
                <a:spcPct val="30000"/>
              </a:spcBef>
              <a:spcAft>
                <a:spcPct val="0"/>
              </a:spcAft>
              <a:buClrTx/>
              <a:buSzTx/>
              <a:buFontTx/>
              <a:buChar char="•"/>
              <a:tabLst/>
              <a:defRPr/>
            </a:pPr>
            <a:r>
              <a:rPr lang="en-US" dirty="0" smtClean="0">
                <a:latin typeface="Times New Roman" pitchFamily="18" charset="0"/>
                <a:ea typeface="ＭＳ Ｐゴシック" charset="0"/>
                <a:cs typeface="ＭＳ Ｐゴシック" charset="0"/>
              </a:rPr>
              <a:t>The answer is B. </a:t>
            </a:r>
            <a:r>
              <a:rPr lang="en-US" sz="1200" b="0" dirty="0" smtClean="0">
                <a:solidFill>
                  <a:srgbClr val="FF0000"/>
                </a:solidFill>
                <a:latin typeface="Arial Narrow"/>
              </a:rPr>
              <a:t>The food handler has set the garbage bag on the prep table and may contaminate it. Staff must be careful when removing garbage so they do not contaminate food or food-contact surfaces.  </a:t>
            </a:r>
          </a:p>
          <a:p>
            <a:pPr marL="112163" marR="0" indent="-112163" algn="l" defTabSz="897301" rtl="0" eaLnBrk="1" fontAlgn="base" latinLnBrk="0" hangingPunct="1">
              <a:lnSpc>
                <a:spcPct val="100000"/>
              </a:lnSpc>
              <a:spcBef>
                <a:spcPct val="30000"/>
              </a:spcBef>
              <a:spcAft>
                <a:spcPct val="0"/>
              </a:spcAft>
              <a:buClrTx/>
              <a:buSzTx/>
              <a:buFontTx/>
              <a:buChar char="•"/>
              <a:tabLst/>
              <a:defRPr/>
            </a:pPr>
            <a:endParaRPr lang="en-US" sz="1200" b="0" dirty="0" smtClean="0">
              <a:solidFill>
                <a:srgbClr val="FF0000"/>
              </a:solidFill>
              <a:latin typeface="Arial Narrow"/>
            </a:endParaRPr>
          </a:p>
          <a:p>
            <a:pPr marL="0" marR="0" indent="0" algn="l" defTabSz="897301" rtl="0" eaLnBrk="1" fontAlgn="base" latinLnBrk="0" hangingPunct="1">
              <a:lnSpc>
                <a:spcPct val="100000"/>
              </a:lnSpc>
              <a:spcBef>
                <a:spcPct val="30000"/>
              </a:spcBef>
              <a:spcAft>
                <a:spcPct val="0"/>
              </a:spcAft>
              <a:buClrTx/>
              <a:buSzTx/>
              <a:buFontTx/>
              <a:buNone/>
              <a:tabLst/>
              <a:defRPr/>
            </a:pPr>
            <a:endParaRPr lang="en-US" b="0"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373291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B89131A-37DE-1947-B2CC-060C195D18E2}" type="slidenum">
              <a:rPr lang="en-US" sz="1200" b="0">
                <a:solidFill>
                  <a:prstClr val="black"/>
                </a:solidFill>
              </a:rPr>
              <a:pPr eaLnBrk="1" hangingPunct="1">
                <a:defRPr/>
              </a:pPr>
              <a:t>25</a:t>
            </a:fld>
            <a:endParaRPr lang="en-US" sz="1200" b="0" dirty="0">
              <a:solidFill>
                <a:prstClr val="black"/>
              </a:solidFill>
            </a:endParaRPr>
          </a:p>
        </p:txBody>
      </p:sp>
      <p:sp>
        <p:nvSpPr>
          <p:cNvPr id="534531" name="Rectangle 2"/>
          <p:cNvSpPr>
            <a:spLocks noGrp="1" noRot="1" noChangeAspect="1" noChangeArrowheads="1" noTextEdit="1"/>
          </p:cNvSpPr>
          <p:nvPr>
            <p:ph type="sldImg"/>
          </p:nvPr>
        </p:nvSpPr>
        <p:spPr>
          <a:xfrm>
            <a:off x="1144588" y="685800"/>
            <a:ext cx="4572000" cy="3429000"/>
          </a:xfrm>
          <a:ln/>
        </p:spPr>
      </p:sp>
      <p:sp>
        <p:nvSpPr>
          <p:cNvPr id="534532" name="Rectangle 3"/>
          <p:cNvSpPr>
            <a:spLocks noGrp="1" noChangeArrowheads="1"/>
          </p:cNvSpPr>
          <p:nvPr>
            <p:ph type="body" idx="1"/>
          </p:nvPr>
        </p:nvSpPr>
        <p:spPr>
          <a:xfrm>
            <a:off x="857250" y="4347148"/>
            <a:ext cx="5202514"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Waste and recyclables must be stored separately from food and food-contact surfaces. The storage of these items must not create a nuisance or a public health hazard</a:t>
            </a:r>
            <a:r>
              <a:rPr lang="en-US" dirty="0" smtClean="0">
                <a:latin typeface="Times New Roman" charset="0"/>
                <a:cs typeface="+mn-cs"/>
              </a:rPr>
              <a:t>.</a:t>
            </a:r>
          </a:p>
          <a:p>
            <a:pPr marL="112163" indent="-112163">
              <a:buFontTx/>
              <a:buChar char="•"/>
              <a:defRPr/>
            </a:pPr>
            <a:r>
              <a:rPr lang="en-US" sz="1200" b="0" i="0" u="none" strike="noStrike" kern="1200" baseline="0" dirty="0" smtClean="0">
                <a:solidFill>
                  <a:schemeClr val="tx1"/>
                </a:solidFill>
                <a:latin typeface="+mn-lt"/>
                <a:ea typeface="+mn-ea"/>
                <a:cs typeface="+mn-cs"/>
              </a:rPr>
              <a:t>Place outdoor garbage containers on a surface that is smooth, durable, and nonabsorbent. Asphalt and concrete are good choices.</a:t>
            </a:r>
            <a:endParaRPr lang="en-US" dirty="0">
              <a:latin typeface="Times New Roman" charset="0"/>
              <a:cs typeface="+mn-cs"/>
            </a:endParaRPr>
          </a:p>
        </p:txBody>
      </p:sp>
    </p:spTree>
    <p:extLst>
      <p:ext uri="{BB962C8B-B14F-4D97-AF65-F5344CB8AC3E}">
        <p14:creationId xmlns:p14="http://schemas.microsoft.com/office/powerpoint/2010/main" val="4033542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B89131A-37DE-1947-B2CC-060C195D18E2}" type="slidenum">
              <a:rPr lang="en-US" sz="1200" b="0">
                <a:solidFill>
                  <a:prstClr val="black"/>
                </a:solidFill>
              </a:rPr>
              <a:pPr eaLnBrk="1" hangingPunct="1">
                <a:defRPr/>
              </a:pPr>
              <a:t>26</a:t>
            </a:fld>
            <a:endParaRPr lang="en-US" sz="1200" b="0" dirty="0">
              <a:solidFill>
                <a:prstClr val="black"/>
              </a:solidFill>
            </a:endParaRPr>
          </a:p>
        </p:txBody>
      </p:sp>
      <p:sp>
        <p:nvSpPr>
          <p:cNvPr id="534531" name="Rectangle 2"/>
          <p:cNvSpPr>
            <a:spLocks noGrp="1" noRot="1" noChangeAspect="1" noChangeArrowheads="1" noTextEdit="1"/>
          </p:cNvSpPr>
          <p:nvPr>
            <p:ph type="sldImg"/>
          </p:nvPr>
        </p:nvSpPr>
        <p:spPr>
          <a:xfrm>
            <a:off x="1144588" y="685800"/>
            <a:ext cx="4572000" cy="3429000"/>
          </a:xfrm>
          <a:ln/>
        </p:spPr>
      </p:sp>
      <p:sp>
        <p:nvSpPr>
          <p:cNvPr id="534532" name="Rectangle 3"/>
          <p:cNvSpPr>
            <a:spLocks noGrp="1" noChangeArrowheads="1"/>
          </p:cNvSpPr>
          <p:nvPr>
            <p:ph type="body" idx="1"/>
          </p:nvPr>
        </p:nvSpPr>
        <p:spPr>
          <a:xfrm>
            <a:off x="857250" y="4347148"/>
            <a:ext cx="5202514"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sz="1200" b="0" i="0" u="none" strike="noStrike" kern="1200" baseline="0" dirty="0" smtClean="0">
                <a:solidFill>
                  <a:schemeClr val="tx1"/>
                </a:solidFill>
                <a:latin typeface="+mn-lt"/>
                <a:ea typeface="+mn-ea"/>
                <a:cs typeface="+mn-cs"/>
              </a:rPr>
              <a:t>Poor maintenance can cause food safety problems in your operation. </a:t>
            </a:r>
            <a:endParaRPr lang="en-US" dirty="0">
              <a:latin typeface="Times New Roman" charset="0"/>
              <a:cs typeface="+mn-cs"/>
            </a:endParaRPr>
          </a:p>
        </p:txBody>
      </p:sp>
    </p:spTree>
    <p:extLst>
      <p:ext uri="{BB962C8B-B14F-4D97-AF65-F5344CB8AC3E}">
        <p14:creationId xmlns:p14="http://schemas.microsoft.com/office/powerpoint/2010/main" val="3265973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C1D9586-A4BC-7749-96E6-B4DD98F6A8C2}" type="slidenum">
              <a:rPr lang="en-US" sz="1200" b="0">
                <a:solidFill>
                  <a:prstClr val="black"/>
                </a:solidFill>
              </a:rPr>
              <a:pPr eaLnBrk="1" hangingPunct="1">
                <a:defRPr/>
              </a:pPr>
              <a:t>27</a:t>
            </a:fld>
            <a:endParaRPr lang="en-US" sz="1200" b="0" dirty="0">
              <a:solidFill>
                <a:prstClr val="black"/>
              </a:solidFill>
            </a:endParaRPr>
          </a:p>
        </p:txBody>
      </p:sp>
      <p:sp>
        <p:nvSpPr>
          <p:cNvPr id="536579"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xfrm>
            <a:off x="857251" y="4347148"/>
            <a:ext cx="5204067" cy="422379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2163" indent="-112163">
              <a:buFontTx/>
              <a:buChar char="•"/>
            </a:pPr>
            <a:r>
              <a:rPr lang="en-US" dirty="0">
                <a:latin typeface="Times New Roman" charset="0"/>
              </a:rPr>
              <a:t>Certain crises can affect the safety of the food you serve. Common </a:t>
            </a:r>
            <a:r>
              <a:rPr lang="en-US" dirty="0" smtClean="0">
                <a:latin typeface="Times New Roman" charset="0"/>
              </a:rPr>
              <a:t>crises</a:t>
            </a:r>
            <a:r>
              <a:rPr lang="en-US" altLang="ja-JP" dirty="0" smtClean="0">
                <a:latin typeface="Times New Roman" charset="0"/>
              </a:rPr>
              <a:t> </a:t>
            </a:r>
            <a:r>
              <a:rPr lang="en-US" altLang="ja-JP" dirty="0">
                <a:latin typeface="Times New Roman" charset="0"/>
              </a:rPr>
              <a:t>include electrical power outages, fire, flooding, and sewage backups. </a:t>
            </a:r>
            <a:endParaRPr lang="en-US" altLang="ja-JP" dirty="0" smtClean="0">
              <a:latin typeface="Times New Roman" charset="0"/>
            </a:endParaRPr>
          </a:p>
          <a:p>
            <a:pPr marL="112163" indent="-112163">
              <a:buFontTx/>
              <a:buChar char="•"/>
            </a:pPr>
            <a:r>
              <a:rPr lang="en-US" dirty="0" smtClean="0">
                <a:latin typeface="Times New Roman" charset="0"/>
              </a:rPr>
              <a:t>Temperature </a:t>
            </a:r>
            <a:r>
              <a:rPr lang="en-US" dirty="0">
                <a:latin typeface="Times New Roman" charset="0"/>
              </a:rPr>
              <a:t>control: Power failures and refrigeration breakdowns can threaten your ability to control the temperature of TCS food, which can result in the growth of pathogens.</a:t>
            </a:r>
          </a:p>
          <a:p>
            <a:pPr marL="112163" indent="-112163">
              <a:buFontTx/>
              <a:buChar char="•"/>
            </a:pPr>
            <a:r>
              <a:rPr lang="en-US" dirty="0">
                <a:latin typeface="Times New Roman" charset="0"/>
              </a:rPr>
              <a:t>Physical security: Unauthorized people inside a facility are a risk to food safety. This is especially true when they can access storage and processing areas. Also, acts of nature can weaken a facility</a:t>
            </a:r>
            <a:r>
              <a:rPr lang="ja-JP" altLang="en-US" dirty="0">
                <a:latin typeface="Times New Roman" charset="0"/>
              </a:rPr>
              <a:t>’</a:t>
            </a:r>
            <a:r>
              <a:rPr lang="en-US" altLang="ja-JP" dirty="0">
                <a:latin typeface="Times New Roman" charset="0"/>
              </a:rPr>
              <a:t>s security. </a:t>
            </a:r>
          </a:p>
          <a:p>
            <a:pPr marL="112163" indent="-112163">
              <a:buFontTx/>
              <a:buChar char="•"/>
            </a:pPr>
            <a:r>
              <a:rPr lang="en-US" dirty="0">
                <a:latin typeface="Times New Roman" charset="0"/>
              </a:rPr>
              <a:t>Drinkable water </a:t>
            </a:r>
            <a:r>
              <a:rPr lang="en-US" dirty="0" smtClean="0">
                <a:latin typeface="Times New Roman" charset="0"/>
              </a:rPr>
              <a:t>supply: </a:t>
            </a:r>
            <a:r>
              <a:rPr lang="en-US" dirty="0">
                <a:latin typeface="Times New Roman" charset="0"/>
              </a:rPr>
              <a:t>Threats to the drinkable water supply must also be considered. Broken water mains and breakdowns at water treatment facilities are a risk to the safety of food. Terrorist contamination of the water supply could also be a threat.</a:t>
            </a:r>
          </a:p>
        </p:txBody>
      </p:sp>
    </p:spTree>
    <p:extLst>
      <p:ext uri="{BB962C8B-B14F-4D97-AF65-F5344CB8AC3E}">
        <p14:creationId xmlns:p14="http://schemas.microsoft.com/office/powerpoint/2010/main" val="1651952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A377163-F57B-E840-9BF6-5F15634B9ADC}" type="slidenum">
              <a:rPr lang="en-US" sz="1200" b="0">
                <a:solidFill>
                  <a:prstClr val="black"/>
                </a:solidFill>
              </a:rPr>
              <a:pPr eaLnBrk="1" hangingPunct="1">
                <a:defRPr/>
              </a:pPr>
              <a:t>28</a:t>
            </a:fld>
            <a:endParaRPr lang="en-US" sz="1200" b="0" dirty="0">
              <a:solidFill>
                <a:prstClr val="black"/>
              </a:solidFill>
            </a:endParaRPr>
          </a:p>
        </p:txBody>
      </p:sp>
      <p:sp>
        <p:nvSpPr>
          <p:cNvPr id="53760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886742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A377163-F57B-E840-9BF6-5F15634B9ADC}" type="slidenum">
              <a:rPr lang="en-US" sz="1200" b="0">
                <a:solidFill>
                  <a:prstClr val="black"/>
                </a:solidFill>
              </a:rPr>
              <a:pPr eaLnBrk="1" hangingPunct="1">
                <a:defRPr/>
              </a:pPr>
              <a:t>29</a:t>
            </a:fld>
            <a:endParaRPr lang="en-US" sz="1200" b="0" dirty="0">
              <a:solidFill>
                <a:prstClr val="black"/>
              </a:solidFill>
            </a:endParaRPr>
          </a:p>
        </p:txBody>
      </p:sp>
      <p:sp>
        <p:nvSpPr>
          <p:cNvPr id="53760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2163" indent="-112163"/>
            <a:r>
              <a:rPr lang="en-US" b="1" dirty="0" smtClean="0">
                <a:latin typeface="Times New Roman" charset="0"/>
                <a:cs typeface="+mn-cs"/>
              </a:rPr>
              <a:t>Instructor Notes</a:t>
            </a:r>
            <a:endParaRPr lang="en-US" b="1" dirty="0" smtClean="0">
              <a:latin typeface="Times New Roman" charset="0"/>
            </a:endParaRPr>
          </a:p>
          <a:p>
            <a:pPr marL="112163" indent="-112163">
              <a:buFontTx/>
              <a:buChar char="•"/>
            </a:pPr>
            <a:r>
              <a:rPr lang="en-US" sz="1200" b="0" i="0" u="none" strike="noStrike" kern="1200" baseline="0" dirty="0" smtClean="0">
                <a:solidFill>
                  <a:schemeClr val="tx1"/>
                </a:solidFill>
                <a:latin typeface="+mn-lt"/>
                <a:ea typeface="+mn-ea"/>
                <a:cs typeface="+mn-cs"/>
              </a:rPr>
              <a:t>Regardless of how the problem is corrected, you will need approval from the local regulatory authority before continuing service.</a:t>
            </a:r>
            <a:endParaRPr lang="en-US" b="1" dirty="0" smtClean="0">
              <a:latin typeface="Times New Roman" charset="0"/>
              <a:cs typeface="+mn-cs"/>
            </a:endParaRPr>
          </a:p>
        </p:txBody>
      </p:sp>
    </p:spTree>
    <p:extLst>
      <p:ext uri="{BB962C8B-B14F-4D97-AF65-F5344CB8AC3E}">
        <p14:creationId xmlns:p14="http://schemas.microsoft.com/office/powerpoint/2010/main" val="387507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section of the DVD just watched by using the next several PowerPoint slides.</a:t>
            </a:r>
            <a:endParaRPr lang="en-US" b="0" dirty="0">
              <a:latin typeface="Times New Roman" charset="0"/>
              <a:cs typeface="+mn-cs"/>
            </a:endParaRPr>
          </a:p>
        </p:txBody>
      </p:sp>
    </p:spTree>
    <p:extLst>
      <p:ext uri="{BB962C8B-B14F-4D97-AF65-F5344CB8AC3E}">
        <p14:creationId xmlns:p14="http://schemas.microsoft.com/office/powerpoint/2010/main" val="1210661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30</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t>Instructor Notes</a:t>
            </a:r>
          </a:p>
          <a:p>
            <a:pPr marL="112163" indent="-112163">
              <a:buFontTx/>
              <a:buChar char="•"/>
            </a:pPr>
            <a:r>
              <a:rPr lang="en-US" dirty="0">
                <a:latin typeface="Times New Roman" pitchFamily="18" charset="0"/>
                <a:ea typeface="ＭＳ Ｐゴシック" charset="0"/>
                <a:cs typeface="ＭＳ Ｐゴシック" charset="0"/>
              </a:rPr>
              <a:t>This activity can be downloaded from ServSafe.com. Directions for using the activity are included with it. </a:t>
            </a:r>
            <a:endParaRPr lang="en-US" dirty="0" smtClean="0"/>
          </a:p>
          <a:p>
            <a:pPr marL="112163" indent="-112163"/>
            <a:endParaRPr lang="en-US" dirty="0" smtClean="0"/>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2839092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4</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r>
              <a:rPr lang="en-US" sz="1200" b="0" i="0" u="none" strike="noStrike" kern="1200" baseline="0" dirty="0" smtClean="0">
                <a:solidFill>
                  <a:schemeClr val="tx1"/>
                </a:solidFill>
                <a:latin typeface="+mn-lt"/>
                <a:ea typeface="+mn-ea"/>
                <a:cs typeface="+mn-cs"/>
              </a:rPr>
              <a:t>The answer is A. It is important to recognize that you may need to consult your local regulatory agency before making changes to your operation, including the facility or equipment.</a:t>
            </a:r>
            <a:endParaRPr lang="en-US" dirty="0" smtClean="0"/>
          </a:p>
          <a:p>
            <a:pPr marL="0" indent="0">
              <a:spcBef>
                <a:spcPct val="50000"/>
              </a:spcBef>
              <a:buSzPct val="80000"/>
              <a:buFontTx/>
              <a:buNone/>
              <a:defRPr/>
            </a:pPr>
            <a:endParaRPr lang="en-US" b="0" dirty="0">
              <a:latin typeface="Times New Roman" charset="0"/>
              <a:cs typeface="+mn-cs"/>
            </a:endParaRPr>
          </a:p>
        </p:txBody>
      </p:sp>
    </p:spTree>
    <p:extLst>
      <p:ext uri="{BB962C8B-B14F-4D97-AF65-F5344CB8AC3E}">
        <p14:creationId xmlns:p14="http://schemas.microsoft.com/office/powerpoint/2010/main" val="106927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E95E92B-D0FA-8547-ADF1-8E69F1A3B80B}" type="slidenum">
              <a:rPr lang="en-US" sz="1200" b="0">
                <a:solidFill>
                  <a:prstClr val="black"/>
                </a:solidFill>
              </a:rPr>
              <a:pPr eaLnBrk="1" hangingPunct="1">
                <a:defRPr/>
              </a:pPr>
              <a:t>5</a:t>
            </a:fld>
            <a:endParaRPr lang="en-US" sz="1200" b="0" dirty="0">
              <a:solidFill>
                <a:prstClr val="black"/>
              </a:solidFill>
            </a:endParaRPr>
          </a:p>
        </p:txBody>
      </p:sp>
      <p:sp>
        <p:nvSpPr>
          <p:cNvPr id="517123"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xfrm>
            <a:off x="851038" y="4344025"/>
            <a:ext cx="5485158" cy="411448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821" tIns="45910" rIns="91821" bIns="45910"/>
          <a:lstStyle/>
          <a:p>
            <a:pPr marL="112163" indent="-112163">
              <a:defRPr/>
            </a:pPr>
            <a:r>
              <a:rPr lang="en-US" b="1" dirty="0" smtClean="0">
                <a:ea typeface="+mn-ea"/>
                <a:cs typeface="Times New Roman" pitchFamily="18" charset="0"/>
              </a:rPr>
              <a:t>Instructor Notes</a:t>
            </a:r>
            <a:endParaRPr lang="en-US" dirty="0" smtClean="0">
              <a:ea typeface="+mn-ea"/>
              <a:cs typeface="Times New Roman" pitchFamily="18" charset="0"/>
            </a:endParaRPr>
          </a:p>
          <a:p>
            <a:pPr>
              <a:buFont typeface="Arial" pitchFamily="34" charset="0"/>
              <a:buChar char="•"/>
              <a:defRPr/>
            </a:pPr>
            <a:r>
              <a:rPr lang="en-US" sz="1200" b="0" i="0" u="none" strike="noStrike" kern="1200" baseline="0" dirty="0" smtClean="0">
                <a:solidFill>
                  <a:schemeClr val="tx1"/>
                </a:solidFill>
                <a:latin typeface="+mn-lt"/>
                <a:ea typeface="+mn-ea"/>
                <a:cs typeface="+mn-cs"/>
              </a:rPr>
              <a:t> Once installed, flooring, walls, and ceilings must be regularly maintained. Replace missing or broken ceiling tiles. Do the same for flooring. Repair all holes in walls.</a:t>
            </a:r>
          </a:p>
          <a:p>
            <a:pPr>
              <a:buFont typeface="Arial" pitchFamily="34" charset="0"/>
              <a:buChar char="•"/>
              <a:defRPr/>
            </a:pPr>
            <a:r>
              <a:rPr lang="en-US" sz="1200" b="0" i="0" u="none" strike="noStrike" kern="1200" baseline="0" dirty="0" smtClean="0">
                <a:solidFill>
                  <a:schemeClr val="tx1"/>
                </a:solidFill>
                <a:latin typeface="+mn-lt"/>
                <a:ea typeface="+mn-ea"/>
                <a:cs typeface="+mn-cs"/>
              </a:rPr>
              <a:t> Coving should be glued tightly to the wall to get rid of hiding places for insects. This also protects the wall from moisture. </a:t>
            </a:r>
            <a:endParaRPr lang="en-US" dirty="0" smtClean="0">
              <a:ea typeface="+mn-ea"/>
              <a:cs typeface="+mn-cs"/>
            </a:endParaRPr>
          </a:p>
        </p:txBody>
      </p:sp>
    </p:spTree>
    <p:extLst>
      <p:ext uri="{BB962C8B-B14F-4D97-AF65-F5344CB8AC3E}">
        <p14:creationId xmlns:p14="http://schemas.microsoft.com/office/powerpoint/2010/main" val="111942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6</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71450" indent="-171450">
              <a:buFont typeface="Arial" panose="020B0604020202020204" pitchFamily="34" charset="0"/>
              <a:buChar char="•"/>
            </a:pPr>
            <a:r>
              <a:rPr lang="en-US" dirty="0" smtClean="0">
                <a:latin typeface="Times New Roman" pitchFamily="18" charset="0"/>
                <a:ea typeface="ＭＳ Ｐゴシック" charset="0"/>
                <a:cs typeface="ＭＳ Ｐゴシック" charset="0"/>
              </a:rPr>
              <a:t>The answer is A. </a:t>
            </a:r>
            <a:r>
              <a:rPr lang="en-US" sz="1200" b="0" dirty="0" smtClean="0">
                <a:solidFill>
                  <a:srgbClr val="FF0000"/>
                </a:solidFill>
                <a:latin typeface="Arial Narrow"/>
              </a:rPr>
              <a:t>NSF creates national standards for equipment and</a:t>
            </a:r>
            <a:r>
              <a:rPr lang="en-US" sz="1200" b="0" baseline="0" dirty="0" smtClean="0">
                <a:solidFill>
                  <a:srgbClr val="FF0000"/>
                </a:solidFill>
                <a:latin typeface="Arial Narrow"/>
              </a:rPr>
              <a:t> is </a:t>
            </a:r>
            <a:r>
              <a:rPr lang="en-US" sz="1200" b="0" i="0" u="none" strike="noStrike" kern="1200" baseline="0" dirty="0" smtClean="0">
                <a:solidFill>
                  <a:schemeClr val="tx1"/>
                </a:solidFill>
                <a:latin typeface="+mn-lt"/>
                <a:ea typeface="+mn-ea"/>
                <a:cs typeface="+mn-cs"/>
              </a:rPr>
              <a:t>accredited by the American National Standards Institute (ANSI).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NSF/ANSI standards for food equipment require that it be nonabsorbent, smooth, and corrosion resistant. Food equipment must also be easy to clean, durable, and resistant to damage.</a:t>
            </a:r>
            <a:endParaRPr lang="en-US" sz="1200" b="0" dirty="0">
              <a:solidFill>
                <a:srgbClr val="FF0000"/>
              </a:solidFill>
              <a:latin typeface="Arial Narrow"/>
            </a:endParaRPr>
          </a:p>
        </p:txBody>
      </p:sp>
    </p:spTree>
    <p:extLst>
      <p:ext uri="{BB962C8B-B14F-4D97-AF65-F5344CB8AC3E}">
        <p14:creationId xmlns:p14="http://schemas.microsoft.com/office/powerpoint/2010/main" val="182188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3A03A03-40D5-2B45-AF86-81CFF61164C2}" type="slidenum">
              <a:rPr lang="en-US" sz="1200" b="0">
                <a:solidFill>
                  <a:prstClr val="black"/>
                </a:solidFill>
              </a:rPr>
              <a:pPr eaLnBrk="1" hangingPunct="1">
                <a:defRPr/>
              </a:pPr>
              <a:t>7</a:t>
            </a:fld>
            <a:endParaRPr lang="en-US" sz="1200" b="0" dirty="0">
              <a:solidFill>
                <a:prstClr val="black"/>
              </a:solidFill>
            </a:endParaRPr>
          </a:p>
        </p:txBody>
      </p:sp>
      <p:sp>
        <p:nvSpPr>
          <p:cNvPr id="521219" name="Rectangle 2"/>
          <p:cNvSpPr>
            <a:spLocks noGrp="1" noRot="1" noChangeAspect="1" noChangeArrowheads="1" noTextEdit="1"/>
          </p:cNvSpPr>
          <p:nvPr>
            <p:ph type="sldImg"/>
          </p:nvPr>
        </p:nvSpPr>
        <p:spPr>
          <a:xfrm>
            <a:off x="1144588" y="685800"/>
            <a:ext cx="4572000" cy="3429000"/>
          </a:xfrm>
          <a:ln/>
        </p:spPr>
      </p:sp>
    </p:spTree>
    <p:extLst>
      <p:ext uri="{BB962C8B-B14F-4D97-AF65-F5344CB8AC3E}">
        <p14:creationId xmlns:p14="http://schemas.microsoft.com/office/powerpoint/2010/main" val="382575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7F2BA35-4A3C-E445-A566-814043F9DB9A}" type="slidenum">
              <a:rPr lang="en-US" sz="1200" b="0">
                <a:solidFill>
                  <a:prstClr val="black"/>
                </a:solidFill>
              </a:rPr>
              <a:pPr eaLnBrk="1" hangingPunct="1">
                <a:defRPr/>
              </a:pPr>
              <a:t>8</a:t>
            </a:fld>
            <a:endParaRPr lang="en-US" sz="1200" b="0" dirty="0">
              <a:solidFill>
                <a:prstClr val="black"/>
              </a:solidFill>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xfrm>
            <a:off x="857251" y="4347148"/>
            <a:ext cx="5315882"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2163" indent="-112163">
              <a:buFontTx/>
              <a:buChar char="•"/>
              <a:defRPr/>
            </a:pPr>
            <a:r>
              <a:rPr lang="en-US" dirty="0">
                <a:latin typeface="Times New Roman" charset="0"/>
                <a:cs typeface="+mn-cs"/>
              </a:rPr>
              <a:t>Always follow the manufacturer</a:t>
            </a:r>
            <a:r>
              <a:rPr lang="ja-JP" altLang="en-US" dirty="0">
                <a:latin typeface="Times New Roman" charset="0"/>
                <a:cs typeface="+mn-cs"/>
              </a:rPr>
              <a:t>’</a:t>
            </a:r>
            <a:r>
              <a:rPr lang="en-US" dirty="0">
                <a:latin typeface="Times New Roman" charset="0"/>
                <a:cs typeface="+mn-cs"/>
              </a:rPr>
              <a:t>s instructions when installing, operating, and maintaining dishwashers.</a:t>
            </a:r>
          </a:p>
          <a:p>
            <a:pPr marL="112163" indent="-112163">
              <a:lnSpc>
                <a:spcPct val="80000"/>
              </a:lnSpc>
              <a:spcBef>
                <a:spcPct val="50000"/>
              </a:spcBef>
              <a:defRPr/>
            </a:pPr>
            <a:endParaRPr lang="en-US" dirty="0">
              <a:latin typeface="Times New Roman" charset="0"/>
              <a:cs typeface="Times New Roman" charset="0"/>
            </a:endParaRPr>
          </a:p>
        </p:txBody>
      </p:sp>
    </p:spTree>
    <p:extLst>
      <p:ext uri="{BB962C8B-B14F-4D97-AF65-F5344CB8AC3E}">
        <p14:creationId xmlns:p14="http://schemas.microsoft.com/office/powerpoint/2010/main" val="330114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BD9644D-4F33-D749-8111-E62CFE4BC79B}" type="slidenum">
              <a:rPr lang="en-US" sz="1200" b="0">
                <a:solidFill>
                  <a:prstClr val="black"/>
                </a:solidFill>
              </a:rPr>
              <a:pPr eaLnBrk="1" hangingPunct="1">
                <a:defRPr/>
              </a:pPr>
              <a:t>9</a:t>
            </a:fld>
            <a:endParaRPr lang="en-US" sz="1200" b="0" dirty="0">
              <a:solidFill>
                <a:prstClr val="black"/>
              </a:solidFill>
            </a:endParaRPr>
          </a:p>
        </p:txBody>
      </p:sp>
      <p:sp>
        <p:nvSpPr>
          <p:cNvPr id="52326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2163" indent="-112163">
              <a:defRPr/>
            </a:pPr>
            <a:r>
              <a:rPr lang="en-US" b="1" dirty="0" smtClean="0">
                <a:latin typeface="Times New Roman" charset="0"/>
                <a:cs typeface="+mn-cs"/>
              </a:rPr>
              <a:t>Instructor Notes</a:t>
            </a:r>
            <a:endParaRPr lang="en-US" dirty="0" smtClean="0">
              <a:latin typeface="Times New Roman" charset="0"/>
              <a:cs typeface="+mn-cs"/>
            </a:endParaRPr>
          </a:p>
          <a:p>
            <a:pPr marL="112163" indent="-112163">
              <a:buFontTx/>
              <a:buChar char="•"/>
              <a:defRPr/>
            </a:pPr>
            <a:r>
              <a:rPr lang="en-US" sz="1200" b="0" i="0" u="none" strike="noStrike" kern="1200" baseline="0" dirty="0" smtClean="0">
                <a:solidFill>
                  <a:schemeClr val="tx1"/>
                </a:solidFill>
                <a:latin typeface="+mn-lt"/>
                <a:ea typeface="+mn-ea"/>
                <a:cs typeface="+mn-cs"/>
              </a:rPr>
              <a:t>Clean dishwashers as often as necessary. Follow the manufacturer’s recommendations and local regulatory requirements.</a:t>
            </a:r>
            <a:endParaRPr lang="en-US" dirty="0"/>
          </a:p>
        </p:txBody>
      </p:sp>
    </p:spTree>
    <p:extLst>
      <p:ext uri="{BB962C8B-B14F-4D97-AF65-F5344CB8AC3E}">
        <p14:creationId xmlns:p14="http://schemas.microsoft.com/office/powerpoint/2010/main" val="3445238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3333" y="1023597"/>
            <a:ext cx="3183470" cy="941534"/>
          </a:xfrm>
          <a:prstGeom prst="rect">
            <a:avLst/>
          </a:prstGeom>
        </p:spPr>
      </p:pic>
      <p:pic>
        <p:nvPicPr>
          <p:cNvPr id="9"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8466"/>
            <a:ext cx="5519934" cy="6866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Tree>
    <p:extLst>
      <p:ext uri="{BB962C8B-B14F-4D97-AF65-F5344CB8AC3E}">
        <p14:creationId xmlns:p14="http://schemas.microsoft.com/office/powerpoint/2010/main" val="2834579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9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0"/>
            <a:ext cx="529755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64336" y="1017091"/>
            <a:ext cx="2120129" cy="1302035"/>
          </a:xfrm>
          <a:prstGeom prst="rect">
            <a:avLst/>
          </a:prstGeom>
        </p:spPr>
      </p:pic>
    </p:spTree>
    <p:extLst>
      <p:ext uri="{BB962C8B-B14F-4D97-AF65-F5344CB8AC3E}">
        <p14:creationId xmlns:p14="http://schemas.microsoft.com/office/powerpoint/2010/main" val="5284581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anagerbook slide">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l="-137"/>
          <a:stretch/>
        </p:blipFill>
        <p:spPr bwMode="auto">
          <a:xfrm flipH="1">
            <a:off x="0" y="0"/>
            <a:ext cx="5314950" cy="68580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
        <p:nvSpPr>
          <p:cNvPr id="6" name="TextBox 5"/>
          <p:cNvSpPr txBox="1"/>
          <p:nvPr userDrawn="1"/>
        </p:nvSpPr>
        <p:spPr>
          <a:xfrm>
            <a:off x="5372100" y="1028700"/>
            <a:ext cx="3613029" cy="772519"/>
          </a:xfrm>
          <a:prstGeom prst="rect">
            <a:avLst/>
          </a:prstGeom>
          <a:noFill/>
        </p:spPr>
        <p:txBody>
          <a:bodyPr wrap="none" rtlCol="0">
            <a:spAutoFit/>
          </a:bodyPr>
          <a:lstStyle/>
          <a:p>
            <a:pPr>
              <a:lnSpc>
                <a:spcPct val="80000"/>
              </a:lnSpc>
            </a:pPr>
            <a:r>
              <a:rPr lang="en-US" sz="2400" b="0" dirty="0" smtClean="0">
                <a:solidFill>
                  <a:schemeClr val="tx1"/>
                </a:solidFill>
                <a:latin typeface="Arial"/>
                <a:cs typeface="Arial"/>
              </a:rPr>
              <a:t>7</a:t>
            </a:r>
            <a:r>
              <a:rPr lang="en-US" sz="2400" b="0" baseline="30000" dirty="0" smtClean="0">
                <a:solidFill>
                  <a:schemeClr val="tx1"/>
                </a:solidFill>
                <a:latin typeface="Arial"/>
                <a:cs typeface="Arial"/>
              </a:rPr>
              <a:t>th</a:t>
            </a:r>
            <a:r>
              <a:rPr lang="en-US" sz="2400" b="0" dirty="0" smtClean="0">
                <a:solidFill>
                  <a:schemeClr val="tx1"/>
                </a:solidFill>
                <a:latin typeface="Arial"/>
                <a:cs typeface="Arial"/>
              </a:rPr>
              <a:t> Edition</a:t>
            </a:r>
            <a:br>
              <a:rPr lang="en-US" sz="2400" b="0" dirty="0" smtClean="0">
                <a:solidFill>
                  <a:schemeClr val="tx1"/>
                </a:solidFill>
                <a:latin typeface="Arial"/>
                <a:cs typeface="Arial"/>
              </a:rPr>
            </a:br>
            <a:r>
              <a:rPr lang="en-US" sz="3000" b="1" i="0" dirty="0" err="1" smtClean="0">
                <a:solidFill>
                  <a:schemeClr val="tx1"/>
                </a:solidFill>
                <a:latin typeface="Arial"/>
                <a:cs typeface="Arial"/>
              </a:rPr>
              <a:t>ServSafe</a:t>
            </a:r>
            <a:r>
              <a:rPr lang="en-US" sz="3000" b="1" i="0" dirty="0" smtClean="0">
                <a:solidFill>
                  <a:schemeClr val="tx1"/>
                </a:solidFill>
                <a:latin typeface="Arial"/>
                <a:cs typeface="Arial"/>
              </a:rPr>
              <a:t> Manager </a:t>
            </a:r>
            <a:endParaRPr lang="en-US" sz="3000" b="1" i="0" dirty="0">
              <a:solidFill>
                <a:schemeClr val="tx1"/>
              </a:solidFill>
              <a:latin typeface="Arial"/>
              <a:cs typeface="Arial"/>
            </a:endParaRPr>
          </a:p>
        </p:txBody>
      </p:sp>
      <p:sp>
        <p:nvSpPr>
          <p:cNvPr id="3" name="Text Placeholder 2"/>
          <p:cNvSpPr>
            <a:spLocks noGrp="1"/>
          </p:cNvSpPr>
          <p:nvPr>
            <p:ph type="body" sz="quarter" idx="10"/>
          </p:nvPr>
        </p:nvSpPr>
        <p:spPr>
          <a:xfrm>
            <a:off x="5324236" y="3455255"/>
            <a:ext cx="3819764" cy="1997404"/>
          </a:xfrm>
        </p:spPr>
        <p:txBody>
          <a:bodyPr/>
          <a:lstStyle>
            <a:lvl1pPr marL="0" indent="0" algn="ctr">
              <a:buFontTx/>
              <a:buNone/>
              <a:defRPr sz="40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6603472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6763601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3 image right">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6522896" y="24257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2" name="Picture Placeholder 9"/>
          <p:cNvSpPr>
            <a:spLocks noGrp="1"/>
          </p:cNvSpPr>
          <p:nvPr>
            <p:ph type="pic" sz="quarter" idx="14"/>
          </p:nvPr>
        </p:nvSpPr>
        <p:spPr>
          <a:xfrm>
            <a:off x="6522896" y="36576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0" name="Picture Placeholder 9"/>
          <p:cNvSpPr>
            <a:spLocks noGrp="1"/>
          </p:cNvSpPr>
          <p:nvPr>
            <p:ph type="pic" sz="quarter" idx="12"/>
          </p:nvPr>
        </p:nvSpPr>
        <p:spPr>
          <a:xfrm>
            <a:off x="6523038" y="1243013"/>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61022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1935819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1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523038" y="1243013"/>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78911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1 large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102626" y="1243013"/>
            <a:ext cx="2604812" cy="4184904"/>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6612841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active_Title, Content_2 answer_why?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1109131" y="2787071"/>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1092197" y="2145803"/>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18" name="Text Placeholder 15"/>
          <p:cNvSpPr>
            <a:spLocks noGrp="1"/>
          </p:cNvSpPr>
          <p:nvPr>
            <p:ph type="body" sz="quarter" idx="16"/>
          </p:nvPr>
        </p:nvSpPr>
        <p:spPr>
          <a:xfrm>
            <a:off x="3742263"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54794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 plac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18455737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3801533" y="2548685"/>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3793069" y="2111935"/>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15"/>
          <p:cNvSpPr>
            <a:spLocks noGrp="1"/>
          </p:cNvSpPr>
          <p:nvPr>
            <p:ph type="body" sz="quarter" idx="16"/>
          </p:nvPr>
        </p:nvSpPr>
        <p:spPr>
          <a:xfrm>
            <a:off x="3801532"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574408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active_Title, A/B_2image placement">
    <p:spTree>
      <p:nvGrpSpPr>
        <p:cNvPr id="1" name=""/>
        <p:cNvGrpSpPr/>
        <p:nvPr/>
      </p:nvGrpSpPr>
      <p:grpSpPr>
        <a:xfrm>
          <a:off x="0" y="0"/>
          <a:ext cx="0" cy="0"/>
          <a:chOff x="0" y="0"/>
          <a:chExt cx="0" cy="0"/>
        </a:xfrm>
      </p:grpSpPr>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8610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t="-199"/>
          <a:stretch/>
        </p:blipFill>
        <p:spPr bwMode="auto">
          <a:xfrm>
            <a:off x="0" y="-8467"/>
            <a:ext cx="5283200"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745" y="1014131"/>
            <a:ext cx="2350577" cy="1236742"/>
          </a:xfrm>
          <a:prstGeom prst="rect">
            <a:avLst/>
          </a:prstGeom>
        </p:spPr>
      </p:pic>
    </p:spTree>
    <p:extLst>
      <p:ext uri="{BB962C8B-B14F-4D97-AF65-F5344CB8AC3E}">
        <p14:creationId xmlns:p14="http://schemas.microsoft.com/office/powerpoint/2010/main" val="12323342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active_Title, Content, 2image_new build">
    <p:spTree>
      <p:nvGrpSpPr>
        <p:cNvPr id="1" name=""/>
        <p:cNvGrpSpPr/>
        <p:nvPr/>
      </p:nvGrpSpPr>
      <p:grpSpPr>
        <a:xfrm>
          <a:off x="0" y="0"/>
          <a:ext cx="0" cy="0"/>
          <a:chOff x="0" y="0"/>
          <a:chExt cx="0" cy="0"/>
        </a:xfrm>
      </p:grpSpPr>
      <p:sp>
        <p:nvSpPr>
          <p:cNvPr id="23" name="Text Placeholder 22"/>
          <p:cNvSpPr>
            <a:spLocks noGrp="1"/>
          </p:cNvSpPr>
          <p:nvPr>
            <p:ph type="body" sz="quarter" idx="17"/>
          </p:nvPr>
        </p:nvSpPr>
        <p:spPr>
          <a:xfrm>
            <a:off x="736600" y="5359400"/>
            <a:ext cx="7789863" cy="363538"/>
          </a:xfrm>
        </p:spPr>
        <p:txBody>
          <a:bodyPr/>
          <a:lstStyle>
            <a:lvl1pPr>
              <a:defRPr b="0">
                <a:solidFill>
                  <a:srgbClr val="FF0000"/>
                </a:solidFill>
              </a:defRPr>
            </a:lvl1pPr>
          </a:lstStyle>
          <a:p>
            <a:pPr lvl="0"/>
            <a:r>
              <a:rPr lang="en-US" dirty="0" smtClean="0"/>
              <a:t>Click to edit Master text styles</a:t>
            </a:r>
          </a:p>
        </p:txBody>
      </p:sp>
      <p:sp>
        <p:nvSpPr>
          <p:cNvPr id="21" name="Text Placeholder 19"/>
          <p:cNvSpPr>
            <a:spLocks noGrp="1"/>
          </p:cNvSpPr>
          <p:nvPr>
            <p:ph type="body" sz="quarter" idx="16"/>
          </p:nvPr>
        </p:nvSpPr>
        <p:spPr>
          <a:xfrm>
            <a:off x="4532417" y="4878938"/>
            <a:ext cx="2639135" cy="390525"/>
          </a:xfrm>
        </p:spPr>
        <p:txBody>
          <a:bodyPr/>
          <a:lstStyle>
            <a:lvl1pPr>
              <a:defRPr b="0">
                <a:solidFill>
                  <a:schemeClr val="tx1"/>
                </a:solidFill>
              </a:defRPr>
            </a:lvl1pPr>
          </a:lstStyle>
          <a:p>
            <a:pPr lvl="0"/>
            <a:r>
              <a:rPr lang="en-US" dirty="0" smtClean="0"/>
              <a:t>Click to edit Master text styles</a:t>
            </a:r>
          </a:p>
        </p:txBody>
      </p:sp>
      <p:sp>
        <p:nvSpPr>
          <p:cNvPr id="20" name="Text Placeholder 19"/>
          <p:cNvSpPr>
            <a:spLocks noGrp="1"/>
          </p:cNvSpPr>
          <p:nvPr>
            <p:ph type="body" sz="quarter" idx="15"/>
          </p:nvPr>
        </p:nvSpPr>
        <p:spPr>
          <a:xfrm>
            <a:off x="879755" y="4876800"/>
            <a:ext cx="2655286" cy="39052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400050" y="1047750"/>
            <a:ext cx="8602663" cy="457200"/>
          </a:xfrm>
        </p:spPr>
        <p:txBody>
          <a:bodyPr/>
          <a:lstStyle/>
          <a:p>
            <a:pPr lvl="0"/>
            <a:r>
              <a:rPr lang="en-US" dirty="0" smtClean="0"/>
              <a:t>Click to edit Master text styles</a:t>
            </a:r>
          </a:p>
        </p:txBody>
      </p:sp>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33632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active 1 image right_new build">
    <p:spTree>
      <p:nvGrpSpPr>
        <p:cNvPr id="1" name=""/>
        <p:cNvGrpSpPr/>
        <p:nvPr/>
      </p:nvGrpSpPr>
      <p:grpSpPr>
        <a:xfrm>
          <a:off x="0" y="0"/>
          <a:ext cx="0" cy="0"/>
          <a:chOff x="0" y="0"/>
          <a:chExt cx="0" cy="0"/>
        </a:xfrm>
      </p:grpSpPr>
      <p:sp>
        <p:nvSpPr>
          <p:cNvPr id="17" name="Text Placeholder 14"/>
          <p:cNvSpPr>
            <a:spLocks noGrp="1"/>
          </p:cNvSpPr>
          <p:nvPr>
            <p:ph type="body" sz="quarter" idx="16"/>
          </p:nvPr>
        </p:nvSpPr>
        <p:spPr>
          <a:xfrm>
            <a:off x="3714750" y="2914650"/>
            <a:ext cx="5295900" cy="461665"/>
          </a:xfrm>
        </p:spPr>
        <p:txBody>
          <a:bodyPr/>
          <a:lstStyle>
            <a:lvl1pPr>
              <a:defRPr b="0">
                <a:solidFill>
                  <a:schemeClr val="tx1"/>
                </a:solidFill>
              </a:defRPr>
            </a:lvl1pPr>
          </a:lstStyle>
          <a:p>
            <a:pPr lvl="0"/>
            <a:r>
              <a:rPr lang="en-US" dirty="0" smtClean="0"/>
              <a:t>Click to edit Master text styles</a:t>
            </a:r>
          </a:p>
        </p:txBody>
      </p:sp>
      <p:sp>
        <p:nvSpPr>
          <p:cNvPr id="16" name="Text Placeholder 14"/>
          <p:cNvSpPr>
            <a:spLocks noGrp="1"/>
          </p:cNvSpPr>
          <p:nvPr>
            <p:ph type="body" sz="quarter" idx="15"/>
          </p:nvPr>
        </p:nvSpPr>
        <p:spPr>
          <a:xfrm>
            <a:off x="3714750" y="2452985"/>
            <a:ext cx="5295900" cy="461665"/>
          </a:xfrm>
        </p:spPr>
        <p:txBody>
          <a:bodyPr/>
          <a:lstStyle>
            <a:lvl1pPr>
              <a:defRPr b="0">
                <a:solidFill>
                  <a:schemeClr val="tx1"/>
                </a:solidFill>
              </a:defRPr>
            </a:lvl1pPr>
          </a:lstStyle>
          <a:p>
            <a:pPr lvl="0"/>
            <a:r>
              <a:rPr lang="en-US" dirty="0" smtClean="0"/>
              <a:t>Click to edit Master text styles</a:t>
            </a:r>
          </a:p>
        </p:txBody>
      </p:sp>
      <p:sp>
        <p:nvSpPr>
          <p:cNvPr id="15" name="Text Placeholder 14"/>
          <p:cNvSpPr>
            <a:spLocks noGrp="1"/>
          </p:cNvSpPr>
          <p:nvPr>
            <p:ph type="body" sz="quarter" idx="14"/>
          </p:nvPr>
        </p:nvSpPr>
        <p:spPr>
          <a:xfrm>
            <a:off x="3714750" y="1976735"/>
            <a:ext cx="5295900" cy="461665"/>
          </a:xfrm>
        </p:spPr>
        <p:txBody>
          <a:bodyPr/>
          <a:lstStyle>
            <a:lvl1pPr>
              <a:defRPr b="0">
                <a:solidFill>
                  <a:schemeClr val="tx1"/>
                </a:solidFill>
              </a:defRPr>
            </a:lvl1pPr>
          </a:lstStyle>
          <a:p>
            <a:pPr lvl="0"/>
            <a:r>
              <a:rPr lang="en-US" dirty="0" smtClean="0"/>
              <a:t>Click to edit Master text styles</a:t>
            </a:r>
          </a:p>
        </p:txBody>
      </p:sp>
      <p:sp>
        <p:nvSpPr>
          <p:cNvPr id="13" name="Text Placeholder 12"/>
          <p:cNvSpPr>
            <a:spLocks noGrp="1"/>
          </p:cNvSpPr>
          <p:nvPr>
            <p:ph type="body" sz="quarter" idx="13"/>
          </p:nvPr>
        </p:nvSpPr>
        <p:spPr>
          <a:xfrm>
            <a:off x="390525" y="1112838"/>
            <a:ext cx="8086725" cy="457200"/>
          </a:xfrm>
        </p:spPr>
        <p:txBody>
          <a:bodyPr/>
          <a:lstStyle/>
          <a:p>
            <a:pPr lvl="0"/>
            <a:r>
              <a:rPr lang="en-US" dirty="0" smtClean="0"/>
              <a:t>Click to edit Master text styles</a:t>
            </a:r>
          </a:p>
        </p:txBody>
      </p:sp>
      <p:sp>
        <p:nvSpPr>
          <p:cNvPr id="11"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18" name="Text Placeholder 14"/>
          <p:cNvSpPr>
            <a:spLocks noGrp="1"/>
          </p:cNvSpPr>
          <p:nvPr>
            <p:ph type="body" sz="quarter" idx="17"/>
          </p:nvPr>
        </p:nvSpPr>
        <p:spPr>
          <a:xfrm>
            <a:off x="3714750" y="3395601"/>
            <a:ext cx="5295900" cy="461665"/>
          </a:xfrm>
        </p:spPr>
        <p:txBody>
          <a:bodyPr/>
          <a:lstStyle>
            <a:lvl1pPr>
              <a:defRPr b="0">
                <a:solidFill>
                  <a:schemeClr val="tx1"/>
                </a:solidFill>
              </a:defRPr>
            </a:lvl1pPr>
          </a:lstStyle>
          <a:p>
            <a:pPr lvl="0"/>
            <a:r>
              <a:rPr lang="en-US" dirty="0" smtClean="0"/>
              <a:t>Click to edit Master text styles</a:t>
            </a:r>
          </a:p>
        </p:txBody>
      </p:sp>
      <p:sp>
        <p:nvSpPr>
          <p:cNvPr id="19"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Tree>
    <p:extLst>
      <p:ext uri="{BB962C8B-B14F-4D97-AF65-F5344CB8AC3E}">
        <p14:creationId xmlns:p14="http://schemas.microsoft.com/office/powerpoint/2010/main" val="181874348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328">
          <p15:clr>
            <a:srgbClr val="FBAE40"/>
          </p15:clr>
        </p15:guide>
        <p15:guide id="3" orient="horz" pos="12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VD lets watch">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390525" y="158750"/>
            <a:ext cx="8235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kern="0" dirty="0" smtClean="0">
                <a:latin typeface="Arial Narrow" charset="0"/>
                <a:cs typeface="+mj-cs"/>
              </a:rPr>
              <a:t>DVD</a:t>
            </a:r>
            <a:endParaRPr lang="en-US" kern="0" dirty="0">
              <a:latin typeface="Arial Narrow" charset="0"/>
              <a:cs typeface="+mj-cs"/>
            </a:endParaRP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pic>
        <p:nvPicPr>
          <p:cNvPr id="7" name="Picture 6"/>
          <p:cNvPicPr>
            <a:picLocks noChangeAspect="1"/>
          </p:cNvPicPr>
          <p:nvPr userDrawn="1"/>
        </p:nvPicPr>
        <p:blipFill>
          <a:blip r:embed="rId2"/>
          <a:stretch>
            <a:fillRect/>
          </a:stretch>
        </p:blipFill>
        <p:spPr>
          <a:xfrm>
            <a:off x="121534" y="831879"/>
            <a:ext cx="8900931" cy="5194242"/>
          </a:xfrm>
          <a:prstGeom prst="rect">
            <a:avLst/>
          </a:prstGeom>
        </p:spPr>
      </p:pic>
    </p:spTree>
    <p:extLst>
      <p:ext uri="{BB962C8B-B14F-4D97-AF65-F5344CB8AC3E}">
        <p14:creationId xmlns:p14="http://schemas.microsoft.com/office/powerpoint/2010/main" val="6163171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methings to kn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21534" y="831879"/>
            <a:ext cx="8900931" cy="5194242"/>
          </a:xfrm>
          <a:prstGeom prst="rect">
            <a:avLst/>
          </a:prstGeom>
        </p:spPr>
      </p:pic>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5" name="Rectangle 2"/>
          <p:cNvSpPr>
            <a:spLocks noGrp="1" noChangeArrowheads="1"/>
          </p:cNvSpPr>
          <p:nvPr>
            <p:ph type="title" hasCustomPrompt="1"/>
          </p:nvPr>
        </p:nvSpPr>
        <p:spPr>
          <a:xfrm>
            <a:off x="390525" y="158750"/>
            <a:ext cx="8235950" cy="519112"/>
          </a:xfrm>
        </p:spPr>
        <p:txBody>
          <a:bodyPr/>
          <a:lstStyle>
            <a:lvl1pPr>
              <a:defRPr lang="en-US" smtClean="0">
                <a:latin typeface="Arial Narrow" charset="0"/>
              </a:defRPr>
            </a:lvl1p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7587501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4412288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641436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1"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332544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270385"/>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270385"/>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3603487"/>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3603487"/>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05412363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761449"/>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761449"/>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4094551"/>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4094551"/>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8628690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content_4 image_only">
    <p:spTree>
      <p:nvGrpSpPr>
        <p:cNvPr id="1" name=""/>
        <p:cNvGrpSpPr/>
        <p:nvPr/>
      </p:nvGrpSpPr>
      <p:grpSpPr>
        <a:xfrm>
          <a:off x="0" y="0"/>
          <a:ext cx="0" cy="0"/>
          <a:chOff x="0" y="0"/>
          <a:chExt cx="0" cy="0"/>
        </a:xfrm>
      </p:grpSpPr>
      <p:sp>
        <p:nvSpPr>
          <p:cNvPr id="20" name="Picture Placeholder 15"/>
          <p:cNvSpPr>
            <a:spLocks noGrp="1"/>
          </p:cNvSpPr>
          <p:nvPr>
            <p:ph type="pic" sz="quarter" idx="26"/>
          </p:nvPr>
        </p:nvSpPr>
        <p:spPr>
          <a:xfrm>
            <a:off x="4742761"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880289"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9321561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2906" y="1014131"/>
            <a:ext cx="2162377" cy="1240583"/>
          </a:xfrm>
          <a:prstGeom prst="rect">
            <a:avLst/>
          </a:prstGeom>
        </p:spPr>
      </p:pic>
    </p:spTree>
    <p:extLst>
      <p:ext uri="{BB962C8B-B14F-4D97-AF65-F5344CB8AC3E}">
        <p14:creationId xmlns:p14="http://schemas.microsoft.com/office/powerpoint/2010/main" val="36090471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3775522"/>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378352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25073567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content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431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432539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79399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168958512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content_4 across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84696661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content_5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44748600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379650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710702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81093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435531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08978420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content_6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8" name="Picture Placeholder 15"/>
          <p:cNvSpPr>
            <a:spLocks noGrp="1"/>
          </p:cNvSpPr>
          <p:nvPr>
            <p:ph type="pic" sz="quarter" idx="28"/>
          </p:nvPr>
        </p:nvSpPr>
        <p:spPr>
          <a:xfrm>
            <a:off x="6283324"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Picture Placeholder 15"/>
          <p:cNvSpPr>
            <a:spLocks noGrp="1"/>
          </p:cNvSpPr>
          <p:nvPr>
            <p:ph type="pic" sz="quarter" idx="29"/>
          </p:nvPr>
        </p:nvSpPr>
        <p:spPr>
          <a:xfrm>
            <a:off x="3410917"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548445"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84237553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content_8 image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Text Placeholder 21"/>
          <p:cNvSpPr>
            <a:spLocks noGrp="1"/>
          </p:cNvSpPr>
          <p:nvPr>
            <p:ph type="body" sz="quarter" idx="24"/>
          </p:nvPr>
        </p:nvSpPr>
        <p:spPr>
          <a:xfrm>
            <a:off x="225218"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7" name="Picture Placeholder 15"/>
          <p:cNvSpPr>
            <a:spLocks noGrp="1"/>
          </p:cNvSpPr>
          <p:nvPr>
            <p:ph type="pic" sz="quarter" idx="25"/>
          </p:nvPr>
        </p:nvSpPr>
        <p:spPr>
          <a:xfrm>
            <a:off x="225219"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21"/>
          <p:cNvSpPr>
            <a:spLocks noGrp="1"/>
          </p:cNvSpPr>
          <p:nvPr>
            <p:ph type="body" sz="quarter" idx="26"/>
          </p:nvPr>
        </p:nvSpPr>
        <p:spPr>
          <a:xfrm>
            <a:off x="245158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9" name="Picture Placeholder 15"/>
          <p:cNvSpPr>
            <a:spLocks noGrp="1"/>
          </p:cNvSpPr>
          <p:nvPr>
            <p:ph type="pic" sz="quarter" idx="27"/>
          </p:nvPr>
        </p:nvSpPr>
        <p:spPr>
          <a:xfrm>
            <a:off x="245158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Text Placeholder 21"/>
          <p:cNvSpPr>
            <a:spLocks noGrp="1"/>
          </p:cNvSpPr>
          <p:nvPr>
            <p:ph type="body" sz="quarter" idx="28"/>
          </p:nvPr>
        </p:nvSpPr>
        <p:spPr>
          <a:xfrm>
            <a:off x="465807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8" name="Picture Placeholder 15"/>
          <p:cNvSpPr>
            <a:spLocks noGrp="1"/>
          </p:cNvSpPr>
          <p:nvPr>
            <p:ph type="pic" sz="quarter" idx="29"/>
          </p:nvPr>
        </p:nvSpPr>
        <p:spPr>
          <a:xfrm>
            <a:off x="465807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30"/>
          </p:nvPr>
        </p:nvSpPr>
        <p:spPr>
          <a:xfrm>
            <a:off x="6884442"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30" name="Picture Placeholder 15"/>
          <p:cNvSpPr>
            <a:spLocks noGrp="1"/>
          </p:cNvSpPr>
          <p:nvPr>
            <p:ph type="pic" sz="quarter" idx="31"/>
          </p:nvPr>
        </p:nvSpPr>
        <p:spPr>
          <a:xfrm>
            <a:off x="6884443"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68463034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8" name="Picture Placeholder 15"/>
          <p:cNvSpPr>
            <a:spLocks noGrp="1"/>
          </p:cNvSpPr>
          <p:nvPr>
            <p:ph type="pic" sz="quarter" idx="32"/>
          </p:nvPr>
        </p:nvSpPr>
        <p:spPr>
          <a:xfrm>
            <a:off x="225219"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9" name="Picture Placeholder 15"/>
          <p:cNvSpPr>
            <a:spLocks noGrp="1"/>
          </p:cNvSpPr>
          <p:nvPr>
            <p:ph type="pic" sz="quarter" idx="33"/>
          </p:nvPr>
        </p:nvSpPr>
        <p:spPr>
          <a:xfrm>
            <a:off x="2451587"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44362046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8 imag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95401"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3" name="Picture Placeholder 15"/>
          <p:cNvSpPr>
            <a:spLocks noGrp="1"/>
          </p:cNvSpPr>
          <p:nvPr>
            <p:ph type="pic" sz="quarter" idx="19"/>
          </p:nvPr>
        </p:nvSpPr>
        <p:spPr>
          <a:xfrm>
            <a:off x="242176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67941476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38800" y="1023771"/>
            <a:ext cx="2780749" cy="1229060"/>
          </a:xfrm>
          <a:prstGeom prst="rect">
            <a:avLst/>
          </a:prstGeom>
        </p:spPr>
      </p:pic>
    </p:spTree>
    <p:extLst>
      <p:ext uri="{BB962C8B-B14F-4D97-AF65-F5344CB8AC3E}">
        <p14:creationId xmlns:p14="http://schemas.microsoft.com/office/powerpoint/2010/main" val="21154366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38" name="Picture Placeholder 15"/>
          <p:cNvSpPr>
            <a:spLocks noGrp="1"/>
          </p:cNvSpPr>
          <p:nvPr>
            <p:ph type="pic" sz="quarter" idx="32"/>
          </p:nvPr>
        </p:nvSpPr>
        <p:spPr>
          <a:xfrm>
            <a:off x="582988"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Picture Placeholder 15"/>
          <p:cNvSpPr>
            <a:spLocks noGrp="1"/>
          </p:cNvSpPr>
          <p:nvPr>
            <p:ph type="pic" sz="quarter" idx="33"/>
          </p:nvPr>
        </p:nvSpPr>
        <p:spPr>
          <a:xfrm>
            <a:off x="2252762"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34"/>
          </p:nvPr>
        </p:nvSpPr>
        <p:spPr>
          <a:xfrm>
            <a:off x="3912597"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35"/>
          </p:nvPr>
        </p:nvSpPr>
        <p:spPr>
          <a:xfrm>
            <a:off x="5592311"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36"/>
          </p:nvPr>
        </p:nvSpPr>
        <p:spPr>
          <a:xfrm>
            <a:off x="7262085" y="253311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15"/>
          <p:cNvSpPr>
            <a:spLocks noGrp="1"/>
          </p:cNvSpPr>
          <p:nvPr>
            <p:ph type="pic" sz="quarter" idx="37"/>
          </p:nvPr>
        </p:nvSpPr>
        <p:spPr>
          <a:xfrm>
            <a:off x="582988"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2" name="Picture Placeholder 15"/>
          <p:cNvSpPr>
            <a:spLocks noGrp="1"/>
          </p:cNvSpPr>
          <p:nvPr>
            <p:ph type="pic" sz="quarter" idx="38"/>
          </p:nvPr>
        </p:nvSpPr>
        <p:spPr>
          <a:xfrm>
            <a:off x="2252762"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15"/>
          <p:cNvSpPr>
            <a:spLocks noGrp="1"/>
          </p:cNvSpPr>
          <p:nvPr>
            <p:ph type="pic" sz="quarter" idx="39"/>
          </p:nvPr>
        </p:nvSpPr>
        <p:spPr>
          <a:xfrm>
            <a:off x="3912597"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Picture Placeholder 15"/>
          <p:cNvSpPr>
            <a:spLocks noGrp="1"/>
          </p:cNvSpPr>
          <p:nvPr>
            <p:ph type="pic" sz="quarter" idx="40"/>
          </p:nvPr>
        </p:nvSpPr>
        <p:spPr>
          <a:xfrm>
            <a:off x="5592311"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41"/>
          </p:nvPr>
        </p:nvSpPr>
        <p:spPr>
          <a:xfrm>
            <a:off x="7262085" y="472966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17"/>
          </p:nvPr>
        </p:nvSpPr>
        <p:spPr>
          <a:xfrm>
            <a:off x="582988" y="1794065"/>
            <a:ext cx="2895708" cy="659535"/>
          </a:xfrm>
        </p:spPr>
        <p:txBody>
          <a:bodyPr/>
          <a:lstStyle>
            <a:lvl1pPr algn="l">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42"/>
          </p:nvPr>
        </p:nvSpPr>
        <p:spPr>
          <a:xfrm>
            <a:off x="622744" y="3970735"/>
            <a:ext cx="2895708" cy="659535"/>
          </a:xfrm>
        </p:spPr>
        <p:txBody>
          <a:bodyPr/>
          <a:lstStyle>
            <a:lvl1pPr algn="l">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4330509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top left Image, table">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285750" y="992819"/>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562225" y="1143001"/>
            <a:ext cx="6067425" cy="914400"/>
          </a:xfrm>
        </p:spPr>
        <p:txBody>
          <a:bodyPr/>
          <a:lstStyle>
            <a:lvl1pPr>
              <a:defRPr>
                <a:solidFill>
                  <a:schemeClr val="tx1"/>
                </a:solidFill>
              </a:defRPr>
            </a:lvl1pPr>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34289648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61829452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13877183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2 colum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841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305086" cy="6874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9633" y="1016680"/>
            <a:ext cx="2707773" cy="2104766"/>
          </a:xfrm>
          <a:prstGeom prst="rect">
            <a:avLst/>
          </a:prstGeom>
        </p:spPr>
      </p:pic>
    </p:spTree>
    <p:extLst>
      <p:ext uri="{BB962C8B-B14F-4D97-AF65-F5344CB8AC3E}">
        <p14:creationId xmlns:p14="http://schemas.microsoft.com/office/powerpoint/2010/main" val="26761760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626"/>
            <a:ext cx="5305086"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1002973"/>
            <a:ext cx="2707773" cy="1298195"/>
          </a:xfrm>
          <a:prstGeom prst="rect">
            <a:avLst/>
          </a:prstGeom>
        </p:spPr>
      </p:pic>
    </p:spTree>
    <p:extLst>
      <p:ext uri="{BB962C8B-B14F-4D97-AF65-F5344CB8AC3E}">
        <p14:creationId xmlns:p14="http://schemas.microsoft.com/office/powerpoint/2010/main" val="40690523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7292" y="-8626"/>
            <a:ext cx="5273568"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950501"/>
            <a:ext cx="2757703" cy="1282831"/>
          </a:xfrm>
          <a:prstGeom prst="rect">
            <a:avLst/>
          </a:prstGeom>
        </p:spPr>
      </p:pic>
    </p:spTree>
    <p:extLst>
      <p:ext uri="{BB962C8B-B14F-4D97-AF65-F5344CB8AC3E}">
        <p14:creationId xmlns:p14="http://schemas.microsoft.com/office/powerpoint/2010/main" val="690191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292" y="0"/>
            <a:ext cx="5300204" cy="6848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82256" y="1008244"/>
            <a:ext cx="2120129" cy="1697640"/>
          </a:xfrm>
          <a:prstGeom prst="rect">
            <a:avLst/>
          </a:prstGeom>
        </p:spPr>
      </p:pic>
    </p:spTree>
    <p:extLst>
      <p:ext uri="{BB962C8B-B14F-4D97-AF65-F5344CB8AC3E}">
        <p14:creationId xmlns:p14="http://schemas.microsoft.com/office/powerpoint/2010/main" val="4063710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8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9939"/>
            <a:ext cx="5297555" cy="6867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45427" y="941910"/>
            <a:ext cx="2945903" cy="1359648"/>
          </a:xfrm>
          <a:prstGeom prst="rect">
            <a:avLst/>
          </a:prstGeom>
        </p:spPr>
      </p:pic>
    </p:spTree>
    <p:extLst>
      <p:ext uri="{BB962C8B-B14F-4D97-AF65-F5344CB8AC3E}">
        <p14:creationId xmlns:p14="http://schemas.microsoft.com/office/powerpoint/2010/main" val="6913263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bwMode="auto">
          <a:xfrm>
            <a:off x="0" y="0"/>
            <a:ext cx="9144000" cy="792480"/>
          </a:xfrm>
          <a:prstGeom prst="rect">
            <a:avLst/>
          </a:prstGeom>
          <a:solidFill>
            <a:srgbClr val="6F7C91"/>
          </a:solidFill>
          <a:ln>
            <a:noFill/>
          </a:ln>
          <a:effectLs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FF"/>
              </a:solidFill>
              <a:effectLst/>
              <a:latin typeface="Arial" charset="0"/>
            </a:endParaRPr>
          </a:p>
        </p:txBody>
      </p:sp>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aseline="0">
                <a:solidFill>
                  <a:srgbClr val="6F7C91"/>
                </a:solidFill>
                <a:latin typeface="Arial Narrow" charset="0"/>
                <a:cs typeface="+mn-cs"/>
              </a:defRPr>
            </a:lvl1pPr>
          </a:lstStyle>
          <a:p>
            <a:pPr fontAlgn="base">
              <a:spcBef>
                <a:spcPct val="0"/>
              </a:spcBef>
              <a:spcAft>
                <a:spcPct val="0"/>
              </a:spcAft>
              <a:defRPr/>
            </a:pPr>
            <a:fld id="{B2689DD5-54FA-EB46-8645-722075446EAA}"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34914252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727" r:id="rId11"/>
    <p:sldLayoutId id="2147483694" r:id="rId12"/>
    <p:sldLayoutId id="2147483695" r:id="rId13"/>
    <p:sldLayoutId id="2147483696" r:id="rId14"/>
    <p:sldLayoutId id="2147483697" r:id="rId15"/>
    <p:sldLayoutId id="2147483726"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280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1"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FA_2.25 Blocked handwashing sink.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223963"/>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handwashing station being used correctly?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9-10</a:t>
            </a:r>
          </a:p>
        </p:txBody>
      </p:sp>
      <p:sp>
        <p:nvSpPr>
          <p:cNvPr id="8" name="Rectangle 7"/>
          <p:cNvSpPr/>
          <p:nvPr/>
        </p:nvSpPr>
        <p:spPr>
          <a:xfrm>
            <a:off x="3714750" y="3121629"/>
            <a:ext cx="4987816" cy="1569660"/>
          </a:xfrm>
          <a:prstGeom prst="rect">
            <a:avLst/>
          </a:prstGeom>
        </p:spPr>
        <p:txBody>
          <a:bodyPr wrap="square">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a:t>
            </a:r>
          </a:p>
          <a:p>
            <a:r>
              <a:rPr lang="en-US" sz="2400" b="1" dirty="0" smtClean="0">
                <a:solidFill>
                  <a:srgbClr val="FF0000"/>
                </a:solidFill>
                <a:latin typeface="Arial Narrow"/>
              </a:rPr>
              <a:t>Handwashing stations must be available at all times. They should not be blocked.</a:t>
            </a:r>
            <a:endParaRPr lang="en-US" sz="2400" b="1" dirty="0">
              <a:solidFill>
                <a:srgbClr val="FF0000"/>
              </a:solidFill>
              <a:latin typeface="Arial Narrow"/>
            </a:endParaRPr>
          </a:p>
        </p:txBody>
      </p:sp>
    </p:spTree>
    <p:extLst>
      <p:ext uri="{BB962C8B-B14F-4D97-AF65-F5344CB8AC3E}">
        <p14:creationId xmlns:p14="http://schemas.microsoft.com/office/powerpoint/2010/main" val="349702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9-11</a:t>
            </a:r>
          </a:p>
        </p:txBody>
      </p:sp>
      <p:sp>
        <p:nvSpPr>
          <p:cNvPr id="8" name="Rectangle 7"/>
          <p:cNvSpPr/>
          <p:nvPr/>
        </p:nvSpPr>
        <p:spPr>
          <a:xfrm>
            <a:off x="3714750" y="3121629"/>
            <a:ext cx="4987816" cy="1569660"/>
          </a:xfrm>
          <a:prstGeom prst="rect">
            <a:avLst/>
          </a:prstGeom>
        </p:spPr>
        <p:txBody>
          <a:bodyPr wrap="square">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a:t>
            </a:r>
          </a:p>
          <a:p>
            <a:r>
              <a:rPr lang="en-US" sz="2400" b="1" dirty="0" smtClean="0">
                <a:solidFill>
                  <a:srgbClr val="FF0000"/>
                </a:solidFill>
                <a:latin typeface="Arial Narrow"/>
              </a:rPr>
              <a:t>Handwashing sinks must be used only for handwashing and not for any other purpose, such as dishwashing.</a:t>
            </a:r>
            <a:endParaRPr lang="en-US" sz="2400" b="1" dirty="0">
              <a:solidFill>
                <a:srgbClr val="FF0000"/>
              </a:solidFill>
              <a:latin typeface="Arial Narrow"/>
            </a:endParaRPr>
          </a:p>
        </p:txBody>
      </p:sp>
      <p:sp>
        <p:nvSpPr>
          <p:cNvPr id="11"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_MG_7031.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12" name="Rectangle 3"/>
          <p:cNvSpPr>
            <a:spLocks noGrp="1" noChangeArrowheads="1"/>
          </p:cNvSpPr>
          <p:nvPr>
            <p:ph idx="4294967295"/>
          </p:nvPr>
        </p:nvSpPr>
        <p:spPr>
          <a:xfrm>
            <a:off x="531813" y="1223963"/>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handwashing station being used correctly?</a:t>
            </a:r>
          </a:p>
        </p:txBody>
      </p:sp>
    </p:spTree>
    <p:extLst>
      <p:ext uri="{BB962C8B-B14F-4D97-AF65-F5344CB8AC3E}">
        <p14:creationId xmlns:p14="http://schemas.microsoft.com/office/powerpoint/2010/main" val="37915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9-12</a:t>
            </a:r>
          </a:p>
        </p:txBody>
      </p:sp>
      <p:sp>
        <p:nvSpPr>
          <p:cNvPr id="8" name="Rectangle 7"/>
          <p:cNvSpPr/>
          <p:nvPr/>
        </p:nvSpPr>
        <p:spPr>
          <a:xfrm>
            <a:off x="3714750" y="3121629"/>
            <a:ext cx="4987816" cy="1938992"/>
          </a:xfrm>
          <a:prstGeom prst="rect">
            <a:avLst/>
          </a:prstGeom>
        </p:spPr>
        <p:txBody>
          <a:bodyPr wrap="square">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a:t>
            </a:r>
          </a:p>
          <a:p>
            <a:r>
              <a:rPr lang="en-US" sz="2400" b="1" dirty="0" smtClean="0">
                <a:solidFill>
                  <a:srgbClr val="FF0000"/>
                </a:solidFill>
                <a:latin typeface="Arial Narrow"/>
              </a:rPr>
              <a:t>Handwashing sinks must have adequate barriers or spacing to </a:t>
            </a:r>
            <a:br>
              <a:rPr lang="en-US" sz="2400" b="1" dirty="0" smtClean="0">
                <a:solidFill>
                  <a:srgbClr val="FF0000"/>
                </a:solidFill>
                <a:latin typeface="Arial Narrow"/>
              </a:rPr>
            </a:br>
            <a:r>
              <a:rPr lang="en-US" sz="2400" b="1" dirty="0" smtClean="0">
                <a:solidFill>
                  <a:srgbClr val="FF0000"/>
                </a:solidFill>
                <a:latin typeface="Arial Narrow"/>
              </a:rPr>
              <a:t>prevent splashing onto food or </a:t>
            </a:r>
            <a:br>
              <a:rPr lang="en-US" sz="2400" b="1" dirty="0" smtClean="0">
                <a:solidFill>
                  <a:srgbClr val="FF0000"/>
                </a:solidFill>
                <a:latin typeface="Arial Narrow"/>
              </a:rPr>
            </a:br>
            <a:r>
              <a:rPr lang="en-US" sz="2400" b="1" dirty="0" smtClean="0">
                <a:solidFill>
                  <a:srgbClr val="FF0000"/>
                </a:solidFill>
                <a:latin typeface="Arial Narrow"/>
              </a:rPr>
              <a:t>food-contact surfaces. </a:t>
            </a:r>
            <a:r>
              <a:rPr lang="en-US" sz="2400" b="1" dirty="0">
                <a:solidFill>
                  <a:srgbClr val="FF0000"/>
                </a:solidFill>
                <a:latin typeface="Arial Narrow"/>
              </a:rPr>
              <a:t> </a:t>
            </a: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906sinkBarrier-NRAEF0316.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13" name="Rectangle 3"/>
          <p:cNvSpPr>
            <a:spLocks noGrp="1" noChangeArrowheads="1"/>
          </p:cNvSpPr>
          <p:nvPr>
            <p:ph idx="4294967295"/>
          </p:nvPr>
        </p:nvSpPr>
        <p:spPr>
          <a:xfrm>
            <a:off x="531813" y="1223963"/>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handwashing station being used correctly?</a:t>
            </a:r>
          </a:p>
        </p:txBody>
      </p:sp>
    </p:spTree>
    <p:extLst>
      <p:ext uri="{BB962C8B-B14F-4D97-AF65-F5344CB8AC3E}">
        <p14:creationId xmlns:p14="http://schemas.microsoft.com/office/powerpoint/2010/main" val="33458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9-13</a:t>
            </a:r>
          </a:p>
        </p:txBody>
      </p:sp>
      <p:sp>
        <p:nvSpPr>
          <p:cNvPr id="8" name="Rectangle 7"/>
          <p:cNvSpPr/>
          <p:nvPr/>
        </p:nvSpPr>
        <p:spPr>
          <a:xfrm>
            <a:off x="3714750" y="3121629"/>
            <a:ext cx="4987816" cy="1569660"/>
          </a:xfrm>
          <a:prstGeom prst="rect">
            <a:avLst/>
          </a:prstGeom>
        </p:spPr>
        <p:txBody>
          <a:bodyPr wrap="square">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a:t>
            </a:r>
          </a:p>
          <a:p>
            <a:r>
              <a:rPr lang="en-US" sz="2400" b="1" dirty="0" smtClean="0">
                <a:solidFill>
                  <a:srgbClr val="FF0000"/>
                </a:solidFill>
                <a:latin typeface="Arial Narrow"/>
              </a:rPr>
              <a:t>It’s missing a garbage can and a sign telling employees to wash hands before returning to work. </a:t>
            </a:r>
            <a:endParaRPr lang="en-US" sz="2400" b="1" dirty="0">
              <a:solidFill>
                <a:srgbClr val="FF0000"/>
              </a:solidFill>
              <a:latin typeface="Arial Narrow"/>
            </a:endParaRP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NRAEF2578.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rot="16200000">
            <a:off x="-59067" y="2261284"/>
            <a:ext cx="4093103" cy="2987544"/>
          </a:xfrm>
        </p:spPr>
      </p:pic>
      <p:sp>
        <p:nvSpPr>
          <p:cNvPr id="14" name="Rectangle 3"/>
          <p:cNvSpPr>
            <a:spLocks noGrp="1" noChangeArrowheads="1"/>
          </p:cNvSpPr>
          <p:nvPr>
            <p:ph idx="4294967295"/>
          </p:nvPr>
        </p:nvSpPr>
        <p:spPr>
          <a:xfrm>
            <a:off x="531813" y="890588"/>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handwashing station being used correctly?</a:t>
            </a:r>
          </a:p>
        </p:txBody>
      </p:sp>
    </p:spTree>
    <p:extLst>
      <p:ext uri="{BB962C8B-B14F-4D97-AF65-F5344CB8AC3E}">
        <p14:creationId xmlns:p14="http://schemas.microsoft.com/office/powerpoint/2010/main" val="356076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908hotAndCold-NRAEF4036.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8" name="Rectangle 2"/>
          <p:cNvSpPr>
            <a:spLocks noGrp="1" noChangeArrowheads="1"/>
          </p:cNvSpPr>
          <p:nvPr>
            <p:ph type="title"/>
          </p:nvPr>
        </p:nvSpPr>
        <p:spPr/>
        <p:txBody>
          <a:bodyPr/>
          <a:lstStyle/>
          <a:p>
            <a:pPr eaLnBrk="1" hangingPunct="1">
              <a:defRPr/>
            </a:pPr>
            <a:r>
              <a:rPr lang="en-US" dirty="0" smtClean="0"/>
              <a:t>Handwashing Stations</a:t>
            </a:r>
            <a:endParaRPr lang="en-US" dirty="0">
              <a:latin typeface="Arial Narrow" charset="0"/>
              <a:cs typeface="+mj-cs"/>
            </a:endParaRPr>
          </a:p>
        </p:txBody>
      </p:sp>
      <p:sp>
        <p:nvSpPr>
          <p:cNvPr id="235522" name="Rectangle 3"/>
          <p:cNvSpPr>
            <a:spLocks noGrp="1" noChangeArrowheads="1"/>
          </p:cNvSpPr>
          <p:nvPr>
            <p:ph idx="1"/>
          </p:nvPr>
        </p:nvSpPr>
        <p:spPr/>
        <p:txBody>
          <a:bodyPr tIns="73152" anchor="t" anchorCtr="0"/>
          <a:lstStyle/>
          <a:p>
            <a:pPr marL="0" indent="0" eaLnBrk="1" hangingPunct="1">
              <a:lnSpc>
                <a:spcPct val="80000"/>
              </a:lnSpc>
              <a:defRPr/>
            </a:pPr>
            <a:r>
              <a:rPr lang="en-US" dirty="0" smtClean="0">
                <a:latin typeface="Arial Narrow" charset="0"/>
                <a:cs typeface="+mn-cs"/>
              </a:rPr>
              <a:t>Handwashing stations must:</a:t>
            </a:r>
            <a:endParaRPr lang="en-US" dirty="0">
              <a:latin typeface="Arial Narrow" charset="0"/>
              <a:cs typeface="+mn-cs"/>
            </a:endParaRPr>
          </a:p>
          <a:p>
            <a:pPr lvl="1" eaLnBrk="1" hangingPunct="1">
              <a:defRPr/>
            </a:pPr>
            <a:r>
              <a:rPr lang="en-US" dirty="0" smtClean="0">
                <a:latin typeface="Arial Narrow" charset="0"/>
              </a:rPr>
              <a:t>Have hot and cold running water that</a:t>
            </a:r>
          </a:p>
          <a:p>
            <a:pPr lvl="2" eaLnBrk="1" hangingPunct="1">
              <a:defRPr/>
            </a:pPr>
            <a:r>
              <a:rPr lang="en-US" dirty="0" smtClean="0">
                <a:latin typeface="Arial Narrow" charset="0"/>
              </a:rPr>
              <a:t>Meets temperature and pressure requirements</a:t>
            </a:r>
          </a:p>
          <a:p>
            <a:pPr lvl="2" eaLnBrk="1" hangingPunct="1">
              <a:defRPr/>
            </a:pPr>
            <a:r>
              <a:rPr lang="en-US" dirty="0" smtClean="0">
                <a:latin typeface="Arial Narrow" charset="0"/>
              </a:rPr>
              <a:t>Is drinkable</a:t>
            </a:r>
            <a:endParaRPr lang="en-US" dirty="0">
              <a:latin typeface="Arial Narrow" charset="0"/>
            </a:endParaRPr>
          </a:p>
          <a:p>
            <a:pPr lvl="1" eaLnBrk="1" hangingPunct="1">
              <a:defRPr/>
            </a:pPr>
            <a:r>
              <a:rPr lang="en-US" dirty="0" smtClean="0">
                <a:latin typeface="Arial Narrow" charset="0"/>
              </a:rPr>
              <a:t>Have liquid, bar, or powdered soap</a:t>
            </a:r>
            <a:endParaRPr lang="en-US" dirty="0">
              <a:latin typeface="Arial Narrow" charset="0"/>
            </a:endParaRPr>
          </a:p>
          <a:p>
            <a:pPr lvl="1" eaLnBrk="1" hangingPunct="1">
              <a:defRPr/>
            </a:pPr>
            <a:r>
              <a:rPr lang="en-US" dirty="0" smtClean="0">
                <a:latin typeface="Arial Narrow" charset="0"/>
              </a:rPr>
              <a:t>Have a way to dry hands</a:t>
            </a:r>
          </a:p>
          <a:p>
            <a:pPr lvl="2" eaLnBrk="1" hangingPunct="1">
              <a:defRPr/>
            </a:pPr>
            <a:r>
              <a:rPr lang="en-US" dirty="0" smtClean="0">
                <a:latin typeface="Arial Narrow" charset="0"/>
              </a:rPr>
              <a:t>Disposable towels or continuous towel system</a:t>
            </a:r>
          </a:p>
          <a:p>
            <a:pPr lvl="2" eaLnBrk="1" hangingPunct="1">
              <a:defRPr/>
            </a:pPr>
            <a:r>
              <a:rPr lang="en-US" dirty="0" smtClean="0">
                <a:latin typeface="Arial Narrow" charset="0"/>
              </a:rPr>
              <a:t>Hand dryer with warm air or room-temperature air delivered at high velocity</a:t>
            </a:r>
          </a:p>
          <a:p>
            <a:pPr lvl="1" eaLnBrk="1" hangingPunct="1">
              <a:defRPr/>
            </a:pPr>
            <a:r>
              <a:rPr lang="en-US" dirty="0" smtClean="0">
                <a:latin typeface="Arial Narrow" charset="0"/>
              </a:rPr>
              <a:t>Garbage container</a:t>
            </a:r>
          </a:p>
          <a:p>
            <a:pPr lvl="1" eaLnBrk="1" hangingPunct="1">
              <a:defRPr/>
            </a:pPr>
            <a:r>
              <a:rPr lang="en-US" dirty="0" smtClean="0">
                <a:latin typeface="Arial Narrow" charset="0"/>
              </a:rPr>
              <a:t>Signage</a:t>
            </a:r>
            <a:endParaRPr lang="en-US" dirty="0">
              <a:latin typeface="Arial Narrow" charset="0"/>
            </a:endParaRPr>
          </a:p>
        </p:txBody>
      </p:sp>
      <p:sp>
        <p:nvSpPr>
          <p:cNvPr id="23552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9-14</a:t>
            </a:r>
          </a:p>
        </p:txBody>
      </p:sp>
    </p:spTree>
    <p:extLst>
      <p:ext uri="{BB962C8B-B14F-4D97-AF65-F5344CB8AC3E}">
        <p14:creationId xmlns:p14="http://schemas.microsoft.com/office/powerpoint/2010/main" val="121792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Rectangle 17"/>
          <p:cNvSpPr>
            <a:spLocks noGrp="1" noChangeArrowheads="1"/>
          </p:cNvSpPr>
          <p:nvPr>
            <p:ph type="title"/>
          </p:nvPr>
        </p:nvSpPr>
        <p:spPr/>
        <p:txBody>
          <a:bodyPr/>
          <a:lstStyle/>
          <a:p>
            <a:pPr eaLnBrk="1" hangingPunct="1">
              <a:defRPr/>
            </a:pPr>
            <a:r>
              <a:rPr lang="en-US" dirty="0" smtClean="0">
                <a:latin typeface="Arial Narrow" charset="0"/>
                <a:cs typeface="+mj-cs"/>
              </a:rPr>
              <a:t>Utilities and Building Systems</a:t>
            </a:r>
            <a:endParaRPr lang="en-US" dirty="0">
              <a:latin typeface="Arial Narrow" charset="0"/>
              <a:cs typeface="+mj-cs"/>
            </a:endParaRPr>
          </a:p>
        </p:txBody>
      </p:sp>
      <p:sp>
        <p:nvSpPr>
          <p:cNvPr id="242691"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ea typeface="+mn-ea"/>
                <a:cs typeface="+mn-cs"/>
              </a:rPr>
              <a:t>Utilities:</a:t>
            </a:r>
            <a:endParaRPr lang="en-US" dirty="0">
              <a:ea typeface="+mn-ea"/>
              <a:cs typeface="+mn-cs"/>
            </a:endParaRPr>
          </a:p>
          <a:p>
            <a:pPr lvl="1" eaLnBrk="1" hangingPunct="1">
              <a:buFont typeface="Wingdings" pitchFamily="2" charset="2"/>
              <a:buChar char="l"/>
              <a:defRPr/>
            </a:pPr>
            <a:r>
              <a:rPr lang="en-US" dirty="0" smtClean="0"/>
              <a:t>Water, electricity, gas, sewage, and garbage disposal</a:t>
            </a:r>
            <a:endParaRPr lang="en-US" dirty="0"/>
          </a:p>
          <a:p>
            <a:pPr marL="0" indent="0" eaLnBrk="1" hangingPunct="1">
              <a:buFont typeface="Wingdings" pitchFamily="2" charset="2"/>
              <a:buNone/>
              <a:defRPr/>
            </a:pPr>
            <a:r>
              <a:rPr lang="en-US" dirty="0" smtClean="0">
                <a:ea typeface="+mn-ea"/>
                <a:cs typeface="+mn-cs"/>
              </a:rPr>
              <a:t>Requirements for utilities:</a:t>
            </a:r>
          </a:p>
          <a:p>
            <a:pPr lvl="1" eaLnBrk="1" hangingPunct="1">
              <a:buFont typeface="Wingdings" pitchFamily="2" charset="2"/>
              <a:buChar char="l"/>
              <a:defRPr/>
            </a:pPr>
            <a:r>
              <a:rPr lang="en-US" kern="1200" dirty="0" smtClean="0">
                <a:solidFill>
                  <a:schemeClr val="tx1"/>
                </a:solidFill>
              </a:rPr>
              <a:t>There must be enough to meet the needs of the operation</a:t>
            </a:r>
          </a:p>
          <a:p>
            <a:pPr lvl="1" eaLnBrk="1" hangingPunct="1">
              <a:buFont typeface="Wingdings" pitchFamily="2" charset="2"/>
              <a:buChar char="l"/>
              <a:defRPr/>
            </a:pPr>
            <a:r>
              <a:rPr lang="en-US" kern="1200" dirty="0" smtClean="0">
                <a:solidFill>
                  <a:schemeClr val="tx1"/>
                </a:solidFill>
              </a:rPr>
              <a:t>Utilities and systems must work correctly to minimize the risk </a:t>
            </a:r>
            <a:br>
              <a:rPr lang="en-US" kern="1200" dirty="0" smtClean="0">
                <a:solidFill>
                  <a:schemeClr val="tx1"/>
                </a:solidFill>
              </a:rPr>
            </a:br>
            <a:r>
              <a:rPr lang="en-US" kern="1200" dirty="0" smtClean="0">
                <a:solidFill>
                  <a:schemeClr val="tx1"/>
                </a:solidFill>
              </a:rPr>
              <a:t>of contamination</a:t>
            </a:r>
            <a:endParaRPr lang="en-US" dirty="0"/>
          </a:p>
          <a:p>
            <a:pPr marL="685800" lvl="2" indent="0" eaLnBrk="1" hangingPunct="1">
              <a:buFont typeface="Courier New" pitchFamily="49" charset="0"/>
              <a:buNone/>
              <a:defRPr/>
            </a:pPr>
            <a:endParaRPr lang="en-US" dirty="0"/>
          </a:p>
          <a:p>
            <a:pPr marL="571500" lvl="1" indent="-457200" eaLnBrk="1" hangingPunct="1">
              <a:buFont typeface="Wingdings" pitchFamily="2" charset="2"/>
              <a:buChar char="l"/>
              <a:defRPr/>
            </a:pPr>
            <a:endParaRPr lang="en-US" dirty="0" smtClean="0"/>
          </a:p>
        </p:txBody>
      </p:sp>
      <p:sp>
        <p:nvSpPr>
          <p:cNvPr id="2" name="Text Box 1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9-15</a:t>
            </a:r>
          </a:p>
        </p:txBody>
      </p:sp>
    </p:spTree>
    <p:extLst>
      <p:ext uri="{BB962C8B-B14F-4D97-AF65-F5344CB8AC3E}">
        <p14:creationId xmlns:p14="http://schemas.microsoft.com/office/powerpoint/2010/main" val="1280481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indent="0"/>
            <a:r>
              <a:rPr lang="en-US" dirty="0">
                <a:ea typeface="+mn-ea"/>
                <a:cs typeface="+mn-cs"/>
              </a:rPr>
              <a:t>Is it OK to install plumbing yourself? </a:t>
            </a: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3" name="TextBox 2"/>
          <p:cNvSpPr txBox="1"/>
          <p:nvPr/>
        </p:nvSpPr>
        <p:spPr>
          <a:xfrm>
            <a:off x="423074" y="2115159"/>
            <a:ext cx="8666328" cy="430887"/>
          </a:xfrm>
          <a:prstGeom prst="rect">
            <a:avLst/>
          </a:prstGeom>
          <a:noFill/>
        </p:spPr>
        <p:txBody>
          <a:bodyPr wrap="square" rtlCol="0">
            <a:spAutoFit/>
          </a:bodyPr>
          <a:lstStyle/>
          <a:p>
            <a:pPr marL="694944" lvl="3">
              <a:defRPr/>
            </a:pPr>
            <a:r>
              <a:rPr lang="en-US" sz="2200" dirty="0">
                <a:solidFill>
                  <a:srgbClr val="231F20"/>
                </a:solidFill>
                <a:latin typeface="+mj-lt"/>
                <a:ea typeface="ＭＳ Ｐゴシック" charset="0"/>
              </a:rPr>
              <a:t>A. Yes</a:t>
            </a:r>
          </a:p>
        </p:txBody>
      </p:sp>
      <p:sp>
        <p:nvSpPr>
          <p:cNvPr id="5" name="TextBox 4"/>
          <p:cNvSpPr txBox="1"/>
          <p:nvPr/>
        </p:nvSpPr>
        <p:spPr>
          <a:xfrm>
            <a:off x="425346" y="2758887"/>
            <a:ext cx="8666328" cy="430887"/>
          </a:xfrm>
          <a:prstGeom prst="rect">
            <a:avLst/>
          </a:prstGeom>
          <a:noFill/>
        </p:spPr>
        <p:txBody>
          <a:bodyPr wrap="square" rtlCol="0">
            <a:spAutoFit/>
          </a:bodyPr>
          <a:lstStyle/>
          <a:p>
            <a:pPr marL="694944" lvl="3">
              <a:defRPr/>
            </a:pPr>
            <a:r>
              <a:rPr lang="en-US" sz="2200" dirty="0">
                <a:solidFill>
                  <a:srgbClr val="231F20"/>
                </a:solidFill>
                <a:latin typeface="+mj-lt"/>
                <a:ea typeface="ＭＳ Ｐゴシック" charset="0"/>
              </a:rPr>
              <a:t>B. No</a:t>
            </a: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9-16</a:t>
            </a:r>
          </a:p>
        </p:txBody>
      </p:sp>
      <p:sp>
        <p:nvSpPr>
          <p:cNvPr id="9" name="Rectangle 8"/>
          <p:cNvSpPr/>
          <p:nvPr/>
        </p:nvSpPr>
        <p:spPr>
          <a:xfrm>
            <a:off x="3714750" y="3121629"/>
            <a:ext cx="4987816" cy="1938992"/>
          </a:xfrm>
          <a:prstGeom prst="rect">
            <a:avLst/>
          </a:prstGeom>
        </p:spPr>
        <p:txBody>
          <a:bodyPr wrap="square">
            <a:spAutoFit/>
          </a:bodyPr>
          <a:lstStyle/>
          <a:p>
            <a:pPr marL="0" lvl="1" indent="-219456">
              <a:defRPr/>
            </a:pPr>
            <a:r>
              <a:rPr lang="en-US" sz="2200" dirty="0">
                <a:solidFill>
                  <a:srgbClr val="231F20"/>
                </a:solidFill>
                <a:latin typeface="+mj-lt"/>
                <a:ea typeface="ＭＳ Ｐゴシック" charset="0"/>
              </a:rPr>
              <a:t>Why?</a:t>
            </a:r>
          </a:p>
          <a:p>
            <a:r>
              <a:rPr lang="en-US" sz="2400" b="1" dirty="0" smtClean="0">
                <a:solidFill>
                  <a:srgbClr val="FF0000"/>
                </a:solidFill>
                <a:latin typeface="Arial Narrow"/>
              </a:rPr>
              <a:t>Plumbing that is not installed or maintained correctly can allow potable and unsafe water to mix. Have only licensed plumbers install plumbing.  </a:t>
            </a:r>
            <a:endParaRPr lang="en-US" sz="2400" b="1" dirty="0">
              <a:solidFill>
                <a:srgbClr val="FF0000"/>
              </a:solidFill>
              <a:latin typeface="Arial Narrow"/>
            </a:endParaRPr>
          </a:p>
        </p:txBody>
      </p:sp>
    </p:spTree>
    <p:extLst>
      <p:ext uri="{BB962C8B-B14F-4D97-AF65-F5344CB8AC3E}">
        <p14:creationId xmlns:p14="http://schemas.microsoft.com/office/powerpoint/2010/main" val="393632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a:spLocks noGrp="1" noChangeArrowheads="1"/>
          </p:cNvSpPr>
          <p:nvPr>
            <p:ph type="title"/>
          </p:nvPr>
        </p:nvSpPr>
        <p:spPr/>
        <p:txBody>
          <a:bodyPr/>
          <a:lstStyle/>
          <a:p>
            <a:pPr eaLnBrk="1" hangingPunct="1">
              <a:defRPr/>
            </a:pPr>
            <a:r>
              <a:rPr lang="en-US" dirty="0">
                <a:latin typeface="Arial Narrow" charset="0"/>
                <a:cs typeface="+mj-cs"/>
              </a:rPr>
              <a:t>Water and Plumbing</a:t>
            </a:r>
          </a:p>
        </p:txBody>
      </p:sp>
      <p:sp>
        <p:nvSpPr>
          <p:cNvPr id="242691"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ea typeface="+mn-ea"/>
                <a:cs typeface="+mn-cs"/>
              </a:rPr>
              <a:t>Potable water:</a:t>
            </a:r>
            <a:endParaRPr lang="en-US" dirty="0">
              <a:ea typeface="+mn-ea"/>
              <a:cs typeface="+mn-cs"/>
            </a:endParaRPr>
          </a:p>
          <a:p>
            <a:pPr lvl="1" eaLnBrk="1" hangingPunct="1">
              <a:buFont typeface="Wingdings" pitchFamily="2" charset="2"/>
              <a:buChar char="l"/>
              <a:defRPr/>
            </a:pPr>
            <a:r>
              <a:rPr lang="en-US" dirty="0" smtClean="0"/>
              <a:t>Water that is drinkable</a:t>
            </a:r>
          </a:p>
          <a:p>
            <a:pPr lvl="1" eaLnBrk="1" hangingPunct="1">
              <a:buFont typeface="Wingdings" pitchFamily="2" charset="2"/>
              <a:buChar char="l"/>
              <a:defRPr/>
            </a:pPr>
            <a:r>
              <a:rPr lang="en-US" dirty="0" smtClean="0"/>
              <a:t>Only potable water can be used to prepare food and come in contact with food-contact surfaces</a:t>
            </a:r>
            <a:endParaRPr lang="en-US" dirty="0"/>
          </a:p>
          <a:p>
            <a:pPr marL="685800" lvl="2" indent="0" eaLnBrk="1" hangingPunct="1">
              <a:buFont typeface="Courier New" pitchFamily="49" charset="0"/>
              <a:buNone/>
              <a:defRPr/>
            </a:pPr>
            <a:endParaRPr lang="en-US" dirty="0"/>
          </a:p>
          <a:p>
            <a:pPr marL="571500" lvl="1" indent="-457200" eaLnBrk="1" hangingPunct="1">
              <a:buFont typeface="Wingdings" pitchFamily="2" charset="2"/>
              <a:buChar char="l"/>
              <a:defRPr/>
            </a:pPr>
            <a:endParaRPr lang="en-US" dirty="0" smtClean="0"/>
          </a:p>
        </p:txBody>
      </p:sp>
      <p:sp>
        <p:nvSpPr>
          <p:cNvPr id="2" name="Text Box 1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9-17</a:t>
            </a:r>
          </a:p>
        </p:txBody>
      </p:sp>
    </p:spTree>
    <p:extLst>
      <p:ext uri="{BB962C8B-B14F-4D97-AF65-F5344CB8AC3E}">
        <p14:creationId xmlns:p14="http://schemas.microsoft.com/office/powerpoint/2010/main" val="1430885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Pages from SSM_CHAPTER 9_FINAL.jpg"/>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492" t="-6501" r="108" b="-6501"/>
          <a:stretch/>
        </p:blipFill>
        <p:spPr>
          <a:xfrm>
            <a:off x="6553201" y="1243013"/>
            <a:ext cx="2051050" cy="2103120"/>
          </a:xfrm>
          <a:prstGeom prst="roundRect">
            <a:avLst>
              <a:gd name="adj" fmla="val 8594"/>
            </a:avLst>
          </a:prstGeom>
          <a:noFill/>
          <a:ln w="3175" cmpd="sng">
            <a:solidFill>
              <a:schemeClr val="tx1"/>
            </a:solidFill>
          </a:ln>
          <a:effectLst/>
        </p:spPr>
      </p:pic>
      <p:sp>
        <p:nvSpPr>
          <p:cNvPr id="242692" name="Rectangle 17"/>
          <p:cNvSpPr>
            <a:spLocks noGrp="1" noChangeArrowheads="1"/>
          </p:cNvSpPr>
          <p:nvPr>
            <p:ph type="title"/>
          </p:nvPr>
        </p:nvSpPr>
        <p:spPr/>
        <p:txBody>
          <a:bodyPr/>
          <a:lstStyle/>
          <a:p>
            <a:pPr eaLnBrk="1" hangingPunct="1">
              <a:defRPr/>
            </a:pPr>
            <a:r>
              <a:rPr lang="en-US" dirty="0">
                <a:latin typeface="Arial Narrow" charset="0"/>
                <a:cs typeface="+mj-cs"/>
              </a:rPr>
              <a:t>Water and Plumbing</a:t>
            </a:r>
          </a:p>
        </p:txBody>
      </p:sp>
      <p:sp>
        <p:nvSpPr>
          <p:cNvPr id="242691"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ea typeface="+mn-ea"/>
                <a:cs typeface="+mn-cs"/>
              </a:rPr>
              <a:t>Backflow:</a:t>
            </a:r>
          </a:p>
          <a:p>
            <a:pPr lvl="1" eaLnBrk="1" hangingPunct="1">
              <a:buFont typeface="Wingdings" pitchFamily="2" charset="2"/>
              <a:buChar char="l"/>
              <a:defRPr/>
            </a:pPr>
            <a:r>
              <a:rPr lang="en-US" kern="1200" dirty="0" smtClean="0">
                <a:solidFill>
                  <a:schemeClr val="tx1"/>
                </a:solidFill>
              </a:rPr>
              <a:t>Reverse</a:t>
            </a:r>
            <a:r>
              <a:rPr lang="en-US" dirty="0" smtClean="0"/>
              <a:t> </a:t>
            </a:r>
            <a:r>
              <a:rPr lang="en-US" dirty="0"/>
              <a:t>flow of contaminants </a:t>
            </a:r>
            <a:r>
              <a:rPr lang="en-US" dirty="0" smtClean="0"/>
              <a:t>through </a:t>
            </a:r>
            <a:br>
              <a:rPr lang="en-US" dirty="0" smtClean="0"/>
            </a:br>
            <a:r>
              <a:rPr lang="en-US" dirty="0" smtClean="0"/>
              <a:t>a </a:t>
            </a:r>
            <a:r>
              <a:rPr lang="en-US" dirty="0"/>
              <a:t>cross-connection </a:t>
            </a:r>
            <a:r>
              <a:rPr lang="en-US" dirty="0" smtClean="0"/>
              <a:t>into </a:t>
            </a:r>
            <a:r>
              <a:rPr lang="en-US" dirty="0"/>
              <a:t>the </a:t>
            </a:r>
            <a:r>
              <a:rPr lang="en-US" dirty="0" smtClean="0"/>
              <a:t>potable </a:t>
            </a:r>
            <a:br>
              <a:rPr lang="en-US" dirty="0" smtClean="0"/>
            </a:br>
            <a:r>
              <a:rPr lang="en-US" dirty="0" smtClean="0"/>
              <a:t>water </a:t>
            </a:r>
            <a:r>
              <a:rPr lang="en-US" dirty="0"/>
              <a:t>supply</a:t>
            </a:r>
          </a:p>
          <a:p>
            <a:pPr marL="0" indent="0" eaLnBrk="1" hangingPunct="1">
              <a:buFont typeface="Wingdings" pitchFamily="2" charset="2"/>
              <a:buNone/>
              <a:defRPr/>
            </a:pPr>
            <a:r>
              <a:rPr lang="en-US" dirty="0" smtClean="0">
                <a:ea typeface="+mn-ea"/>
                <a:cs typeface="+mn-cs"/>
              </a:rPr>
              <a:t>Backflow can be the result of:</a:t>
            </a:r>
          </a:p>
          <a:p>
            <a:pPr lvl="1" eaLnBrk="1" hangingPunct="1">
              <a:buFont typeface="Wingdings" pitchFamily="2" charset="2"/>
              <a:buChar char="l"/>
              <a:defRPr/>
            </a:pPr>
            <a:r>
              <a:rPr lang="en-US" dirty="0"/>
              <a:t>P</a:t>
            </a:r>
            <a:r>
              <a:rPr lang="en-US" dirty="0" smtClean="0"/>
              <a:t>ressure pushing contaminants back into the water supply</a:t>
            </a:r>
          </a:p>
          <a:p>
            <a:pPr lvl="1" eaLnBrk="1" hangingPunct="1">
              <a:buFont typeface="Wingdings" pitchFamily="2" charset="2"/>
              <a:buChar char="l"/>
              <a:defRPr/>
            </a:pPr>
            <a:r>
              <a:rPr lang="en-US" dirty="0" smtClean="0"/>
              <a:t>A vacuum in the plumbing system created when high water use in one area of the operation sucks contaminants back into the water supply (</a:t>
            </a:r>
            <a:r>
              <a:rPr lang="en-US" dirty="0"/>
              <a:t>b</a:t>
            </a:r>
            <a:r>
              <a:rPr lang="en-US" dirty="0" smtClean="0"/>
              <a:t>acksiphonage)</a:t>
            </a:r>
          </a:p>
          <a:p>
            <a:pPr lvl="1" eaLnBrk="1" hangingPunct="1">
              <a:buFont typeface="Wingdings" pitchFamily="2" charset="2"/>
              <a:buChar char="l"/>
              <a:defRPr/>
            </a:pPr>
            <a:endParaRPr lang="en-US" dirty="0"/>
          </a:p>
          <a:p>
            <a:pPr marL="685800" lvl="2" indent="0" eaLnBrk="1" hangingPunct="1">
              <a:buFont typeface="Courier New" pitchFamily="49" charset="0"/>
              <a:buNone/>
              <a:defRPr/>
            </a:pPr>
            <a:endParaRPr lang="en-US" dirty="0"/>
          </a:p>
          <a:p>
            <a:pPr marL="571500" lvl="1" indent="-457200" eaLnBrk="1" hangingPunct="1">
              <a:buFont typeface="Wingdings" pitchFamily="2" charset="2"/>
              <a:buChar char="l"/>
              <a:defRPr/>
            </a:pPr>
            <a:endParaRPr lang="en-US" dirty="0" smtClean="0"/>
          </a:p>
        </p:txBody>
      </p:sp>
      <p:sp>
        <p:nvSpPr>
          <p:cNvPr id="2" name="Text Box 1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9-18</a:t>
            </a:r>
          </a:p>
        </p:txBody>
      </p:sp>
      <p:sp>
        <p:nvSpPr>
          <p:cNvPr id="5" name="Rectangle 4"/>
          <p:cNvSpPr/>
          <p:nvPr/>
        </p:nvSpPr>
        <p:spPr bwMode="auto">
          <a:xfrm>
            <a:off x="6562725" y="3146425"/>
            <a:ext cx="2025650" cy="92075"/>
          </a:xfrm>
          <a:prstGeom prst="rect">
            <a:avLst/>
          </a:prstGeom>
          <a:solidFill>
            <a:srgbClr val="FFFFFF"/>
          </a:solidFill>
          <a:ln>
            <a:noFill/>
          </a:ln>
          <a:effectLs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FF"/>
              </a:solidFill>
              <a:effectLst/>
              <a:latin typeface="Arial" charset="0"/>
            </a:endParaRPr>
          </a:p>
        </p:txBody>
      </p:sp>
    </p:spTree>
    <p:extLst>
      <p:ext uri="{BB962C8B-B14F-4D97-AF65-F5344CB8AC3E}">
        <p14:creationId xmlns:p14="http://schemas.microsoft.com/office/powerpoint/2010/main" val="660594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indent="0"/>
            <a:r>
              <a:rPr lang="en-US" dirty="0">
                <a:ea typeface="+mn-ea"/>
                <a:cs typeface="+mn-cs"/>
              </a:rPr>
              <a:t>What is the best way to prevent backflow? </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3" name="TextBox 2"/>
          <p:cNvSpPr txBox="1"/>
          <p:nvPr/>
        </p:nvSpPr>
        <p:spPr>
          <a:xfrm>
            <a:off x="423074" y="1843867"/>
            <a:ext cx="8666328" cy="430887"/>
          </a:xfrm>
          <a:prstGeom prst="rect">
            <a:avLst/>
          </a:prstGeom>
          <a:noFill/>
        </p:spPr>
        <p:txBody>
          <a:bodyPr wrap="square" rtlCol="0">
            <a:spAutoFit/>
          </a:bodyPr>
          <a:lstStyle/>
          <a:p>
            <a:pPr marL="1152144" lvl="4" indent="-457200">
              <a:defRPr/>
            </a:pPr>
            <a:r>
              <a:rPr lang="en-US" sz="2200" dirty="0">
                <a:solidFill>
                  <a:srgbClr val="231F20"/>
                </a:solidFill>
                <a:latin typeface="+mj-lt"/>
                <a:ea typeface="ＭＳ Ｐゴシック" charset="0"/>
              </a:rPr>
              <a:t>A. Install a vacuum breaker</a:t>
            </a:r>
          </a:p>
        </p:txBody>
      </p:sp>
      <p:sp>
        <p:nvSpPr>
          <p:cNvPr id="5" name="TextBox 4"/>
          <p:cNvSpPr txBox="1"/>
          <p:nvPr/>
        </p:nvSpPr>
        <p:spPr>
          <a:xfrm>
            <a:off x="409580" y="2595363"/>
            <a:ext cx="8666328" cy="430887"/>
          </a:xfrm>
          <a:prstGeom prst="rect">
            <a:avLst/>
          </a:prstGeom>
          <a:noFill/>
        </p:spPr>
        <p:txBody>
          <a:bodyPr wrap="square" rtlCol="0">
            <a:spAutoFit/>
          </a:bodyPr>
          <a:lstStyle/>
          <a:p>
            <a:pPr marL="1152144" lvl="4" indent="-457200">
              <a:defRPr/>
            </a:pPr>
            <a:r>
              <a:rPr lang="en-US" sz="2200" dirty="0">
                <a:solidFill>
                  <a:srgbClr val="231F20"/>
                </a:solidFill>
                <a:latin typeface="+mj-lt"/>
                <a:ea typeface="ＭＳ Ｐゴシック" charset="0"/>
              </a:rPr>
              <a:t>B. Install a reduced pressure zone backflow preventer</a:t>
            </a:r>
          </a:p>
        </p:txBody>
      </p:sp>
      <p:sp>
        <p:nvSpPr>
          <p:cNvPr id="6" name="TextBox 5"/>
          <p:cNvSpPr txBox="1"/>
          <p:nvPr/>
        </p:nvSpPr>
        <p:spPr>
          <a:xfrm>
            <a:off x="413970" y="3310177"/>
            <a:ext cx="8666328" cy="430887"/>
          </a:xfrm>
          <a:prstGeom prst="rect">
            <a:avLst/>
          </a:prstGeom>
          <a:noFill/>
        </p:spPr>
        <p:txBody>
          <a:bodyPr wrap="square" rtlCol="0">
            <a:spAutoFit/>
          </a:bodyPr>
          <a:lstStyle/>
          <a:p>
            <a:pPr marL="1152144" lvl="4" indent="-457200">
              <a:defRPr/>
            </a:pPr>
            <a:r>
              <a:rPr lang="en-US" sz="2200" dirty="0">
                <a:solidFill>
                  <a:srgbClr val="231F20"/>
                </a:solidFill>
                <a:latin typeface="+mj-lt"/>
                <a:ea typeface="ＭＳ Ｐゴシック" charset="0"/>
              </a:rPr>
              <a:t>C. Avoid creating a cross-connection</a:t>
            </a: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9-19</a:t>
            </a:r>
          </a:p>
        </p:txBody>
      </p:sp>
    </p:spTree>
    <p:extLst>
      <p:ext uri="{BB962C8B-B14F-4D97-AF65-F5344CB8AC3E}">
        <p14:creationId xmlns:p14="http://schemas.microsoft.com/office/powerpoint/2010/main" val="28189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a:t>
            </a:r>
          </a:p>
        </p:txBody>
      </p:sp>
    </p:spTree>
    <p:extLst>
      <p:ext uri="{BB962C8B-B14F-4D97-AF65-F5344CB8AC3E}">
        <p14:creationId xmlns:p14="http://schemas.microsoft.com/office/powerpoint/2010/main" val="1513369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pPr eaLnBrk="1" hangingPunct="1">
              <a:defRPr/>
            </a:pPr>
            <a:r>
              <a:rPr lang="en-US" dirty="0" smtClean="0">
                <a:latin typeface="Arial Narrow" charset="0"/>
                <a:cs typeface="+mj-cs"/>
              </a:rPr>
              <a:t>Backflow Prevention</a:t>
            </a:r>
            <a:endParaRPr lang="en-US" dirty="0">
              <a:latin typeface="Arial Narrow" charset="0"/>
              <a:cs typeface="+mj-cs"/>
            </a:endParaRPr>
          </a:p>
        </p:txBody>
      </p:sp>
      <p:sp>
        <p:nvSpPr>
          <p:cNvPr id="235522" name="Rectangle 3"/>
          <p:cNvSpPr>
            <a:spLocks noGrp="1" noChangeArrowheads="1"/>
          </p:cNvSpPr>
          <p:nvPr>
            <p:ph idx="1"/>
          </p:nvPr>
        </p:nvSpPr>
        <p:spPr/>
        <p:txBody>
          <a:bodyPr tIns="73152" anchor="t" anchorCtr="0"/>
          <a:lstStyle/>
          <a:p>
            <a:pPr marL="0" indent="0" eaLnBrk="1" hangingPunct="1">
              <a:lnSpc>
                <a:spcPct val="80000"/>
              </a:lnSpc>
              <a:defRPr/>
            </a:pPr>
            <a:r>
              <a:rPr lang="en-US" dirty="0" smtClean="0">
                <a:latin typeface="Arial Narrow" charset="0"/>
                <a:cs typeface="+mn-cs"/>
              </a:rPr>
              <a:t>Mechanical devices for preventing backflow: </a:t>
            </a:r>
            <a:endParaRPr lang="en-US" dirty="0">
              <a:latin typeface="Arial Narrow" charset="0"/>
              <a:cs typeface="+mn-cs"/>
            </a:endParaRPr>
          </a:p>
          <a:p>
            <a:pPr lvl="1" eaLnBrk="1" hangingPunct="1">
              <a:defRPr/>
            </a:pPr>
            <a:r>
              <a:rPr lang="en-US" dirty="0" smtClean="0">
                <a:latin typeface="Arial Narrow" charset="0"/>
              </a:rPr>
              <a:t>Vacuum breaker</a:t>
            </a:r>
            <a:endParaRPr lang="en-US" dirty="0">
              <a:latin typeface="Arial Narrow" charset="0"/>
            </a:endParaRPr>
          </a:p>
          <a:p>
            <a:pPr lvl="1" eaLnBrk="1" hangingPunct="1">
              <a:defRPr/>
            </a:pPr>
            <a:r>
              <a:rPr lang="en-US" dirty="0" smtClean="0">
                <a:latin typeface="Arial Narrow" charset="0"/>
              </a:rPr>
              <a:t>Double check valve</a:t>
            </a:r>
            <a:endParaRPr lang="en-US" dirty="0">
              <a:latin typeface="Arial Narrow" charset="0"/>
            </a:endParaRPr>
          </a:p>
          <a:p>
            <a:pPr lvl="1" eaLnBrk="1" hangingPunct="1">
              <a:defRPr/>
            </a:pPr>
            <a:r>
              <a:rPr lang="en-US" dirty="0" smtClean="0">
                <a:latin typeface="Arial Narrow" charset="0"/>
              </a:rPr>
              <a:t>Reduced pressure zone backflow preventer (RPZ)</a:t>
            </a:r>
            <a:endParaRPr lang="en-US" dirty="0">
              <a:latin typeface="Arial Narrow" charset="0"/>
            </a:endParaRPr>
          </a:p>
          <a:p>
            <a:pPr marL="0" indent="0" eaLnBrk="1" hangingPunct="1">
              <a:lnSpc>
                <a:spcPct val="80000"/>
              </a:lnSpc>
              <a:defRPr/>
            </a:pPr>
            <a:r>
              <a:rPr lang="en-US" dirty="0" smtClean="0">
                <a:latin typeface="Arial Narrow" charset="0"/>
              </a:rPr>
              <a:t>Backflow prevention devices must be checked periodically for proper function: </a:t>
            </a:r>
            <a:endParaRPr lang="en-US" dirty="0">
              <a:latin typeface="Arial Narrow" charset="0"/>
            </a:endParaRPr>
          </a:p>
          <a:p>
            <a:pPr lvl="1" eaLnBrk="1" hangingPunct="1">
              <a:defRPr/>
            </a:pPr>
            <a:r>
              <a:rPr lang="en-US" dirty="0" smtClean="0">
                <a:latin typeface="Arial Narrow" charset="0"/>
              </a:rPr>
              <a:t>By a trained and certified technician</a:t>
            </a:r>
          </a:p>
          <a:p>
            <a:pPr lvl="2" eaLnBrk="1" hangingPunct="1">
              <a:defRPr/>
            </a:pPr>
            <a:r>
              <a:rPr lang="en-US" dirty="0" smtClean="0">
                <a:latin typeface="Arial Narrow" charset="0"/>
              </a:rPr>
              <a:t>The work must be documented</a:t>
            </a:r>
          </a:p>
          <a:p>
            <a:pPr lvl="1" eaLnBrk="1" hangingPunct="1">
              <a:defRPr/>
            </a:pPr>
            <a:r>
              <a:rPr lang="en-US" dirty="0" smtClean="0">
                <a:latin typeface="Arial Narrow" charset="0"/>
              </a:rPr>
              <a:t>According to local requirements and manufacturers’ recommendations</a:t>
            </a:r>
          </a:p>
          <a:p>
            <a:pPr marL="0" lvl="1" indent="0" eaLnBrk="1" hangingPunct="1">
              <a:buNone/>
              <a:defRPr/>
            </a:pPr>
            <a:endParaRPr lang="en-US" dirty="0" smtClean="0">
              <a:latin typeface="Arial Narrow" charset="0"/>
            </a:endParaRPr>
          </a:p>
          <a:p>
            <a:pPr lvl="1" eaLnBrk="1" hangingPunct="1">
              <a:defRPr/>
            </a:pPr>
            <a:endParaRPr lang="en-US" dirty="0" smtClean="0">
              <a:latin typeface="Arial Narrow" charset="0"/>
            </a:endParaRPr>
          </a:p>
          <a:p>
            <a:pPr lvl="1" eaLnBrk="1" hangingPunct="1">
              <a:defRPr/>
            </a:pPr>
            <a:endParaRPr lang="en-US" dirty="0" smtClean="0">
              <a:latin typeface="Arial Narrow" charset="0"/>
            </a:endParaRPr>
          </a:p>
          <a:p>
            <a:pPr lvl="1" eaLnBrk="1" hangingPunct="1">
              <a:defRPr/>
            </a:pPr>
            <a:endParaRPr lang="en-US" dirty="0">
              <a:latin typeface="Arial Narrow" charset="0"/>
            </a:endParaRPr>
          </a:p>
          <a:p>
            <a:pPr marL="0" lvl="1" indent="0" eaLnBrk="1" hangingPunct="1">
              <a:buNone/>
              <a:defRPr/>
            </a:pPr>
            <a:endParaRPr lang="en-US" dirty="0">
              <a:latin typeface="Arial Narrow" charset="0"/>
            </a:endParaRPr>
          </a:p>
        </p:txBody>
      </p:sp>
      <p:sp>
        <p:nvSpPr>
          <p:cNvPr id="23552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9-20</a:t>
            </a:r>
          </a:p>
        </p:txBody>
      </p:sp>
    </p:spTree>
    <p:extLst>
      <p:ext uri="{BB962C8B-B14F-4D97-AF65-F5344CB8AC3E}">
        <p14:creationId xmlns:p14="http://schemas.microsoft.com/office/powerpoint/2010/main" val="1351690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p:sp>
      <p:sp>
        <p:nvSpPr>
          <p:cNvPr id="244740" name="Rectangle 8"/>
          <p:cNvSpPr>
            <a:spLocks noGrp="1" noChangeArrowheads="1"/>
          </p:cNvSpPr>
          <p:nvPr>
            <p:ph type="title"/>
          </p:nvPr>
        </p:nvSpPr>
        <p:spPr/>
        <p:txBody>
          <a:bodyPr/>
          <a:lstStyle/>
          <a:p>
            <a:pPr eaLnBrk="1" hangingPunct="1">
              <a:defRPr/>
            </a:pPr>
            <a:r>
              <a:rPr lang="en-US" dirty="0">
                <a:latin typeface="Arial Narrow" charset="0"/>
                <a:cs typeface="+mj-cs"/>
              </a:rPr>
              <a:t>Lighting</a:t>
            </a:r>
          </a:p>
        </p:txBody>
      </p:sp>
      <p:sp>
        <p:nvSpPr>
          <p:cNvPr id="244738" name="Rectangle 4"/>
          <p:cNvSpPr>
            <a:spLocks noGrp="1" noChangeArrowheads="1"/>
          </p:cNvSpPr>
          <p:nvPr>
            <p:ph idx="1"/>
          </p:nvPr>
        </p:nvSpPr>
        <p:spPr/>
        <p:txBody>
          <a:bodyPr/>
          <a:lstStyle/>
          <a:p>
            <a:pPr marL="0" indent="0" eaLnBrk="1" hangingPunct="1">
              <a:defRPr/>
            </a:pPr>
            <a:r>
              <a:rPr lang="en-US" dirty="0" smtClean="0">
                <a:latin typeface="Arial Narrow" charset="0"/>
                <a:cs typeface="+mn-cs"/>
              </a:rPr>
              <a:t>Monitor the lighting in the facility:</a:t>
            </a:r>
            <a:endParaRPr lang="en-US" dirty="0">
              <a:latin typeface="Arial Narrow" charset="0"/>
              <a:cs typeface="+mn-cs"/>
            </a:endParaRPr>
          </a:p>
          <a:p>
            <a:pPr lvl="1" eaLnBrk="1" hangingPunct="1">
              <a:defRPr/>
            </a:pPr>
            <a:r>
              <a:rPr lang="en-US" dirty="0" smtClean="0">
                <a:latin typeface="Arial Narrow" charset="0"/>
              </a:rPr>
              <a:t>Replace bulbs that have burned out</a:t>
            </a:r>
            <a:endParaRPr lang="en-US" dirty="0">
              <a:latin typeface="Arial Narrow" charset="0"/>
            </a:endParaRPr>
          </a:p>
          <a:p>
            <a:pPr lvl="1" eaLnBrk="1" hangingPunct="1">
              <a:defRPr/>
            </a:pPr>
            <a:r>
              <a:rPr lang="en-US" dirty="0" smtClean="0">
                <a:latin typeface="Arial Narrow" charset="0"/>
              </a:rPr>
              <a:t>Make sure bulbs are the correct size</a:t>
            </a:r>
            <a:endParaRPr lang="en-US" dirty="0">
              <a:latin typeface="Arial Narrow" charset="0"/>
            </a:endParaRPr>
          </a:p>
        </p:txBody>
      </p:sp>
      <p:sp>
        <p:nvSpPr>
          <p:cNvPr id="24473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258000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4294967295"/>
          </p:nvPr>
        </p:nvSpPr>
        <p:spPr>
          <a:xfrm>
            <a:off x="461963" y="1143000"/>
            <a:ext cx="8682037" cy="4732338"/>
          </a:xfrm>
          <a:effectLst>
            <a:glow rad="228600">
              <a:schemeClr val="accent4">
                <a:satMod val="175000"/>
                <a:alpha val="40000"/>
              </a:schemeClr>
            </a:glow>
          </a:effectLst>
        </p:spPr>
        <p:txBody>
          <a:bodyPr/>
          <a:lstStyle/>
          <a:p>
            <a:pPr marL="0" indent="0"/>
            <a:r>
              <a:rPr lang="en-US" dirty="0">
                <a:latin typeface="Arial Narrow" charset="0"/>
                <a:cs typeface="+mn-cs"/>
              </a:rPr>
              <a:t>There is a </a:t>
            </a:r>
            <a:r>
              <a:rPr lang="en-US" dirty="0" smtClean="0">
                <a:latin typeface="Arial Narrow" charset="0"/>
                <a:cs typeface="+mn-cs"/>
              </a:rPr>
              <a:t>buildup </a:t>
            </a:r>
            <a:r>
              <a:rPr lang="en-US" dirty="0">
                <a:latin typeface="Arial Narrow" charset="0"/>
                <a:cs typeface="+mn-cs"/>
              </a:rPr>
              <a:t>of grease and condensation on the walls and ceilings. What is the problem? </a:t>
            </a:r>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3" name="TextBox 2"/>
          <p:cNvSpPr txBox="1"/>
          <p:nvPr/>
        </p:nvSpPr>
        <p:spPr>
          <a:xfrm>
            <a:off x="423074" y="2398947"/>
            <a:ext cx="8666328" cy="430887"/>
          </a:xfrm>
          <a:prstGeom prst="rect">
            <a:avLst/>
          </a:prstGeom>
          <a:noFill/>
        </p:spPr>
        <p:txBody>
          <a:bodyPr wrap="square" rtlCol="0">
            <a:spAutoFit/>
          </a:bodyPr>
          <a:lstStyle/>
          <a:p>
            <a:pPr marL="694944" lvl="3">
              <a:defRPr/>
            </a:pPr>
            <a:r>
              <a:rPr lang="en-US" sz="2200" dirty="0">
                <a:solidFill>
                  <a:srgbClr val="231F20"/>
                </a:solidFill>
                <a:latin typeface="Arial Narrow" charset="0"/>
                <a:ea typeface="ＭＳ Ｐゴシック" charset="0"/>
              </a:rPr>
              <a:t>A. Staff has not been cleaning </a:t>
            </a:r>
            <a:r>
              <a:rPr lang="en-US" sz="2200" dirty="0" smtClean="0">
                <a:solidFill>
                  <a:srgbClr val="231F20"/>
                </a:solidFill>
                <a:latin typeface="Arial Narrow" charset="0"/>
                <a:ea typeface="ＭＳ Ｐゴシック" charset="0"/>
              </a:rPr>
              <a:t>adequately</a:t>
            </a:r>
            <a:endParaRPr lang="en-US" sz="2200" dirty="0">
              <a:solidFill>
                <a:srgbClr val="231F20"/>
              </a:solidFill>
              <a:latin typeface="Arial Narrow" charset="0"/>
              <a:ea typeface="ＭＳ Ｐゴシック" charset="0"/>
            </a:endParaRPr>
          </a:p>
        </p:txBody>
      </p:sp>
      <p:sp>
        <p:nvSpPr>
          <p:cNvPr id="5" name="TextBox 4"/>
          <p:cNvSpPr txBox="1"/>
          <p:nvPr/>
        </p:nvSpPr>
        <p:spPr>
          <a:xfrm>
            <a:off x="409580" y="3150443"/>
            <a:ext cx="8666328" cy="430887"/>
          </a:xfrm>
          <a:prstGeom prst="rect">
            <a:avLst/>
          </a:prstGeom>
          <a:noFill/>
        </p:spPr>
        <p:txBody>
          <a:bodyPr wrap="square" rtlCol="0">
            <a:spAutoFit/>
          </a:bodyPr>
          <a:lstStyle/>
          <a:p>
            <a:pPr marL="1152144" lvl="4" indent="-457200">
              <a:defRPr/>
            </a:pPr>
            <a:r>
              <a:rPr lang="en-US" sz="2200" dirty="0">
                <a:solidFill>
                  <a:srgbClr val="231F20"/>
                </a:solidFill>
                <a:latin typeface="Arial Narrow" charset="0"/>
                <a:ea typeface="ＭＳ Ｐゴシック" charset="0"/>
              </a:rPr>
              <a:t>B. The ventilation system is not working </a:t>
            </a:r>
            <a:r>
              <a:rPr lang="en-US" sz="2200" dirty="0" smtClean="0">
                <a:solidFill>
                  <a:srgbClr val="231F20"/>
                </a:solidFill>
                <a:latin typeface="Arial Narrow" charset="0"/>
                <a:ea typeface="ＭＳ Ｐゴシック" charset="0"/>
              </a:rPr>
              <a:t>correctly</a:t>
            </a:r>
            <a:endParaRPr lang="en-US" sz="2200" dirty="0">
              <a:solidFill>
                <a:srgbClr val="231F20"/>
              </a:solidFill>
              <a:latin typeface="Arial Narrow" charset="0"/>
              <a:ea typeface="ＭＳ Ｐゴシック" charset="0"/>
            </a:endParaRPr>
          </a:p>
        </p:txBody>
      </p:sp>
      <p:sp>
        <p:nvSpPr>
          <p:cNvPr id="6" name="TextBox 5"/>
          <p:cNvSpPr txBox="1"/>
          <p:nvPr/>
        </p:nvSpPr>
        <p:spPr>
          <a:xfrm>
            <a:off x="413970" y="3963123"/>
            <a:ext cx="8666328" cy="430887"/>
          </a:xfrm>
          <a:prstGeom prst="rect">
            <a:avLst/>
          </a:prstGeom>
          <a:noFill/>
        </p:spPr>
        <p:txBody>
          <a:bodyPr wrap="square" rtlCol="0">
            <a:spAutoFit/>
          </a:bodyPr>
          <a:lstStyle/>
          <a:p>
            <a:pPr marL="1152144" lvl="4" indent="-457200">
              <a:defRPr/>
            </a:pPr>
            <a:r>
              <a:rPr lang="en-US" sz="2200" dirty="0">
                <a:solidFill>
                  <a:srgbClr val="231F20"/>
                </a:solidFill>
                <a:latin typeface="Arial Narrow" charset="0"/>
                <a:ea typeface="ＭＳ Ｐゴシック" charset="0"/>
              </a:rPr>
              <a:t>C. The grill is not being operated at a high enough </a:t>
            </a:r>
            <a:r>
              <a:rPr lang="en-US" sz="2200" dirty="0" smtClean="0">
                <a:solidFill>
                  <a:srgbClr val="231F20"/>
                </a:solidFill>
                <a:latin typeface="Arial Narrow" charset="0"/>
                <a:ea typeface="ＭＳ Ｐゴシック" charset="0"/>
              </a:rPr>
              <a:t>temperature</a:t>
            </a:r>
            <a:endParaRPr lang="en-US" sz="2200" dirty="0">
              <a:solidFill>
                <a:srgbClr val="231F20"/>
              </a:solidFill>
              <a:latin typeface="Arial Narrow" charset="0"/>
              <a:ea typeface="ＭＳ Ｐゴシック" charset="0"/>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9-22</a:t>
            </a:r>
          </a:p>
        </p:txBody>
      </p:sp>
    </p:spTree>
    <p:extLst>
      <p:ext uri="{BB962C8B-B14F-4D97-AF65-F5344CB8AC3E}">
        <p14:creationId xmlns:p14="http://schemas.microsoft.com/office/powerpoint/2010/main" val="36559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8"/>
          <p:cNvSpPr>
            <a:spLocks noGrp="1" noChangeArrowheads="1"/>
          </p:cNvSpPr>
          <p:nvPr>
            <p:ph type="title"/>
          </p:nvPr>
        </p:nvSpPr>
        <p:spPr/>
        <p:txBody>
          <a:bodyPr/>
          <a:lstStyle/>
          <a:p>
            <a:pPr eaLnBrk="1" hangingPunct="1">
              <a:defRPr/>
            </a:pPr>
            <a:r>
              <a:rPr lang="en-US" dirty="0" smtClean="0">
                <a:latin typeface="Arial Narrow" charset="0"/>
                <a:cs typeface="+mj-cs"/>
              </a:rPr>
              <a:t>Ventilation</a:t>
            </a:r>
            <a:endParaRPr lang="en-US" dirty="0">
              <a:latin typeface="Arial Narrow" charset="0"/>
              <a:cs typeface="+mj-cs"/>
            </a:endParaRPr>
          </a:p>
        </p:txBody>
      </p:sp>
      <p:sp>
        <p:nvSpPr>
          <p:cNvPr id="244738" name="Rectangle 4"/>
          <p:cNvSpPr>
            <a:spLocks noGrp="1" noChangeArrowheads="1"/>
          </p:cNvSpPr>
          <p:nvPr>
            <p:ph idx="1"/>
          </p:nvPr>
        </p:nvSpPr>
        <p:spPr/>
        <p:txBody>
          <a:bodyPr/>
          <a:lstStyle/>
          <a:p>
            <a:pPr marL="0" indent="0" eaLnBrk="1" hangingPunct="1">
              <a:defRPr/>
            </a:pPr>
            <a:r>
              <a:rPr lang="en-US" dirty="0" smtClean="0">
                <a:latin typeface="Arial Narrow" charset="0"/>
                <a:cs typeface="+mn-cs"/>
              </a:rPr>
              <a:t>Ventilation systems:</a:t>
            </a:r>
            <a:endParaRPr lang="en-US" dirty="0">
              <a:latin typeface="Arial Narrow" charset="0"/>
              <a:cs typeface="+mn-cs"/>
            </a:endParaRPr>
          </a:p>
          <a:p>
            <a:pPr lvl="1" eaLnBrk="1" hangingPunct="1">
              <a:defRPr/>
            </a:pPr>
            <a:r>
              <a:rPr lang="en-US" dirty="0" smtClean="0">
                <a:latin typeface="Arial Narrow" charset="0"/>
              </a:rPr>
              <a:t>Improve the air inside an operation</a:t>
            </a:r>
            <a:endParaRPr lang="en-US" dirty="0">
              <a:latin typeface="Arial Narrow" charset="0"/>
            </a:endParaRPr>
          </a:p>
          <a:p>
            <a:pPr lvl="1" eaLnBrk="1" hangingPunct="1">
              <a:defRPr/>
            </a:pPr>
            <a:r>
              <a:rPr lang="en-US" dirty="0" smtClean="0">
                <a:latin typeface="Arial Narrow" charset="0"/>
              </a:rPr>
              <a:t>Remove heat, steam, and smoke from cooking lines</a:t>
            </a:r>
          </a:p>
          <a:p>
            <a:pPr lvl="1" eaLnBrk="1" hangingPunct="1">
              <a:defRPr/>
            </a:pPr>
            <a:r>
              <a:rPr lang="en-US" dirty="0" smtClean="0">
                <a:latin typeface="Arial Narrow" charset="0"/>
              </a:rPr>
              <a:t>Must be cleaned and maintained according to manufacturer’s recommendations</a:t>
            </a:r>
          </a:p>
        </p:txBody>
      </p:sp>
      <p:sp>
        <p:nvSpPr>
          <p:cNvPr id="24473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9-23</a:t>
            </a:r>
          </a:p>
        </p:txBody>
      </p:sp>
    </p:spTree>
    <p:extLst>
      <p:ext uri="{BB962C8B-B14F-4D97-AF65-F5344CB8AC3E}">
        <p14:creationId xmlns:p14="http://schemas.microsoft.com/office/powerpoint/2010/main" val="2760235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mj-lt"/>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mj-lt"/>
                <a:ea typeface="ＭＳ Ｐゴシック" charset="0"/>
              </a:rPr>
              <a:t>B. No</a:t>
            </a: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916garbageRemoval-NRA_139.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28713"/>
            <a:ext cx="8612187" cy="457200"/>
          </a:xfrm>
        </p:spPr>
        <p:txBody>
          <a:bodyPr/>
          <a:lstStyle/>
          <a:p>
            <a:pPr marL="0" lvl="1" indent="0" eaLnBrk="1" hangingPunct="1">
              <a:buFont typeface="Wingdings" pitchFamily="2" charset="2"/>
              <a:buNone/>
              <a:defRPr/>
            </a:pPr>
            <a:r>
              <a:rPr lang="en-US" sz="2400" b="1" dirty="0">
                <a:solidFill>
                  <a:srgbClr val="E97635"/>
                </a:solidFill>
                <a:cs typeface="ＭＳ Ｐゴシック" charset="0"/>
              </a:rPr>
              <a:t>Is this garbage being handled correctly?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9-24</a:t>
            </a:r>
          </a:p>
        </p:txBody>
      </p:sp>
      <p:sp>
        <p:nvSpPr>
          <p:cNvPr id="8" name="Rectangle 7"/>
          <p:cNvSpPr/>
          <p:nvPr/>
        </p:nvSpPr>
        <p:spPr>
          <a:xfrm>
            <a:off x="3714749" y="3121629"/>
            <a:ext cx="5172075" cy="2308324"/>
          </a:xfrm>
          <a:prstGeom prst="rect">
            <a:avLst/>
          </a:prstGeom>
        </p:spPr>
        <p:txBody>
          <a:bodyPr wrap="square">
            <a:spAutoFit/>
          </a:bodyPr>
          <a:lstStyle/>
          <a:p>
            <a:pPr fontAlgn="base">
              <a:spcBef>
                <a:spcPct val="50000"/>
              </a:spcBef>
              <a:spcAft>
                <a:spcPct val="0"/>
              </a:spcAft>
            </a:pPr>
            <a:r>
              <a:rPr lang="en-US" sz="2200" dirty="0">
                <a:solidFill>
                  <a:srgbClr val="231F20"/>
                </a:solidFill>
                <a:latin typeface="+mj-lt"/>
                <a:ea typeface="ＭＳ Ｐゴシック" charset="0"/>
              </a:rPr>
              <a:t>Why?</a:t>
            </a:r>
          </a:p>
          <a:p>
            <a:r>
              <a:rPr lang="en-US" sz="2400" b="1" dirty="0">
                <a:solidFill>
                  <a:srgbClr val="FF0000"/>
                </a:solidFill>
                <a:latin typeface="Arial Narrow"/>
              </a:rPr>
              <a:t>The food handler </a:t>
            </a:r>
            <a:r>
              <a:rPr lang="en-US" sz="2400" b="1" dirty="0" smtClean="0">
                <a:solidFill>
                  <a:srgbClr val="FF0000"/>
                </a:solidFill>
                <a:latin typeface="Arial Narrow"/>
              </a:rPr>
              <a:t>may </a:t>
            </a:r>
            <a:r>
              <a:rPr lang="en-US" sz="2400" b="1" dirty="0">
                <a:solidFill>
                  <a:srgbClr val="FF0000"/>
                </a:solidFill>
                <a:latin typeface="Arial Narrow"/>
              </a:rPr>
              <a:t>contaminate </a:t>
            </a:r>
            <a:r>
              <a:rPr lang="en-US" sz="2400" b="1" dirty="0" smtClean="0">
                <a:solidFill>
                  <a:srgbClr val="FF0000"/>
                </a:solidFill>
                <a:latin typeface="Arial Narrow"/>
              </a:rPr>
              <a:t>the </a:t>
            </a:r>
            <a:r>
              <a:rPr lang="en-US" sz="2400" b="1" dirty="0">
                <a:solidFill>
                  <a:srgbClr val="FF0000"/>
                </a:solidFill>
                <a:latin typeface="Arial Narrow"/>
              </a:rPr>
              <a:t>prep table</a:t>
            </a:r>
            <a:r>
              <a:rPr lang="en-US" sz="2400" b="1" dirty="0" smtClean="0">
                <a:solidFill>
                  <a:srgbClr val="FF0000"/>
                </a:solidFill>
                <a:latin typeface="Arial Narrow"/>
              </a:rPr>
              <a:t>. </a:t>
            </a:r>
            <a:r>
              <a:rPr lang="en-US" sz="2400" b="1" dirty="0">
                <a:solidFill>
                  <a:srgbClr val="FF0000"/>
                </a:solidFill>
                <a:latin typeface="Arial Narrow"/>
              </a:rPr>
              <a:t>Staff must be careful </a:t>
            </a:r>
            <a:r>
              <a:rPr lang="en-US" sz="2400" b="1" dirty="0" smtClean="0">
                <a:solidFill>
                  <a:srgbClr val="FF0000"/>
                </a:solidFill>
                <a:latin typeface="Arial Narrow"/>
              </a:rPr>
              <a:t>when </a:t>
            </a:r>
            <a:r>
              <a:rPr lang="en-US" sz="2400" b="1" dirty="0">
                <a:solidFill>
                  <a:srgbClr val="FF0000"/>
                </a:solidFill>
                <a:latin typeface="Arial Narrow"/>
              </a:rPr>
              <a:t>removing garbage so they do </a:t>
            </a:r>
            <a:r>
              <a:rPr lang="en-US" sz="2400" b="1" dirty="0" smtClean="0">
                <a:solidFill>
                  <a:srgbClr val="FF0000"/>
                </a:solidFill>
                <a:latin typeface="Arial Narrow"/>
              </a:rPr>
              <a:t>not </a:t>
            </a:r>
            <a:r>
              <a:rPr lang="en-US" sz="2400" b="1" dirty="0">
                <a:solidFill>
                  <a:srgbClr val="FF0000"/>
                </a:solidFill>
                <a:latin typeface="Arial Narrow"/>
              </a:rPr>
              <a:t>contaminate food or </a:t>
            </a:r>
            <a:r>
              <a:rPr lang="en-US" sz="2400" b="1" dirty="0" smtClean="0">
                <a:solidFill>
                  <a:srgbClr val="FF0000"/>
                </a:solidFill>
                <a:latin typeface="Arial Narrow"/>
              </a:rPr>
              <a:t>food-contact surfaces</a:t>
            </a:r>
            <a:r>
              <a:rPr lang="en-US" sz="2400" b="1" dirty="0">
                <a:solidFill>
                  <a:srgbClr val="FF0000"/>
                </a:solidFill>
                <a:latin typeface="Arial Narrow"/>
              </a:rPr>
              <a:t>.  </a:t>
            </a:r>
          </a:p>
        </p:txBody>
      </p:sp>
    </p:spTree>
    <p:extLst>
      <p:ext uri="{BB962C8B-B14F-4D97-AF65-F5344CB8AC3E}">
        <p14:creationId xmlns:p14="http://schemas.microsoft.com/office/powerpoint/2010/main" val="236466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917dumpster-TrashDumpster2-4C.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247812" name="Rectangle 8"/>
          <p:cNvSpPr>
            <a:spLocks noGrp="1" noChangeArrowheads="1"/>
          </p:cNvSpPr>
          <p:nvPr>
            <p:ph type="title"/>
          </p:nvPr>
        </p:nvSpPr>
        <p:spPr/>
        <p:txBody>
          <a:bodyPr/>
          <a:lstStyle/>
          <a:p>
            <a:r>
              <a:rPr lang="en-US" dirty="0" smtClean="0"/>
              <a:t>Garbage</a:t>
            </a:r>
            <a:endParaRPr lang="en-US" dirty="0"/>
          </a:p>
        </p:txBody>
      </p:sp>
      <p:sp>
        <p:nvSpPr>
          <p:cNvPr id="246786" name="Rectangle 3"/>
          <p:cNvSpPr>
            <a:spLocks noGrp="1" noChangeArrowheads="1"/>
          </p:cNvSpPr>
          <p:nvPr>
            <p:ph idx="1"/>
          </p:nvPr>
        </p:nvSpPr>
        <p:spPr/>
        <p:txBody>
          <a:bodyPr/>
          <a:lstStyle/>
          <a:p>
            <a:r>
              <a:rPr lang="en-US" dirty="0" smtClean="0"/>
              <a:t>Waste containers:</a:t>
            </a:r>
          </a:p>
          <a:p>
            <a:pPr lvl="1"/>
            <a:r>
              <a:rPr lang="en-US" dirty="0" smtClean="0"/>
              <a:t>Must be covered when not in </a:t>
            </a:r>
            <a:r>
              <a:rPr lang="en-US" dirty="0"/>
              <a:t>constant use </a:t>
            </a:r>
            <a:r>
              <a:rPr lang="en-US" dirty="0" smtClean="0"/>
              <a:t>(indoor </a:t>
            </a:r>
            <a:r>
              <a:rPr lang="en-US" dirty="0"/>
              <a:t>containers) </a:t>
            </a:r>
            <a:endParaRPr lang="en-US" dirty="0" smtClean="0"/>
          </a:p>
          <a:p>
            <a:pPr lvl="2"/>
            <a:r>
              <a:rPr lang="en-US" dirty="0"/>
              <a:t>Women’s restrooms must include a covered receptacle for sanitary </a:t>
            </a:r>
            <a:r>
              <a:rPr lang="en-US" dirty="0" smtClean="0"/>
              <a:t>napkins</a:t>
            </a:r>
          </a:p>
          <a:p>
            <a:pPr lvl="1"/>
            <a:r>
              <a:rPr lang="en-US" dirty="0" smtClean="0"/>
              <a:t>Must be stored separately from food and food-contact </a:t>
            </a:r>
            <a:r>
              <a:rPr lang="en-US" dirty="0"/>
              <a:t>surfaces (waste and recyclables)</a:t>
            </a:r>
            <a:endParaRPr lang="en-US" dirty="0" smtClean="0"/>
          </a:p>
          <a:p>
            <a:pPr lvl="2"/>
            <a:r>
              <a:rPr lang="en-US" dirty="0" smtClean="0"/>
              <a:t>Storage must not create a nuisance or a public health hazard</a:t>
            </a:r>
          </a:p>
        </p:txBody>
      </p:sp>
      <p:sp>
        <p:nvSpPr>
          <p:cNvPr id="24781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9-25</a:t>
            </a:r>
          </a:p>
        </p:txBody>
      </p:sp>
    </p:spTree>
    <p:extLst>
      <p:ext uri="{BB962C8B-B14F-4D97-AF65-F5344CB8AC3E}">
        <p14:creationId xmlns:p14="http://schemas.microsoft.com/office/powerpoint/2010/main" val="2671666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8"/>
          <p:cNvSpPr>
            <a:spLocks noGrp="1" noChangeArrowheads="1"/>
          </p:cNvSpPr>
          <p:nvPr>
            <p:ph type="title"/>
          </p:nvPr>
        </p:nvSpPr>
        <p:spPr/>
        <p:txBody>
          <a:bodyPr/>
          <a:lstStyle/>
          <a:p>
            <a:r>
              <a:rPr lang="en-US" dirty="0" smtClean="0"/>
              <a:t>Maintaining the Facility</a:t>
            </a:r>
            <a:endParaRPr lang="en-US" dirty="0"/>
          </a:p>
        </p:txBody>
      </p:sp>
      <p:sp>
        <p:nvSpPr>
          <p:cNvPr id="246786" name="Rectangle 3"/>
          <p:cNvSpPr>
            <a:spLocks noGrp="1" noChangeArrowheads="1"/>
          </p:cNvSpPr>
          <p:nvPr>
            <p:ph idx="1"/>
          </p:nvPr>
        </p:nvSpPr>
        <p:spPr/>
        <p:txBody>
          <a:bodyPr/>
          <a:lstStyle/>
          <a:p>
            <a:r>
              <a:rPr lang="en-US" dirty="0" smtClean="0"/>
              <a:t>To prevent food safety problems: </a:t>
            </a:r>
          </a:p>
          <a:p>
            <a:pPr lvl="1"/>
            <a:r>
              <a:rPr lang="en-US" dirty="0" smtClean="0"/>
              <a:t>Clean the operation regularly</a:t>
            </a:r>
          </a:p>
          <a:p>
            <a:pPr lvl="1"/>
            <a:r>
              <a:rPr lang="en-US" dirty="0" smtClean="0"/>
              <a:t>Make sure building systems work and are checked regularly</a:t>
            </a:r>
          </a:p>
          <a:p>
            <a:pPr lvl="1"/>
            <a:r>
              <a:rPr lang="en-US" dirty="0" smtClean="0"/>
              <a:t>Make sure the building is sound</a:t>
            </a:r>
          </a:p>
          <a:p>
            <a:pPr lvl="2"/>
            <a:r>
              <a:rPr lang="en-US" dirty="0" smtClean="0"/>
              <a:t>No leaks, holes, cracks</a:t>
            </a:r>
          </a:p>
          <a:p>
            <a:pPr lvl="1"/>
            <a:r>
              <a:rPr lang="en-US" dirty="0" smtClean="0"/>
              <a:t>Control pests</a:t>
            </a:r>
          </a:p>
          <a:p>
            <a:pPr lvl="1"/>
            <a:r>
              <a:rPr lang="en-US" dirty="0" smtClean="0"/>
              <a:t>Maintain the outside of the building</a:t>
            </a:r>
          </a:p>
        </p:txBody>
      </p:sp>
      <p:sp>
        <p:nvSpPr>
          <p:cNvPr id="24781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9-26</a:t>
            </a:r>
          </a:p>
        </p:txBody>
      </p:sp>
    </p:spTree>
    <p:extLst>
      <p:ext uri="{BB962C8B-B14F-4D97-AF65-F5344CB8AC3E}">
        <p14:creationId xmlns:p14="http://schemas.microsoft.com/office/powerpoint/2010/main" val="1017314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10"/>
          <p:cNvSpPr>
            <a:spLocks noGrp="1" noChangeArrowheads="1"/>
          </p:cNvSpPr>
          <p:nvPr>
            <p:ph type="title"/>
          </p:nvPr>
        </p:nvSpPr>
        <p:spPr/>
        <p:txBody>
          <a:bodyPr/>
          <a:lstStyle/>
          <a:p>
            <a:r>
              <a:rPr lang="en-US" dirty="0" smtClean="0"/>
              <a:t>Emergencies That Affect the Facility</a:t>
            </a:r>
            <a:endParaRPr lang="en-US" dirty="0"/>
          </a:p>
        </p:txBody>
      </p:sp>
      <p:sp>
        <p:nvSpPr>
          <p:cNvPr id="249858" name="Rectangle 3"/>
          <p:cNvSpPr>
            <a:spLocks noGrp="1" noChangeArrowheads="1"/>
          </p:cNvSpPr>
          <p:nvPr>
            <p:ph idx="1"/>
          </p:nvPr>
        </p:nvSpPr>
        <p:spPr/>
        <p:txBody>
          <a:bodyPr/>
          <a:lstStyle/>
          <a:p>
            <a:r>
              <a:rPr lang="en-US" dirty="0" smtClean="0"/>
              <a:t>Imminent health hazard:</a:t>
            </a:r>
          </a:p>
          <a:p>
            <a:pPr lvl="1"/>
            <a:r>
              <a:rPr lang="en-US" dirty="0" smtClean="0"/>
              <a:t>A significant threat or danger to health</a:t>
            </a:r>
          </a:p>
          <a:p>
            <a:pPr lvl="1"/>
            <a:r>
              <a:rPr lang="en-US" dirty="0" smtClean="0"/>
              <a:t>Requires immediate correction or closure to prevent injury</a:t>
            </a:r>
          </a:p>
          <a:p>
            <a:r>
              <a:rPr lang="en-US" dirty="0" smtClean="0"/>
              <a:t>Possible imminent health hazards:</a:t>
            </a:r>
          </a:p>
          <a:p>
            <a:pPr lvl="1"/>
            <a:r>
              <a:rPr lang="en-US" dirty="0" smtClean="0"/>
              <a:t>Electrical power outages and refrigeration breakdowns</a:t>
            </a:r>
          </a:p>
          <a:p>
            <a:pPr lvl="1"/>
            <a:r>
              <a:rPr lang="en-US" dirty="0" smtClean="0"/>
              <a:t>Fire and flood</a:t>
            </a:r>
          </a:p>
          <a:p>
            <a:pPr lvl="1"/>
            <a:r>
              <a:rPr lang="en-US" dirty="0" smtClean="0"/>
              <a:t>Sewage backups</a:t>
            </a:r>
          </a:p>
          <a:p>
            <a:pPr lvl="1"/>
            <a:r>
              <a:rPr lang="en-US" dirty="0" smtClean="0"/>
              <a:t>Unauthorized people inside the facility</a:t>
            </a:r>
          </a:p>
          <a:p>
            <a:pPr lvl="1"/>
            <a:r>
              <a:rPr lang="en-US" dirty="0" smtClean="0"/>
              <a:t>Threats to the potable water supply (e.g., broken mains, terrorist contamination)</a:t>
            </a:r>
            <a:endParaRPr lang="en-US" dirty="0"/>
          </a:p>
        </p:txBody>
      </p:sp>
      <p:sp>
        <p:nvSpPr>
          <p:cNvPr id="24985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9-27</a:t>
            </a:r>
          </a:p>
        </p:txBody>
      </p:sp>
    </p:spTree>
    <p:extLst>
      <p:ext uri="{BB962C8B-B14F-4D97-AF65-F5344CB8AC3E}">
        <p14:creationId xmlns:p14="http://schemas.microsoft.com/office/powerpoint/2010/main" val="3157000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4" name="Rectangle 10"/>
          <p:cNvSpPr>
            <a:spLocks noGrp="1" noChangeArrowheads="1"/>
          </p:cNvSpPr>
          <p:nvPr>
            <p:ph type="title"/>
          </p:nvPr>
        </p:nvSpPr>
        <p:spPr/>
        <p:txBody>
          <a:bodyPr/>
          <a:lstStyle/>
          <a:p>
            <a:r>
              <a:rPr lang="en-US" dirty="0" smtClean="0"/>
              <a:t>Emergencies That Affect the Facility</a:t>
            </a:r>
            <a:endParaRPr lang="en-US" dirty="0"/>
          </a:p>
        </p:txBody>
      </p:sp>
      <p:sp>
        <p:nvSpPr>
          <p:cNvPr id="249858" name="Rectangle 3"/>
          <p:cNvSpPr>
            <a:spLocks noGrp="1" noChangeArrowheads="1"/>
          </p:cNvSpPr>
          <p:nvPr>
            <p:ph idx="1"/>
          </p:nvPr>
        </p:nvSpPr>
        <p:spPr/>
        <p:txBody>
          <a:bodyPr/>
          <a:lstStyle/>
          <a:p>
            <a:pPr marL="0" indent="0"/>
            <a:r>
              <a:rPr lang="en-US" dirty="0" smtClean="0">
                <a:latin typeface="Arial Narrow" pitchFamily="34" charset="0"/>
              </a:rPr>
              <a:t>How to respond to a crisis affecting the facility:</a:t>
            </a:r>
          </a:p>
          <a:p>
            <a:pPr lvl="1"/>
            <a:r>
              <a:rPr lang="en-US" dirty="0" smtClean="0"/>
              <a:t>Determine if there is a significant risk to the safety or security of your food </a:t>
            </a:r>
          </a:p>
          <a:p>
            <a:pPr lvl="1"/>
            <a:r>
              <a:rPr lang="en-US" dirty="0" smtClean="0"/>
              <a:t>If the risk is significant</a:t>
            </a:r>
          </a:p>
          <a:p>
            <a:pPr lvl="2"/>
            <a:r>
              <a:rPr lang="en-US" dirty="0" smtClean="0"/>
              <a:t>Stop service </a:t>
            </a:r>
          </a:p>
          <a:p>
            <a:pPr lvl="2"/>
            <a:r>
              <a:rPr lang="en-US" dirty="0" smtClean="0"/>
              <a:t>Notify the local regulatory authority</a:t>
            </a:r>
          </a:p>
          <a:p>
            <a:pPr lvl="1"/>
            <a:r>
              <a:rPr lang="en-US" dirty="0" smtClean="0"/>
              <a:t>Throw out spoiled food, contaminated food, and food with packaging that is not intact </a:t>
            </a:r>
          </a:p>
        </p:txBody>
      </p:sp>
      <p:sp>
        <p:nvSpPr>
          <p:cNvPr id="25088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9-28</a:t>
            </a:r>
          </a:p>
        </p:txBody>
      </p:sp>
    </p:spTree>
    <p:extLst>
      <p:ext uri="{BB962C8B-B14F-4D97-AF65-F5344CB8AC3E}">
        <p14:creationId xmlns:p14="http://schemas.microsoft.com/office/powerpoint/2010/main" val="3432844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4" name="Rectangle 10"/>
          <p:cNvSpPr>
            <a:spLocks noGrp="1" noChangeArrowheads="1"/>
          </p:cNvSpPr>
          <p:nvPr>
            <p:ph type="title"/>
          </p:nvPr>
        </p:nvSpPr>
        <p:spPr/>
        <p:txBody>
          <a:bodyPr/>
          <a:lstStyle/>
          <a:p>
            <a:r>
              <a:rPr lang="en-US" dirty="0" smtClean="0"/>
              <a:t>Emergencies That Affect the Facility</a:t>
            </a:r>
            <a:endParaRPr lang="en-US" dirty="0"/>
          </a:p>
        </p:txBody>
      </p:sp>
      <p:sp>
        <p:nvSpPr>
          <p:cNvPr id="249858" name="Rectangle 3"/>
          <p:cNvSpPr>
            <a:spLocks noGrp="1" noChangeArrowheads="1"/>
          </p:cNvSpPr>
          <p:nvPr>
            <p:ph idx="1"/>
          </p:nvPr>
        </p:nvSpPr>
        <p:spPr/>
        <p:txBody>
          <a:bodyPr/>
          <a:lstStyle/>
          <a:p>
            <a:pPr marL="0" indent="0"/>
            <a:r>
              <a:rPr lang="en-US" dirty="0">
                <a:latin typeface="Arial Narrow" pitchFamily="34" charset="0"/>
              </a:rPr>
              <a:t>C</a:t>
            </a:r>
            <a:r>
              <a:rPr lang="en-US" dirty="0" smtClean="0">
                <a:latin typeface="Arial Narrow" pitchFamily="34" charset="0"/>
              </a:rPr>
              <a:t>orrecting problems may include:</a:t>
            </a:r>
          </a:p>
          <a:p>
            <a:pPr lvl="1"/>
            <a:r>
              <a:rPr lang="en-US" dirty="0" smtClean="0"/>
              <a:t>Establishing </a:t>
            </a:r>
            <a:r>
              <a:rPr lang="en-US" dirty="0"/>
              <a:t>time-temperature control of TCS </a:t>
            </a:r>
            <a:r>
              <a:rPr lang="en-US" dirty="0" smtClean="0"/>
              <a:t>food </a:t>
            </a:r>
          </a:p>
          <a:p>
            <a:pPr lvl="1"/>
            <a:r>
              <a:rPr lang="en-US" dirty="0" smtClean="0"/>
              <a:t>Cleaning </a:t>
            </a:r>
            <a:r>
              <a:rPr lang="en-US" dirty="0"/>
              <a:t>and </a:t>
            </a:r>
            <a:r>
              <a:rPr lang="en-US" dirty="0" smtClean="0"/>
              <a:t>sanitizing </a:t>
            </a:r>
            <a:r>
              <a:rPr lang="en-US" dirty="0"/>
              <a:t>surfaces in the </a:t>
            </a:r>
            <a:r>
              <a:rPr lang="en-US" dirty="0" smtClean="0"/>
              <a:t>operation</a:t>
            </a:r>
            <a:endParaRPr lang="en-US" dirty="0"/>
          </a:p>
          <a:p>
            <a:pPr lvl="1"/>
            <a:r>
              <a:rPr lang="en-US" dirty="0" smtClean="0"/>
              <a:t>Reestablishing </a:t>
            </a:r>
            <a:r>
              <a:rPr lang="en-US" dirty="0"/>
              <a:t>the physical security of the </a:t>
            </a:r>
            <a:r>
              <a:rPr lang="en-US" dirty="0" smtClean="0"/>
              <a:t>operation</a:t>
            </a:r>
          </a:p>
          <a:p>
            <a:pPr lvl="1"/>
            <a:r>
              <a:rPr lang="en-US" dirty="0" smtClean="0"/>
              <a:t>Verifying </a:t>
            </a:r>
            <a:r>
              <a:rPr lang="en-US" dirty="0"/>
              <a:t>that the water supply is </a:t>
            </a:r>
            <a:r>
              <a:rPr lang="en-US" dirty="0" smtClean="0"/>
              <a:t>drinkable</a:t>
            </a:r>
          </a:p>
          <a:p>
            <a:pPr lvl="1"/>
            <a:r>
              <a:rPr lang="en-US" dirty="0" smtClean="0"/>
              <a:t>Gaining approval of the local regulatory authority</a:t>
            </a:r>
          </a:p>
          <a:p>
            <a:pPr marL="0" lvl="1" indent="0">
              <a:buNone/>
            </a:pPr>
            <a:endParaRPr lang="en-US" dirty="0"/>
          </a:p>
          <a:p>
            <a:pPr marL="0" lvl="1" indent="0">
              <a:buNone/>
            </a:pPr>
            <a:endParaRPr lang="en-US" sz="2400" b="1" dirty="0">
              <a:solidFill>
                <a:srgbClr val="005CAB"/>
              </a:solidFill>
              <a:latin typeface="Arial Narrow" pitchFamily="34" charset="0"/>
              <a:cs typeface="ＭＳ Ｐゴシック" charset="0"/>
            </a:endParaRPr>
          </a:p>
          <a:p>
            <a:pPr marL="0" lvl="1" indent="0">
              <a:buNone/>
            </a:pPr>
            <a:endParaRPr lang="en-US" b="1" dirty="0" smtClean="0"/>
          </a:p>
        </p:txBody>
      </p:sp>
      <p:sp>
        <p:nvSpPr>
          <p:cNvPr id="25088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9-29</a:t>
            </a:r>
          </a:p>
        </p:txBody>
      </p:sp>
    </p:spTree>
    <p:extLst>
      <p:ext uri="{BB962C8B-B14F-4D97-AF65-F5344CB8AC3E}">
        <p14:creationId xmlns:p14="http://schemas.microsoft.com/office/powerpoint/2010/main" val="235772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9-3</a:t>
            </a:r>
          </a:p>
        </p:txBody>
      </p:sp>
    </p:spTree>
    <p:extLst>
      <p:ext uri="{BB962C8B-B14F-4D97-AF65-F5344CB8AC3E}">
        <p14:creationId xmlns:p14="http://schemas.microsoft.com/office/powerpoint/2010/main" val="2864083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a:latin typeface="Arial Narrow" charset="0"/>
                <a:cs typeface="+mn-cs"/>
              </a:rPr>
              <a:t>Pests vs. </a:t>
            </a:r>
            <a:r>
              <a:rPr lang="en-US" sz="6000" dirty="0" smtClean="0">
                <a:latin typeface="Arial Narrow" charset="0"/>
                <a:cs typeface="+mn-cs"/>
              </a:rPr>
              <a:t>PCOs</a:t>
            </a:r>
            <a:r>
              <a:rPr lang="en-US" sz="6000" dirty="0">
                <a:latin typeface="Arial Narrow" charset="0"/>
                <a:cs typeface="+mn-cs"/>
              </a:rPr>
              <a:t>…</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9-30</a:t>
            </a:r>
          </a:p>
        </p:txBody>
      </p:sp>
    </p:spTree>
    <p:extLst>
      <p:ext uri="{BB962C8B-B14F-4D97-AF65-F5344CB8AC3E}">
        <p14:creationId xmlns:p14="http://schemas.microsoft.com/office/powerpoint/2010/main" val="2338244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7837446" cy="4732338"/>
          </a:xfrm>
          <a:effectLst>
            <a:glow rad="228600">
              <a:schemeClr val="accent4">
                <a:satMod val="175000"/>
                <a:alpha val="40000"/>
              </a:schemeClr>
            </a:glow>
          </a:effectLst>
        </p:spPr>
        <p:txBody>
          <a:bodyPr/>
          <a:lstStyle/>
          <a:p>
            <a:pPr marL="0" indent="0"/>
            <a:r>
              <a:rPr lang="en-US" dirty="0">
                <a:latin typeface="Arial Narrow" charset="0"/>
                <a:cs typeface="Times New Roman" charset="0"/>
              </a:rPr>
              <a:t>Should you consult with the local regulatory authority before making changes to your facility or equipment? </a:t>
            </a:r>
          </a:p>
          <a:p>
            <a:pPr marL="694944" lvl="3" indent="0" eaLnBrk="1" hangingPunct="1">
              <a:buNone/>
              <a:defRPr/>
            </a:pPr>
            <a:endParaRPr lang="en-US" sz="2800" b="1" dirty="0" smtClean="0">
              <a:solidFill>
                <a:srgbClr val="005CAB"/>
              </a:solidFill>
              <a:cs typeface="ＭＳ Ｐゴシック" charset="0"/>
            </a:endParaRPr>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3" name="TextBox 2"/>
          <p:cNvSpPr txBox="1"/>
          <p:nvPr/>
        </p:nvSpPr>
        <p:spPr>
          <a:xfrm>
            <a:off x="423074" y="2380238"/>
            <a:ext cx="8666328" cy="430887"/>
          </a:xfrm>
          <a:prstGeom prst="rect">
            <a:avLst/>
          </a:prstGeom>
          <a:noFill/>
        </p:spPr>
        <p:txBody>
          <a:bodyPr wrap="square" rtlCol="0">
            <a:spAutoFit/>
          </a:bodyPr>
          <a:lstStyle/>
          <a:p>
            <a:pPr marL="694944" lvl="3">
              <a:defRPr/>
            </a:pPr>
            <a:r>
              <a:rPr lang="en-US" sz="2200" dirty="0">
                <a:solidFill>
                  <a:srgbClr val="231F20"/>
                </a:solidFill>
                <a:latin typeface="Arial Narrow" charset="0"/>
                <a:ea typeface="ＭＳ Ｐゴシック" charset="0"/>
              </a:rPr>
              <a:t>A. Yes</a:t>
            </a:r>
          </a:p>
        </p:txBody>
      </p:sp>
      <p:sp>
        <p:nvSpPr>
          <p:cNvPr id="5" name="TextBox 4"/>
          <p:cNvSpPr txBox="1"/>
          <p:nvPr/>
        </p:nvSpPr>
        <p:spPr>
          <a:xfrm>
            <a:off x="425346" y="3023966"/>
            <a:ext cx="8666328" cy="430887"/>
          </a:xfrm>
          <a:prstGeom prst="rect">
            <a:avLst/>
          </a:prstGeom>
          <a:noFill/>
        </p:spPr>
        <p:txBody>
          <a:bodyPr wrap="square" rtlCol="0">
            <a:spAutoFit/>
          </a:bodyPr>
          <a:lstStyle/>
          <a:p>
            <a:pPr marL="694944" lvl="3">
              <a:defRPr/>
            </a:pPr>
            <a:r>
              <a:rPr lang="en-US" sz="2200" dirty="0">
                <a:solidFill>
                  <a:srgbClr val="231F20"/>
                </a:solidFill>
                <a:latin typeface="Arial Narrow" charset="0"/>
                <a:ea typeface="ＭＳ Ｐゴシック" charset="0"/>
              </a:rPr>
              <a:t>B. No</a:t>
            </a: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9-4</a:t>
            </a:r>
          </a:p>
        </p:txBody>
      </p:sp>
    </p:spTree>
    <p:extLst>
      <p:ext uri="{BB962C8B-B14F-4D97-AF65-F5344CB8AC3E}">
        <p14:creationId xmlns:p14="http://schemas.microsoft.com/office/powerpoint/2010/main" val="171967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nraef1975.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230404" name="Rectangle 9"/>
          <p:cNvSpPr>
            <a:spLocks noGrp="1" noChangeArrowheads="1"/>
          </p:cNvSpPr>
          <p:nvPr>
            <p:ph type="title"/>
          </p:nvPr>
        </p:nvSpPr>
        <p:spPr/>
        <p:txBody>
          <a:bodyPr/>
          <a:lstStyle/>
          <a:p>
            <a:pPr eaLnBrk="1" hangingPunct="1">
              <a:defRPr/>
            </a:pPr>
            <a:r>
              <a:rPr lang="en-US" dirty="0">
                <a:latin typeface="Arial Narrow" charset="0"/>
                <a:cs typeface="+mj-cs"/>
              </a:rPr>
              <a:t>Interior Requirements for a Safe Operation</a:t>
            </a:r>
          </a:p>
        </p:txBody>
      </p:sp>
      <p:sp>
        <p:nvSpPr>
          <p:cNvPr id="230402" name="Rectangle 3"/>
          <p:cNvSpPr>
            <a:spLocks noGrp="1" noChangeArrowheads="1"/>
          </p:cNvSpPr>
          <p:nvPr>
            <p:ph idx="1"/>
          </p:nvPr>
        </p:nvSpPr>
        <p:spPr/>
        <p:txBody>
          <a:bodyPr/>
          <a:lstStyle/>
          <a:p>
            <a:pPr marL="0" indent="0" eaLnBrk="1" hangingPunct="1">
              <a:spcBef>
                <a:spcPct val="0"/>
              </a:spcBef>
              <a:buClrTx/>
              <a:buSzTx/>
              <a:buFontTx/>
              <a:buNone/>
              <a:defRPr/>
            </a:pPr>
            <a:r>
              <a:rPr lang="en-US" dirty="0">
                <a:latin typeface="Arial Narrow" charset="0"/>
                <a:cs typeface="Times New Roman" charset="0"/>
              </a:rPr>
              <a:t>Floors, walls, and ceilings:</a:t>
            </a:r>
            <a:endParaRPr lang="en-US" dirty="0">
              <a:latin typeface="Arial Narrow" charset="0"/>
              <a:cs typeface="+mn-cs"/>
            </a:endParaRPr>
          </a:p>
          <a:p>
            <a:pPr lvl="1" eaLnBrk="1" hangingPunct="1">
              <a:defRPr/>
            </a:pPr>
            <a:r>
              <a:rPr lang="en-US" dirty="0" smtClean="0">
                <a:latin typeface="Arial Narrow" charset="0"/>
              </a:rPr>
              <a:t>Must </a:t>
            </a:r>
            <a:r>
              <a:rPr lang="en-US" dirty="0">
                <a:latin typeface="Arial Narrow" charset="0"/>
              </a:rPr>
              <a:t>be regularly </a:t>
            </a:r>
            <a:r>
              <a:rPr lang="en-US" dirty="0" smtClean="0">
                <a:latin typeface="Arial Narrow" charset="0"/>
              </a:rPr>
              <a:t>maintained</a:t>
            </a:r>
          </a:p>
          <a:p>
            <a:pPr lvl="2" eaLnBrk="1" hangingPunct="1">
              <a:defRPr/>
            </a:pPr>
            <a:r>
              <a:rPr lang="en-US" dirty="0" smtClean="0">
                <a:latin typeface="Arial Narrow" charset="0"/>
              </a:rPr>
              <a:t>Replace missing or broken ceiling tiles</a:t>
            </a:r>
          </a:p>
          <a:p>
            <a:pPr lvl="2" eaLnBrk="1" hangingPunct="1">
              <a:defRPr/>
            </a:pPr>
            <a:r>
              <a:rPr lang="en-US" dirty="0" smtClean="0">
                <a:latin typeface="Arial Narrow" charset="0"/>
              </a:rPr>
              <a:t>Replace missing or broken flooring</a:t>
            </a:r>
          </a:p>
          <a:p>
            <a:pPr lvl="2" eaLnBrk="1" hangingPunct="1">
              <a:defRPr/>
            </a:pPr>
            <a:r>
              <a:rPr lang="en-US" dirty="0" smtClean="0">
                <a:latin typeface="Arial Narrow" charset="0"/>
              </a:rPr>
              <a:t>Repair holes in walls</a:t>
            </a:r>
            <a:endParaRPr lang="en-US" dirty="0">
              <a:latin typeface="Arial Narrow" charset="0"/>
            </a:endParaRPr>
          </a:p>
          <a:p>
            <a:pPr lvl="1" eaLnBrk="1" hangingPunct="1">
              <a:defRPr/>
            </a:pPr>
            <a:r>
              <a:rPr lang="en-US" dirty="0" smtClean="0">
                <a:latin typeface="Arial Narrow" charset="0"/>
              </a:rPr>
              <a:t>Glue coving tightly to walls</a:t>
            </a:r>
          </a:p>
          <a:p>
            <a:pPr lvl="1" eaLnBrk="1" hangingPunct="1">
              <a:defRPr/>
            </a:pPr>
            <a:r>
              <a:rPr lang="en-US" dirty="0" smtClean="0">
                <a:latin typeface="Arial Narrow" charset="0"/>
              </a:rPr>
              <a:t>Remove standing water immediately after spraying or flushing floors during cleaning</a:t>
            </a:r>
            <a:endParaRPr lang="en-US" dirty="0">
              <a:latin typeface="Arial Narrow" charset="0"/>
            </a:endParaRPr>
          </a:p>
        </p:txBody>
      </p:sp>
      <p:sp>
        <p:nvSpPr>
          <p:cNvPr id="23040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9-5</a:t>
            </a:r>
          </a:p>
        </p:txBody>
      </p:sp>
    </p:spTree>
    <p:extLst>
      <p:ext uri="{BB962C8B-B14F-4D97-AF65-F5344CB8AC3E}">
        <p14:creationId xmlns:p14="http://schemas.microsoft.com/office/powerpoint/2010/main" val="2428813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09999" y="2086343"/>
            <a:ext cx="5334001"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It is safe for use with </a:t>
            </a:r>
            <a:r>
              <a:rPr lang="en-US" sz="2200" dirty="0" smtClean="0">
                <a:solidFill>
                  <a:srgbClr val="231F20"/>
                </a:solidFill>
                <a:latin typeface="Arial Narrow" charset="0"/>
                <a:ea typeface="ＭＳ Ｐゴシック" charset="0"/>
              </a:rPr>
              <a:t>food.</a:t>
            </a:r>
            <a:endParaRPr lang="en-US" sz="2200" dirty="0">
              <a:solidFill>
                <a:srgbClr val="231F20"/>
              </a:solidFill>
              <a:latin typeface="Arial Narrow" charset="0"/>
              <a:ea typeface="ＭＳ Ｐゴシック" charset="0"/>
            </a:endParaRPr>
          </a:p>
        </p:txBody>
      </p:sp>
      <p:sp>
        <p:nvSpPr>
          <p:cNvPr id="1101831" name="Text Box 7"/>
          <p:cNvSpPr txBox="1">
            <a:spLocks noChangeArrowheads="1"/>
          </p:cNvSpPr>
          <p:nvPr/>
        </p:nvSpPr>
        <p:spPr bwMode="auto">
          <a:xfrm>
            <a:off x="3809999" y="2467343"/>
            <a:ext cx="5097517"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It is approved by the </a:t>
            </a:r>
            <a:r>
              <a:rPr lang="en-US" sz="2200" dirty="0" smtClean="0">
                <a:solidFill>
                  <a:srgbClr val="231F20"/>
                </a:solidFill>
                <a:latin typeface="Arial Narrow" charset="0"/>
                <a:ea typeface="ＭＳ Ｐゴシック" charset="0"/>
              </a:rPr>
              <a:t>FDA.</a:t>
            </a:r>
            <a:endParaRPr lang="en-US" sz="2200" dirty="0">
              <a:solidFill>
                <a:srgbClr val="231F20"/>
              </a:solidFill>
              <a:latin typeface="Arial Narrow" charset="0"/>
              <a:ea typeface="ＭＳ Ｐゴシック" charset="0"/>
            </a:endParaRP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10f. NSF Symbol.jpg"/>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a:fillRect/>
          </a:stretch>
        </p:blipFill>
        <p:spPr/>
      </p:pic>
      <p:sp>
        <p:nvSpPr>
          <p:cNvPr id="6" name="Rectangle 3"/>
          <p:cNvSpPr>
            <a:spLocks noGrp="1" noChangeArrowheads="1"/>
          </p:cNvSpPr>
          <p:nvPr>
            <p:ph idx="4294967295"/>
          </p:nvPr>
        </p:nvSpPr>
        <p:spPr>
          <a:xfrm>
            <a:off x="531813" y="9525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Times New Roman" charset="0"/>
              </a:rPr>
              <a:t>You see the logo below on a piece of equipment. What does it mean?</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9</a:t>
            </a:r>
            <a:r>
              <a:rPr lang="en-US" sz="1200" b="0" dirty="0" smtClean="0">
                <a:solidFill>
                  <a:srgbClr val="000000"/>
                </a:solidFill>
              </a:rPr>
              <a:t>-6</a:t>
            </a:r>
          </a:p>
        </p:txBody>
      </p:sp>
      <p:sp>
        <p:nvSpPr>
          <p:cNvPr id="8" name="Rectangle 7"/>
          <p:cNvSpPr/>
          <p:nvPr/>
        </p:nvSpPr>
        <p:spPr>
          <a:xfrm>
            <a:off x="3714750" y="3121629"/>
            <a:ext cx="4572000" cy="1569660"/>
          </a:xfrm>
          <a:prstGeom prst="rect">
            <a:avLst/>
          </a:prstGeom>
        </p:spPr>
        <p:txBody>
          <a:bodyPr>
            <a:spAutoFit/>
          </a:bodyPr>
          <a:lstStyle/>
          <a:p>
            <a:r>
              <a:rPr lang="en-US" sz="2400" b="1" dirty="0" smtClean="0">
                <a:solidFill>
                  <a:srgbClr val="FF0000"/>
                </a:solidFill>
                <a:latin typeface="Arial Narrow"/>
              </a:rPr>
              <a:t>NSF creates national standards for equipment and is accredited by the American National Standards Institute (ANSI).</a:t>
            </a:r>
            <a:endParaRPr lang="en-US" sz="2400" b="1" dirty="0">
              <a:solidFill>
                <a:srgbClr val="FF0000"/>
              </a:solidFill>
              <a:latin typeface="Arial Narrow"/>
            </a:endParaRPr>
          </a:p>
        </p:txBody>
      </p:sp>
    </p:spTree>
    <p:extLst>
      <p:ext uri="{BB962C8B-B14F-4D97-AF65-F5344CB8AC3E}">
        <p14:creationId xmlns:p14="http://schemas.microsoft.com/office/powerpoint/2010/main" val="249841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DSCF3694.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234501" name="Rectangle 8"/>
          <p:cNvSpPr>
            <a:spLocks noGrp="1" noChangeArrowheads="1"/>
          </p:cNvSpPr>
          <p:nvPr>
            <p:ph type="title"/>
          </p:nvPr>
        </p:nvSpPr>
        <p:spPr/>
        <p:txBody>
          <a:bodyPr/>
          <a:lstStyle/>
          <a:p>
            <a:pPr eaLnBrk="1" hangingPunct="1">
              <a:defRPr/>
            </a:pPr>
            <a:r>
              <a:rPr lang="en-US" dirty="0">
                <a:latin typeface="Arial Narrow" charset="0"/>
                <a:cs typeface="+mj-cs"/>
              </a:rPr>
              <a:t>Installing and Maintaining Equipment</a:t>
            </a:r>
          </a:p>
        </p:txBody>
      </p:sp>
      <p:sp>
        <p:nvSpPr>
          <p:cNvPr id="234498" name="Rectangle 3"/>
          <p:cNvSpPr>
            <a:spLocks noGrp="1" noChangeArrowheads="1"/>
          </p:cNvSpPr>
          <p:nvPr>
            <p:ph idx="1"/>
          </p:nvPr>
        </p:nvSpPr>
        <p:spPr/>
        <p:txBody>
          <a:bodyPr/>
          <a:lstStyle/>
          <a:p>
            <a:pPr marL="0" indent="0" eaLnBrk="1" hangingPunct="1">
              <a:defRPr/>
            </a:pPr>
            <a:r>
              <a:rPr lang="en-US" dirty="0" smtClean="0">
                <a:latin typeface="Arial Narrow" charset="0"/>
              </a:rPr>
              <a:t>When installing equipment:</a:t>
            </a:r>
          </a:p>
          <a:p>
            <a:pPr lvl="1" eaLnBrk="1" hangingPunct="1">
              <a:defRPr/>
            </a:pPr>
            <a:r>
              <a:rPr lang="en-US" dirty="0" smtClean="0">
                <a:latin typeface="Arial Narrow" charset="0"/>
              </a:rPr>
              <a:t>Follow the manufacturer’s recommendations</a:t>
            </a:r>
            <a:endParaRPr lang="en-US" dirty="0">
              <a:latin typeface="Arial Narrow" charset="0"/>
            </a:endParaRPr>
          </a:p>
          <a:p>
            <a:pPr lvl="1" eaLnBrk="1" hangingPunct="1">
              <a:defRPr/>
            </a:pPr>
            <a:r>
              <a:rPr lang="en-US" dirty="0" smtClean="0">
                <a:latin typeface="Arial Narrow" charset="0"/>
              </a:rPr>
              <a:t>Check with the regulatory authority for requirements</a:t>
            </a:r>
            <a:endParaRPr lang="en-US" dirty="0">
              <a:latin typeface="Arial Narrow" charset="0"/>
            </a:endParaRPr>
          </a:p>
          <a:p>
            <a:pPr marL="0" indent="0" eaLnBrk="1" hangingPunct="1">
              <a:defRPr/>
            </a:pPr>
            <a:r>
              <a:rPr lang="en-US" dirty="0" smtClean="0">
                <a:latin typeface="Arial Narrow" charset="0"/>
                <a:cs typeface="+mn-cs"/>
              </a:rPr>
              <a:t>Once </a:t>
            </a:r>
            <a:r>
              <a:rPr lang="en-US" dirty="0">
                <a:latin typeface="Arial Narrow" charset="0"/>
                <a:cs typeface="+mn-cs"/>
              </a:rPr>
              <a:t>equipment has been installed:</a:t>
            </a:r>
          </a:p>
          <a:p>
            <a:pPr lvl="1" eaLnBrk="1" hangingPunct="1">
              <a:defRPr/>
            </a:pPr>
            <a:r>
              <a:rPr lang="en-US" dirty="0">
                <a:latin typeface="Arial Narrow" charset="0"/>
              </a:rPr>
              <a:t>It must be maintained </a:t>
            </a:r>
            <a:r>
              <a:rPr lang="en-US" dirty="0" smtClean="0">
                <a:latin typeface="Arial Narrow" charset="0"/>
              </a:rPr>
              <a:t>regularly</a:t>
            </a:r>
            <a:endParaRPr lang="en-US" dirty="0">
              <a:latin typeface="Arial Narrow" charset="0"/>
            </a:endParaRPr>
          </a:p>
          <a:p>
            <a:pPr lvl="1" eaLnBrk="1" hangingPunct="1">
              <a:defRPr/>
            </a:pPr>
            <a:r>
              <a:rPr lang="en-US" dirty="0">
                <a:latin typeface="Arial Narrow" charset="0"/>
              </a:rPr>
              <a:t>Only qualified people should maintain </a:t>
            </a:r>
            <a:r>
              <a:rPr lang="en-US" dirty="0" smtClean="0">
                <a:latin typeface="Arial Narrow" charset="0"/>
              </a:rPr>
              <a:t>it</a:t>
            </a:r>
            <a:endParaRPr lang="en-US" dirty="0">
              <a:latin typeface="Arial Narrow" charset="0"/>
            </a:endParaRPr>
          </a:p>
          <a:p>
            <a:pPr lvl="1" eaLnBrk="1" hangingPunct="1">
              <a:defRPr/>
            </a:pPr>
            <a:r>
              <a:rPr lang="en-US" dirty="0">
                <a:latin typeface="Arial Narrow" charset="0"/>
              </a:rPr>
              <a:t>Set up a maintenance schedule with your supplier or </a:t>
            </a:r>
            <a:r>
              <a:rPr lang="en-US" dirty="0" smtClean="0">
                <a:latin typeface="Arial Narrow" charset="0"/>
              </a:rPr>
              <a:t>manufacturer</a:t>
            </a:r>
            <a:endParaRPr lang="en-US" dirty="0">
              <a:latin typeface="Arial Narrow" charset="0"/>
            </a:endParaRPr>
          </a:p>
          <a:p>
            <a:pPr lvl="1" eaLnBrk="1" hangingPunct="1">
              <a:defRPr/>
            </a:pPr>
            <a:r>
              <a:rPr lang="en-US" dirty="0">
                <a:latin typeface="Arial Narrow" charset="0"/>
              </a:rPr>
              <a:t>Check equipment regularly to make sure it is working </a:t>
            </a:r>
            <a:r>
              <a:rPr lang="en-US" dirty="0" smtClean="0">
                <a:latin typeface="Arial Narrow" charset="0"/>
              </a:rPr>
              <a:t>correctly</a:t>
            </a:r>
            <a:endParaRPr lang="en-US" dirty="0">
              <a:latin typeface="Arial Narrow" charset="0"/>
            </a:endParaRPr>
          </a:p>
        </p:txBody>
      </p:sp>
      <p:sp>
        <p:nvSpPr>
          <p:cNvPr id="2345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9-7</a:t>
            </a:r>
          </a:p>
        </p:txBody>
      </p:sp>
    </p:spTree>
    <p:extLst>
      <p:ext uri="{BB962C8B-B14F-4D97-AF65-F5344CB8AC3E}">
        <p14:creationId xmlns:p14="http://schemas.microsoft.com/office/powerpoint/2010/main" val="1595676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NRA_0310_Shot_8_013.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235524" name="Rectangle 10"/>
          <p:cNvSpPr>
            <a:spLocks noGrp="1" noChangeArrowheads="1"/>
          </p:cNvSpPr>
          <p:nvPr>
            <p:ph type="title"/>
          </p:nvPr>
        </p:nvSpPr>
        <p:spPr/>
        <p:txBody>
          <a:bodyPr/>
          <a:lstStyle/>
          <a:p>
            <a:pPr eaLnBrk="1" hangingPunct="1">
              <a:defRPr/>
            </a:pPr>
            <a:r>
              <a:rPr lang="en-US" dirty="0">
                <a:latin typeface="Arial Narrow" charset="0"/>
                <a:cs typeface="+mj-cs"/>
              </a:rPr>
              <a:t>Dishwashing Machines</a:t>
            </a:r>
          </a:p>
        </p:txBody>
      </p:sp>
      <p:sp>
        <p:nvSpPr>
          <p:cNvPr id="235522" name="Rectangle 3"/>
          <p:cNvSpPr>
            <a:spLocks noGrp="1" noChangeArrowheads="1"/>
          </p:cNvSpPr>
          <p:nvPr>
            <p:ph idx="1"/>
          </p:nvPr>
        </p:nvSpPr>
        <p:spPr/>
        <p:txBody>
          <a:bodyPr tIns="73152" anchor="t" anchorCtr="0"/>
          <a:lstStyle/>
          <a:p>
            <a:pPr marL="0" indent="0" eaLnBrk="1" hangingPunct="1">
              <a:lnSpc>
                <a:spcPct val="80000"/>
              </a:lnSpc>
              <a:defRPr/>
            </a:pPr>
            <a:r>
              <a:rPr lang="en-US" dirty="0">
                <a:latin typeface="Arial Narrow" charset="0"/>
                <a:cs typeface="+mn-cs"/>
              </a:rPr>
              <a:t>Dishwashers must be installed:</a:t>
            </a:r>
          </a:p>
          <a:p>
            <a:pPr lvl="1" eaLnBrk="1" hangingPunct="1">
              <a:defRPr/>
            </a:pPr>
            <a:r>
              <a:rPr lang="en-US" dirty="0" smtClean="0">
                <a:latin typeface="Arial Narrow" charset="0"/>
              </a:rPr>
              <a:t>So </a:t>
            </a:r>
            <a:r>
              <a:rPr lang="en-US" dirty="0">
                <a:latin typeface="Arial Narrow" charset="0"/>
              </a:rPr>
              <a:t>they are reachable and conveniently </a:t>
            </a:r>
            <a:r>
              <a:rPr lang="en-US" dirty="0" smtClean="0">
                <a:latin typeface="Arial Narrow" charset="0"/>
              </a:rPr>
              <a:t>located</a:t>
            </a:r>
            <a:endParaRPr lang="en-US" dirty="0">
              <a:latin typeface="Arial Narrow" charset="0"/>
            </a:endParaRPr>
          </a:p>
          <a:p>
            <a:pPr lvl="1" eaLnBrk="1" hangingPunct="1">
              <a:defRPr/>
            </a:pPr>
            <a:r>
              <a:rPr lang="en-US" dirty="0" smtClean="0">
                <a:latin typeface="Arial Narrow" charset="0"/>
              </a:rPr>
              <a:t>In </a:t>
            </a:r>
            <a:r>
              <a:rPr lang="en-US" dirty="0">
                <a:latin typeface="Arial Narrow" charset="0"/>
              </a:rPr>
              <a:t>a way that keeps utensils, equipment, and other food-contact services from becoming </a:t>
            </a:r>
            <a:r>
              <a:rPr lang="en-US" dirty="0" smtClean="0">
                <a:latin typeface="Arial Narrow" charset="0"/>
              </a:rPr>
              <a:t>contaminated</a:t>
            </a:r>
            <a:endParaRPr lang="en-US" dirty="0">
              <a:latin typeface="Arial Narrow" charset="0"/>
            </a:endParaRPr>
          </a:p>
          <a:p>
            <a:pPr lvl="1" eaLnBrk="1" hangingPunct="1">
              <a:defRPr/>
            </a:pPr>
            <a:r>
              <a:rPr lang="en-US" dirty="0" smtClean="0">
                <a:latin typeface="Arial Narrow" charset="0"/>
              </a:rPr>
              <a:t>Following the manufacturer’s instructions</a:t>
            </a:r>
            <a:endParaRPr lang="en-US" dirty="0">
              <a:latin typeface="Arial Narrow" charset="0"/>
            </a:endParaRPr>
          </a:p>
        </p:txBody>
      </p:sp>
      <p:sp>
        <p:nvSpPr>
          <p:cNvPr id="23552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9-8</a:t>
            </a:r>
          </a:p>
        </p:txBody>
      </p:sp>
    </p:spTree>
    <p:extLst>
      <p:ext uri="{BB962C8B-B14F-4D97-AF65-F5344CB8AC3E}">
        <p14:creationId xmlns:p14="http://schemas.microsoft.com/office/powerpoint/2010/main" val="894748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Rectangle 10"/>
          <p:cNvSpPr>
            <a:spLocks noGrp="1" noChangeArrowheads="1"/>
          </p:cNvSpPr>
          <p:nvPr>
            <p:ph type="title"/>
          </p:nvPr>
        </p:nvSpPr>
        <p:spPr/>
        <p:txBody>
          <a:bodyPr/>
          <a:lstStyle/>
          <a:p>
            <a:pPr eaLnBrk="1" hangingPunct="1">
              <a:defRPr/>
            </a:pPr>
            <a:r>
              <a:rPr lang="en-US" dirty="0">
                <a:latin typeface="Arial Narrow" charset="0"/>
                <a:cs typeface="+mj-cs"/>
              </a:rPr>
              <a:t>Dishwashing Machines</a:t>
            </a:r>
          </a:p>
        </p:txBody>
      </p:sp>
      <p:sp>
        <p:nvSpPr>
          <p:cNvPr id="236546" name="Rectangle 3"/>
          <p:cNvSpPr>
            <a:spLocks noGrp="1" noChangeArrowheads="1"/>
          </p:cNvSpPr>
          <p:nvPr>
            <p:ph idx="1"/>
          </p:nvPr>
        </p:nvSpPr>
        <p:spPr/>
        <p:txBody>
          <a:bodyPr/>
          <a:lstStyle/>
          <a:p>
            <a:pPr marL="0" indent="0" eaLnBrk="1" hangingPunct="1">
              <a:lnSpc>
                <a:spcPct val="80000"/>
              </a:lnSpc>
              <a:defRPr/>
            </a:pPr>
            <a:r>
              <a:rPr lang="en-US" dirty="0">
                <a:latin typeface="Arial Narrow" charset="0"/>
                <a:cs typeface="+mn-cs"/>
              </a:rPr>
              <a:t>When selecting </a:t>
            </a:r>
            <a:r>
              <a:rPr lang="en-US" dirty="0" smtClean="0">
                <a:latin typeface="Arial Narrow" charset="0"/>
                <a:cs typeface="+mn-cs"/>
              </a:rPr>
              <a:t>dishwashers, </a:t>
            </a:r>
            <a:r>
              <a:rPr lang="en-US" dirty="0">
                <a:latin typeface="Arial Narrow" charset="0"/>
                <a:cs typeface="+mn-cs"/>
              </a:rPr>
              <a:t>make sure: </a:t>
            </a:r>
            <a:endParaRPr lang="en-US" i="1" dirty="0">
              <a:latin typeface="Arial Narrow" charset="0"/>
              <a:cs typeface="+mn-cs"/>
            </a:endParaRPr>
          </a:p>
          <a:p>
            <a:pPr lvl="1" eaLnBrk="1" hangingPunct="1">
              <a:defRPr/>
            </a:pPr>
            <a:r>
              <a:rPr lang="en-US" dirty="0" smtClean="0">
                <a:latin typeface="Arial Narrow" charset="0"/>
              </a:rPr>
              <a:t>The </a:t>
            </a:r>
            <a:r>
              <a:rPr lang="en-US" dirty="0">
                <a:latin typeface="Arial Narrow" charset="0"/>
              </a:rPr>
              <a:t>detergents and sanitizers used are approved by the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latin typeface="Arial Narrow" charset="0"/>
              </a:rPr>
              <a:t>They </a:t>
            </a:r>
            <a:r>
              <a:rPr lang="en-US" dirty="0">
                <a:latin typeface="Arial Narrow" charset="0"/>
              </a:rPr>
              <a:t>have the ability to measure water temperature, water pressure, and cleaning and sanitizing chemical </a:t>
            </a:r>
            <a:r>
              <a:rPr lang="en-US" dirty="0" smtClean="0">
                <a:latin typeface="Arial Narrow" charset="0"/>
              </a:rPr>
              <a:t>concentration</a:t>
            </a:r>
            <a:endParaRPr lang="en-US" dirty="0">
              <a:latin typeface="Arial Narrow" charset="0"/>
            </a:endParaRPr>
          </a:p>
          <a:p>
            <a:pPr lvl="1" eaLnBrk="1" hangingPunct="1">
              <a:defRPr/>
            </a:pPr>
            <a:r>
              <a:rPr lang="en-US" dirty="0" smtClean="0">
                <a:latin typeface="Arial Narrow" charset="0"/>
              </a:rPr>
              <a:t>Information </a:t>
            </a:r>
            <a:r>
              <a:rPr lang="en-US" dirty="0">
                <a:latin typeface="Arial Narrow" charset="0"/>
              </a:rPr>
              <a:t>about the correct settings is posted on the </a:t>
            </a:r>
            <a:r>
              <a:rPr lang="en-US" dirty="0" smtClean="0">
                <a:latin typeface="Arial Narrow" charset="0"/>
              </a:rPr>
              <a:t>machine</a:t>
            </a:r>
            <a:endParaRPr lang="en-US" dirty="0">
              <a:latin typeface="Arial Narrow" charset="0"/>
            </a:endParaRPr>
          </a:p>
        </p:txBody>
      </p:sp>
      <p:sp>
        <p:nvSpPr>
          <p:cNvPr id="2365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9-9</a:t>
            </a:r>
          </a:p>
        </p:txBody>
      </p:sp>
      <p:pic>
        <p:nvPicPr>
          <p:cNvPr id="9" name="Picture Placeholder 3" descr="NRA_0310_Shot_8_013.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6523038" y="1243013"/>
            <a:ext cx="2103437" cy="2103120"/>
          </a:xfrm>
        </p:spPr>
      </p:pic>
    </p:spTree>
    <p:extLst>
      <p:ext uri="{BB962C8B-B14F-4D97-AF65-F5344CB8AC3E}">
        <p14:creationId xmlns:p14="http://schemas.microsoft.com/office/powerpoint/2010/main" val="1037181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17149</TotalTime>
  <Words>2324</Words>
  <Application>Microsoft Office PowerPoint</Application>
  <PresentationFormat>On-screen Show (4:3)</PresentationFormat>
  <Paragraphs>309</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Arial Narrow</vt:lpstr>
      <vt:lpstr>Calibri</vt:lpstr>
      <vt:lpstr>Courier New</vt:lpstr>
      <vt:lpstr>Times New Roman</vt:lpstr>
      <vt:lpstr>Wingdings</vt:lpstr>
      <vt:lpstr>4_SS5e_08_16hr</vt:lpstr>
      <vt:lpstr>PowerPoint Presentation</vt:lpstr>
      <vt:lpstr>PowerPoint Presentation</vt:lpstr>
      <vt:lpstr>Additional Content</vt:lpstr>
      <vt:lpstr>What Do You Think?</vt:lpstr>
      <vt:lpstr>Interior Requirements for a Safe Operation</vt:lpstr>
      <vt:lpstr>What Do You Think?</vt:lpstr>
      <vt:lpstr>Installing and Maintaining Equipment</vt:lpstr>
      <vt:lpstr>Dishwashing Machines</vt:lpstr>
      <vt:lpstr>Dishwashing Machines</vt:lpstr>
      <vt:lpstr>What Do You Think?</vt:lpstr>
      <vt:lpstr>What Do You Think?</vt:lpstr>
      <vt:lpstr>What Do You Think?</vt:lpstr>
      <vt:lpstr>What Do You Think?</vt:lpstr>
      <vt:lpstr>Handwashing Stations</vt:lpstr>
      <vt:lpstr>Utilities and Building Systems</vt:lpstr>
      <vt:lpstr>What Do You Think?</vt:lpstr>
      <vt:lpstr>Water and Plumbing</vt:lpstr>
      <vt:lpstr>Water and Plumbing</vt:lpstr>
      <vt:lpstr>What Do You Think?</vt:lpstr>
      <vt:lpstr>Backflow Prevention</vt:lpstr>
      <vt:lpstr>Lighting</vt:lpstr>
      <vt:lpstr>What Do You Think?</vt:lpstr>
      <vt:lpstr>Ventilation</vt:lpstr>
      <vt:lpstr>What Do You Think?</vt:lpstr>
      <vt:lpstr>Garbage</vt:lpstr>
      <vt:lpstr>Maintaining the Facility</vt:lpstr>
      <vt:lpstr>Emergencies That Affect the Facility</vt:lpstr>
      <vt:lpstr>Emergencies That Affect the Facility</vt:lpstr>
      <vt:lpstr>Emergencies That Affect the Facility</vt:lpstr>
      <vt:lpstr>Activity</vt:lpstr>
    </vt:vector>
  </TitlesOfParts>
  <Company>nraef.org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Todd Schlender</cp:lastModifiedBy>
  <cp:revision>1193</cp:revision>
  <dcterms:created xsi:type="dcterms:W3CDTF">2012-06-01T15:28:49Z</dcterms:created>
  <dcterms:modified xsi:type="dcterms:W3CDTF">2017-07-05T18:24:11Z</dcterms:modified>
</cp:coreProperties>
</file>