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5"/>
  </p:notesMasterIdLst>
  <p:handoutMasterIdLst>
    <p:handoutMasterId r:id="rId26"/>
  </p:handoutMasterIdLst>
  <p:sldIdLst>
    <p:sldId id="437" r:id="rId2"/>
    <p:sldId id="438" r:id="rId3"/>
    <p:sldId id="439" r:id="rId4"/>
    <p:sldId id="722" r:id="rId5"/>
    <p:sldId id="723" r:id="rId6"/>
    <p:sldId id="440" r:id="rId7"/>
    <p:sldId id="441" r:id="rId8"/>
    <p:sldId id="724" r:id="rId9"/>
    <p:sldId id="726" r:id="rId10"/>
    <p:sldId id="725" r:id="rId11"/>
    <p:sldId id="727" r:id="rId12"/>
    <p:sldId id="728" r:id="rId13"/>
    <p:sldId id="729" r:id="rId14"/>
    <p:sldId id="442" r:id="rId15"/>
    <p:sldId id="443" r:id="rId16"/>
    <p:sldId id="730" r:id="rId17"/>
    <p:sldId id="444" r:id="rId18"/>
    <p:sldId id="445" r:id="rId19"/>
    <p:sldId id="731" r:id="rId20"/>
    <p:sldId id="446" r:id="rId21"/>
    <p:sldId id="447" r:id="rId22"/>
    <p:sldId id="448" r:id="rId23"/>
    <p:sldId id="45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pos="307">
          <p15:clr>
            <a:srgbClr val="A4A3A4"/>
          </p15:clr>
        </p15:guide>
        <p15:guide id="3" pos="212">
          <p15:clr>
            <a:srgbClr val="A4A3A4"/>
          </p15:clr>
        </p15:guide>
        <p15:guide id="4" pos="2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2" autoAdjust="0"/>
    <p:restoredTop sz="72612" autoAdjust="0"/>
  </p:normalViewPr>
  <p:slideViewPr>
    <p:cSldViewPr snapToGrid="0">
      <p:cViewPr varScale="1">
        <p:scale>
          <a:sx n="83" d="100"/>
          <a:sy n="83" d="100"/>
        </p:scale>
        <p:origin x="2322" y="96"/>
      </p:cViewPr>
      <p:guideLst>
        <p:guide orient="horz" pos="900"/>
        <p:guide pos="307"/>
        <p:guide pos="212"/>
        <p:guide pos="264"/>
      </p:guideLst>
    </p:cSldViewPr>
  </p:slideViewPr>
  <p:notesTextViewPr>
    <p:cViewPr>
      <p:scale>
        <a:sx n="125" d="100"/>
        <a:sy n="125" d="100"/>
      </p:scale>
      <p:origin x="0" y="0"/>
    </p:cViewPr>
  </p:notesTextViewPr>
  <p:sorterViewPr>
    <p:cViewPr>
      <p:scale>
        <a:sx n="63" d="100"/>
        <a:sy n="63" d="100"/>
      </p:scale>
      <p:origin x="0" y="2100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7EA62-E3FF-41F5-A38C-B79D26730734}" type="datetimeFigureOut">
              <a:rPr lang="en-US" smtClean="0"/>
              <a:t>7/5/2017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C95CE-48D3-42F4-AF73-2BC7FA8D9258}" type="slidenum">
              <a:rPr lang="en-US" smtClean="0"/>
              <a:t>‹#›</a:t>
            </a:fld>
            <a:endParaRPr lang="en-US" dirty="0"/>
          </a:p>
        </p:txBody>
      </p:sp>
    </p:spTree>
    <p:extLst>
      <p:ext uri="{BB962C8B-B14F-4D97-AF65-F5344CB8AC3E}">
        <p14:creationId xmlns:p14="http://schemas.microsoft.com/office/powerpoint/2010/main" val="239788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8" name="Slide Number Placeholder 3"/>
          <p:cNvSpPr>
            <a:spLocks noGrp="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1F0B030-73D3-C842-97C1-9D63A8201BDA}" type="slidenum">
              <a:rPr lang="en-US" sz="1200" b="0">
                <a:solidFill>
                  <a:prstClr val="black"/>
                </a:solidFill>
              </a:rPr>
              <a:pPr eaLnBrk="1" hangingPunct="1">
                <a:defRPr/>
              </a:pPr>
              <a:t>1</a:t>
            </a:fld>
            <a:endParaRPr lang="en-US" sz="1200" b="0" dirty="0">
              <a:solidFill>
                <a:prstClr val="black"/>
              </a:solidFill>
            </a:endParaRPr>
          </a:p>
        </p:txBody>
      </p:sp>
    </p:spTree>
    <p:extLst>
      <p:ext uri="{BB962C8B-B14F-4D97-AF65-F5344CB8AC3E}">
        <p14:creationId xmlns:p14="http://schemas.microsoft.com/office/powerpoint/2010/main" val="1519845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10</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0" indent="0" defTabSz="897301" fontAlgn="base">
              <a:spcBef>
                <a:spcPct val="30000"/>
              </a:spcBef>
              <a:spcAft>
                <a:spcPct val="0"/>
              </a:spcAft>
              <a:buFontTx/>
              <a:buNone/>
              <a:defRPr/>
            </a:pPr>
            <a:r>
              <a:rPr lang="en-US" dirty="0" smtClean="0">
                <a:latin typeface="Times New Roman" pitchFamily="18" charset="0"/>
                <a:ea typeface="ＭＳ Ｐゴシック" charset="0"/>
                <a:cs typeface="ＭＳ Ｐゴシック" charset="0"/>
              </a:rPr>
              <a:t>The answer is B. Cut lettuce is a TCS food item.</a:t>
            </a:r>
            <a:r>
              <a:rPr lang="en-US" baseline="0" dirty="0" smtClean="0">
                <a:latin typeface="Times New Roman" pitchFamily="18" charset="0"/>
                <a:ea typeface="ＭＳ Ｐゴシック" charset="0"/>
                <a:cs typeface="ＭＳ Ｐゴシック" charset="0"/>
              </a:rPr>
              <a:t> </a:t>
            </a:r>
            <a:r>
              <a:rPr lang="en-US" sz="1200" b="0" i="0" u="none" strike="noStrike" kern="1200" baseline="0" dirty="0" smtClean="0">
                <a:solidFill>
                  <a:schemeClr val="tx1"/>
                </a:solidFill>
                <a:latin typeface="+mn-lt"/>
                <a:ea typeface="+mn-ea"/>
                <a:cs typeface="+mn-cs"/>
              </a:rPr>
              <a:t>If you are serving a non-TCS food item, you can place serving utensils on a clean and sanitized food-contact surface. If the utensil is being used to handle a TCS item, the utensil must be stored in the food, with the handle extended above the rim of the container.  </a:t>
            </a:r>
            <a:endParaRPr lang="en-US" b="1" dirty="0" smtClean="0">
              <a:latin typeface="Times New Roman" charset="0"/>
            </a:endParaRPr>
          </a:p>
        </p:txBody>
      </p:sp>
    </p:spTree>
    <p:extLst>
      <p:ext uri="{BB962C8B-B14F-4D97-AF65-F5344CB8AC3E}">
        <p14:creationId xmlns:p14="http://schemas.microsoft.com/office/powerpoint/2010/main" val="3771632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A284D6-F101-3840-A2CE-74DC2CF43435}" type="slidenum">
              <a:rPr lang="en-US" sz="1200" b="0">
                <a:solidFill>
                  <a:prstClr val="black"/>
                </a:solidFill>
              </a:rPr>
              <a:pPr eaLnBrk="1" hangingPunct="1">
                <a:defRPr/>
              </a:pPr>
              <a:t>11</a:t>
            </a:fld>
            <a:endParaRPr lang="en-US" sz="1200" b="0" dirty="0">
              <a:solidFill>
                <a:prstClr val="black"/>
              </a:solidFill>
            </a:endParaRPr>
          </a:p>
        </p:txBody>
      </p:sp>
      <p:sp>
        <p:nvSpPr>
          <p:cNvPr id="478211" name="Rectangle 2"/>
          <p:cNvSpPr>
            <a:spLocks noGrp="1" noRot="1" noChangeAspect="1" noChangeArrowheads="1" noTextEdit="1"/>
          </p:cNvSpPr>
          <p:nvPr>
            <p:ph type="sldImg"/>
          </p:nvPr>
        </p:nvSpPr>
        <p:spPr>
          <a:xfrm>
            <a:off x="1144588" y="685800"/>
            <a:ext cx="4572000" cy="3429000"/>
          </a:xfrm>
          <a:ln/>
        </p:spPr>
      </p:sp>
      <p:sp>
        <p:nvSpPr>
          <p:cNvPr id="478212" name="Rectangle 3"/>
          <p:cNvSpPr>
            <a:spLocks noGrp="1" noChangeArrowheads="1"/>
          </p:cNvSpPr>
          <p:nvPr>
            <p:ph type="body" idx="1"/>
          </p:nvPr>
        </p:nvSpPr>
        <p:spPr>
          <a:xfrm>
            <a:off x="857250" y="4347148"/>
            <a:ext cx="5314329"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3102337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A284D6-F101-3840-A2CE-74DC2CF43435}" type="slidenum">
              <a:rPr lang="en-US" sz="1200" b="0">
                <a:solidFill>
                  <a:prstClr val="black"/>
                </a:solidFill>
              </a:rPr>
              <a:pPr eaLnBrk="1" hangingPunct="1">
                <a:defRPr/>
              </a:pPr>
              <a:t>12</a:t>
            </a:fld>
            <a:endParaRPr lang="en-US" sz="1200" b="0" dirty="0">
              <a:solidFill>
                <a:prstClr val="black"/>
              </a:solidFill>
            </a:endParaRPr>
          </a:p>
        </p:txBody>
      </p:sp>
      <p:sp>
        <p:nvSpPr>
          <p:cNvPr id="478211" name="Rectangle 2"/>
          <p:cNvSpPr>
            <a:spLocks noGrp="1" noRot="1" noChangeAspect="1" noChangeArrowheads="1" noTextEdit="1"/>
          </p:cNvSpPr>
          <p:nvPr>
            <p:ph type="sldImg"/>
          </p:nvPr>
        </p:nvSpPr>
        <p:spPr>
          <a:xfrm>
            <a:off x="1144588" y="685800"/>
            <a:ext cx="4572000" cy="3429000"/>
          </a:xfrm>
          <a:ln/>
        </p:spPr>
      </p:sp>
      <p:sp>
        <p:nvSpPr>
          <p:cNvPr id="478212" name="Rectangle 3"/>
          <p:cNvSpPr>
            <a:spLocks noGrp="1" noChangeArrowheads="1"/>
          </p:cNvSpPr>
          <p:nvPr>
            <p:ph type="body" idx="1"/>
          </p:nvPr>
        </p:nvSpPr>
        <p:spPr>
          <a:xfrm>
            <a:off x="857250" y="4347148"/>
            <a:ext cx="5314329"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3590347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A284D6-F101-3840-A2CE-74DC2CF43435}" type="slidenum">
              <a:rPr lang="en-US" sz="1200" b="0">
                <a:solidFill>
                  <a:prstClr val="black"/>
                </a:solidFill>
              </a:rPr>
              <a:pPr eaLnBrk="1" hangingPunct="1">
                <a:defRPr/>
              </a:pPr>
              <a:t>13</a:t>
            </a:fld>
            <a:endParaRPr lang="en-US" sz="1200" b="0" dirty="0">
              <a:solidFill>
                <a:prstClr val="black"/>
              </a:solidFill>
            </a:endParaRPr>
          </a:p>
        </p:txBody>
      </p:sp>
      <p:sp>
        <p:nvSpPr>
          <p:cNvPr id="478211" name="Rectangle 2"/>
          <p:cNvSpPr>
            <a:spLocks noGrp="1" noRot="1" noChangeAspect="1" noChangeArrowheads="1" noTextEdit="1"/>
          </p:cNvSpPr>
          <p:nvPr>
            <p:ph type="sldImg"/>
          </p:nvPr>
        </p:nvSpPr>
        <p:spPr>
          <a:xfrm>
            <a:off x="1144588" y="685800"/>
            <a:ext cx="4572000" cy="3429000"/>
          </a:xfrm>
          <a:ln/>
        </p:spPr>
      </p:sp>
      <p:sp>
        <p:nvSpPr>
          <p:cNvPr id="478212" name="Rectangle 3"/>
          <p:cNvSpPr>
            <a:spLocks noGrp="1" noChangeArrowheads="1"/>
          </p:cNvSpPr>
          <p:nvPr>
            <p:ph type="body" idx="1"/>
          </p:nvPr>
        </p:nvSpPr>
        <p:spPr>
          <a:xfrm>
            <a:off x="857250" y="4347148"/>
            <a:ext cx="5314329"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873482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676AD62-818D-094C-9C09-264D73CD9B2E}" type="slidenum">
              <a:rPr lang="en-US" sz="1200" b="0">
                <a:solidFill>
                  <a:prstClr val="black"/>
                </a:solidFill>
              </a:rPr>
              <a:pPr eaLnBrk="1" hangingPunct="1">
                <a:defRPr/>
              </a:pPr>
              <a:t>14</a:t>
            </a:fld>
            <a:endParaRPr lang="en-US" sz="1200" b="0" dirty="0">
              <a:solidFill>
                <a:prstClr val="black"/>
              </a:solidFill>
            </a:endParaRPr>
          </a:p>
        </p:txBody>
      </p:sp>
      <p:sp>
        <p:nvSpPr>
          <p:cNvPr id="484355" name="Rectangle 2"/>
          <p:cNvSpPr>
            <a:spLocks noGrp="1" noRot="1" noChangeAspect="1" noChangeArrowheads="1" noTextEdit="1"/>
          </p:cNvSpPr>
          <p:nvPr>
            <p:ph type="sldImg"/>
          </p:nvPr>
        </p:nvSpPr>
        <p:spPr>
          <a:xfrm>
            <a:off x="1144588" y="685800"/>
            <a:ext cx="4572000" cy="3429000"/>
          </a:xfrm>
          <a:ln/>
        </p:spPr>
      </p:sp>
      <p:sp>
        <p:nvSpPr>
          <p:cNvPr id="484356" name="Rectangle 3"/>
          <p:cNvSpPr>
            <a:spLocks noGrp="1" noChangeArrowheads="1"/>
          </p:cNvSpPr>
          <p:nvPr>
            <p:ph type="body" idx="1"/>
          </p:nvPr>
        </p:nvSpPr>
        <p:spPr>
          <a:xfrm>
            <a:off x="851038" y="4347148"/>
            <a:ext cx="5485158" cy="4114487"/>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lvl="0" eaLnBrk="1" hangingPunct="1">
              <a:buFontTx/>
              <a:buNone/>
              <a:defRPr/>
            </a:pPr>
            <a:endParaRPr lang="en-US" dirty="0">
              <a:latin typeface="Times New Roman" charset="0"/>
            </a:endParaRPr>
          </a:p>
        </p:txBody>
      </p:sp>
    </p:spTree>
    <p:extLst>
      <p:ext uri="{BB962C8B-B14F-4D97-AF65-F5344CB8AC3E}">
        <p14:creationId xmlns:p14="http://schemas.microsoft.com/office/powerpoint/2010/main" val="26323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C19FC79-2A2A-FF47-A373-12C32E53875B}" type="slidenum">
              <a:rPr lang="en-US" sz="1200" b="0">
                <a:solidFill>
                  <a:prstClr val="black"/>
                </a:solidFill>
              </a:rPr>
              <a:pPr eaLnBrk="1" hangingPunct="1">
                <a:defRPr/>
              </a:pPr>
              <a:t>15</a:t>
            </a:fld>
            <a:endParaRPr lang="en-US" sz="1200" b="0" dirty="0">
              <a:solidFill>
                <a:prstClr val="black"/>
              </a:solidFill>
            </a:endParaRPr>
          </a:p>
        </p:txBody>
      </p:sp>
      <p:sp>
        <p:nvSpPr>
          <p:cNvPr id="485379"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857250" y="4347148"/>
            <a:ext cx="5314329" cy="422379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35" tIns="45718" rIns="91435" bIns="45718"/>
          <a:lstStyle/>
          <a:p>
            <a:pPr marL="112163" indent="-112163"/>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2163" indent="-112163">
              <a:buFontTx/>
              <a:buChar char="•"/>
            </a:pPr>
            <a:r>
              <a:rPr lang="en-US" sz="1200" b="0" i="0" u="none" strike="noStrike" kern="1200" baseline="0" dirty="0" smtClean="0">
                <a:solidFill>
                  <a:schemeClr val="tx1"/>
                </a:solidFill>
                <a:latin typeface="+mn-lt"/>
                <a:ea typeface="+mn-ea"/>
                <a:cs typeface="+mn-cs"/>
              </a:rPr>
              <a:t>You must protect condiments from contamination. Serve them in their original containers or in containers designed to prevent contamination. Offering condiments in individual packets or portions can also help keep them safe. </a:t>
            </a:r>
          </a:p>
          <a:p>
            <a:pPr marL="112163" indent="-112163">
              <a:buFontTx/>
              <a:buChar char="•"/>
            </a:pPr>
            <a:r>
              <a:rPr lang="en-US" sz="1200" b="0" i="0" u="none" strike="noStrike" kern="1200" baseline="0" dirty="0" smtClean="0">
                <a:solidFill>
                  <a:schemeClr val="tx1"/>
                </a:solidFill>
                <a:latin typeface="+mn-lt"/>
                <a:ea typeface="+mn-ea"/>
                <a:cs typeface="+mn-cs"/>
              </a:rPr>
              <a:t>Do </a:t>
            </a:r>
            <a:r>
              <a:rPr lang="en-US" sz="1200" b="1" i="0"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combine leftover condiments with fresh ones.</a:t>
            </a:r>
          </a:p>
          <a:p>
            <a:pPr marL="112163" indent="-112163">
              <a:buFontTx/>
              <a:buChar char="•"/>
            </a:pPr>
            <a:r>
              <a:rPr lang="en-US" sz="1200" b="0" i="0" u="none" strike="noStrike" kern="1200" baseline="0" dirty="0" smtClean="0">
                <a:solidFill>
                  <a:schemeClr val="tx1"/>
                </a:solidFill>
                <a:latin typeface="+mn-lt"/>
                <a:ea typeface="+mn-ea"/>
                <a:cs typeface="+mn-cs"/>
              </a:rPr>
              <a:t>Throw away opened portions or dishes of condiments after serving them to guests. Salsa, butter, mayonnaise, and ketchup are examples.</a:t>
            </a:r>
          </a:p>
          <a:p>
            <a:pPr marL="112163" indent="-112163">
              <a:buFontTx/>
              <a:buChar char="•"/>
            </a:pPr>
            <a:r>
              <a:rPr lang="en-US" sz="1200" b="0" i="0" u="none" strike="noStrike" kern="1200" baseline="0" dirty="0" smtClean="0">
                <a:solidFill>
                  <a:schemeClr val="tx1"/>
                </a:solidFill>
                <a:latin typeface="+mn-lt"/>
                <a:ea typeface="+mn-ea"/>
                <a:cs typeface="+mn-cs"/>
              </a:rPr>
              <a:t>You may re-serve bottles of ketchup, mustard, and other condiments. </a:t>
            </a:r>
            <a:endParaRPr lang="en-US" dirty="0">
              <a:solidFill>
                <a:srgbClr val="CC0000"/>
              </a:solidFill>
              <a:latin typeface="Times New Roman" charset="0"/>
              <a:cs typeface="Times New Roman" charset="0"/>
            </a:endParaRPr>
          </a:p>
          <a:p>
            <a:pPr marL="112163" indent="-112163">
              <a:buFontTx/>
              <a:buChar char="•"/>
            </a:pPr>
            <a:endParaRPr lang="en-US" dirty="0">
              <a:solidFill>
                <a:srgbClr val="CC0000"/>
              </a:solidFill>
              <a:latin typeface="Times New Roman" charset="0"/>
              <a:cs typeface="Times New Roman" charset="0"/>
            </a:endParaRPr>
          </a:p>
          <a:p>
            <a:pPr marL="112163" indent="-112163">
              <a:buFontTx/>
              <a:buChar char="•"/>
            </a:pPr>
            <a:endParaRPr lang="en-US" b="1" dirty="0">
              <a:solidFill>
                <a:srgbClr val="CC0000"/>
              </a:solidFill>
              <a:latin typeface="Times New Roman" charset="0"/>
              <a:cs typeface="Times New Roman" charset="0"/>
            </a:endParaRPr>
          </a:p>
        </p:txBody>
      </p:sp>
    </p:spTree>
    <p:extLst>
      <p:ext uri="{BB962C8B-B14F-4D97-AF65-F5344CB8AC3E}">
        <p14:creationId xmlns:p14="http://schemas.microsoft.com/office/powerpoint/2010/main" val="809875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C19FC79-2A2A-FF47-A373-12C32E53875B}" type="slidenum">
              <a:rPr lang="en-US" sz="1200" b="0">
                <a:solidFill>
                  <a:prstClr val="black"/>
                </a:solidFill>
              </a:rPr>
              <a:pPr eaLnBrk="1" hangingPunct="1">
                <a:defRPr/>
              </a:pPr>
              <a:t>16</a:t>
            </a:fld>
            <a:endParaRPr lang="en-US" sz="1200" b="0" dirty="0">
              <a:solidFill>
                <a:prstClr val="black"/>
              </a:solidFill>
            </a:endParaRPr>
          </a:p>
        </p:txBody>
      </p:sp>
      <p:sp>
        <p:nvSpPr>
          <p:cNvPr id="485379"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857250" y="4347148"/>
            <a:ext cx="5314329" cy="422379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35" tIns="45718" rIns="91435" bIns="4571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smtClean="0">
                <a:solidFill>
                  <a:srgbClr val="CC0000"/>
                </a:solidFill>
                <a:latin typeface="Times New Roman" charset="0"/>
                <a:cs typeface="Times New Roman" charset="0"/>
              </a:rPr>
              <a:t> </a:t>
            </a:r>
            <a:r>
              <a:rPr lang="en-US" sz="1200" b="0" i="0" u="none" strike="noStrike" kern="1200" baseline="0" dirty="0" smtClean="0">
                <a:solidFill>
                  <a:schemeClr val="tx1"/>
                </a:solidFill>
                <a:latin typeface="+mn-lt"/>
                <a:ea typeface="+mn-ea"/>
                <a:cs typeface="+mn-cs"/>
              </a:rPr>
              <a:t>Whole, raw fruits and vegetables and nuts in the shell that require peeling or hulling before eating do not need to be placed under sneeze guards or in display cases in self-service areas.</a:t>
            </a:r>
            <a:endParaRPr lang="en-US" b="1" dirty="0">
              <a:solidFill>
                <a:srgbClr val="CC0000"/>
              </a:solidFill>
              <a:latin typeface="Times New Roman" charset="0"/>
              <a:cs typeface="Times New Roman" charset="0"/>
            </a:endParaRPr>
          </a:p>
        </p:txBody>
      </p:sp>
    </p:spTree>
    <p:extLst>
      <p:ext uri="{BB962C8B-B14F-4D97-AF65-F5344CB8AC3E}">
        <p14:creationId xmlns:p14="http://schemas.microsoft.com/office/powerpoint/2010/main" val="1426846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665A3B7-C214-5744-8413-955F24575648}" type="slidenum">
              <a:rPr lang="en-US" sz="1200" b="0">
                <a:solidFill>
                  <a:prstClr val="black"/>
                </a:solidFill>
              </a:rPr>
              <a:pPr eaLnBrk="1" hangingPunct="1">
                <a:defRPr/>
              </a:pPr>
              <a:t>17</a:t>
            </a:fld>
            <a:endParaRPr lang="en-US" sz="1200" b="0" dirty="0">
              <a:solidFill>
                <a:prstClr val="black"/>
              </a:solidFill>
            </a:endParaRPr>
          </a:p>
        </p:txBody>
      </p:sp>
      <p:sp>
        <p:nvSpPr>
          <p:cNvPr id="48947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137988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E521077-3167-A84A-89DC-6196C967D414}" type="slidenum">
              <a:rPr lang="en-US" sz="1200" b="0">
                <a:solidFill>
                  <a:prstClr val="black"/>
                </a:solidFill>
              </a:rPr>
              <a:pPr eaLnBrk="1" hangingPunct="1">
                <a:defRPr/>
              </a:pPr>
              <a:t>18</a:t>
            </a:fld>
            <a:endParaRPr lang="en-US" sz="1200" b="0" dirty="0">
              <a:solidFill>
                <a:prstClr val="black"/>
              </a:solidFill>
            </a:endParaRPr>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xfrm>
            <a:off x="857251" y="4347148"/>
            <a:ext cx="5204067" cy="4223790"/>
          </a:xfrm>
        </p:spPr>
        <p:txBody>
          <a:bodyPr lIns="91094" tIns="45547" rIns="91094" bIns="45547"/>
          <a:lstStyle/>
          <a:p>
            <a:pPr marL="112163" indent="-112163">
              <a:defRPr/>
            </a:pPr>
            <a:endParaRPr lang="en-US" b="0" dirty="0" smtClean="0">
              <a:ea typeface="+mn-ea"/>
              <a:cs typeface="+mn-cs"/>
            </a:endParaRPr>
          </a:p>
        </p:txBody>
      </p:sp>
    </p:spTree>
    <p:extLst>
      <p:ext uri="{BB962C8B-B14F-4D97-AF65-F5344CB8AC3E}">
        <p14:creationId xmlns:p14="http://schemas.microsoft.com/office/powerpoint/2010/main" val="4185786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19</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Pack food in insulated food containers. Use only food-grade containers. They should be designed so food cannot mix, leak, or spill. At the service site, use appropriate containers or equipment to hold food at the correct temperature.</a:t>
            </a:r>
          </a:p>
        </p:txBody>
      </p:sp>
    </p:spTree>
    <p:extLst>
      <p:ext uri="{BB962C8B-B14F-4D97-AF65-F5344CB8AC3E}">
        <p14:creationId xmlns:p14="http://schemas.microsoft.com/office/powerpoint/2010/main" val="356577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a:t>
            </a:r>
            <a:r>
              <a:rPr lang="en-US" dirty="0" smtClean="0">
                <a:latin typeface="Times New Roman" pitchFamily="18" charset="0"/>
                <a:ea typeface="ＭＳ Ｐゴシック" charset="0"/>
                <a:cs typeface="ＭＳ Ｐゴシック" charset="0"/>
              </a:rPr>
              <a:t>the “Holding Food” and “Serving </a:t>
            </a:r>
            <a:r>
              <a:rPr lang="en-US" dirty="0">
                <a:latin typeface="Times New Roman" pitchFamily="18" charset="0"/>
                <a:ea typeface="ＭＳ Ｐゴシック" charset="0"/>
                <a:cs typeface="ＭＳ Ｐゴシック" charset="0"/>
              </a:rPr>
              <a:t>Food” </a:t>
            </a:r>
            <a:r>
              <a:rPr lang="en-US" dirty="0" smtClean="0">
                <a:latin typeface="Times New Roman" pitchFamily="18" charset="0"/>
                <a:ea typeface="ＭＳ Ｐゴシック" charset="0"/>
                <a:cs typeface="ＭＳ Ｐゴシック" charset="0"/>
              </a:rPr>
              <a:t>sections </a:t>
            </a:r>
            <a:r>
              <a:rPr lang="en-US" dirty="0">
                <a:latin typeface="Times New Roman" pitchFamily="18" charset="0"/>
                <a:ea typeface="ＭＳ Ｐゴシック" charset="0"/>
                <a:cs typeface="ＭＳ Ｐゴシック" charset="0"/>
              </a:rPr>
              <a:t>from the </a:t>
            </a:r>
            <a:r>
              <a:rPr lang="en-US" i="1" dirty="0">
                <a:latin typeface="Times New Roman" pitchFamily="18" charset="0"/>
                <a:ea typeface="ＭＳ Ｐゴシック" charset="0"/>
                <a:cs typeface="ＭＳ Ｐゴシック" charset="0"/>
              </a:rPr>
              <a:t>Preparation, Cooking, and Serving</a:t>
            </a:r>
            <a:r>
              <a:rPr lang="en-US" dirty="0">
                <a:latin typeface="Times New Roman" pitchFamily="18" charset="0"/>
                <a:ea typeface="ＭＳ Ｐゴシック" charset="0"/>
                <a:cs typeface="ＭＳ Ｐゴシック" charset="0"/>
              </a:rPr>
              <a:t> DVD. </a:t>
            </a:r>
          </a:p>
          <a:p>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3697243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AE160EA-6D70-2844-A251-4F2BF8311EC4}" type="slidenum">
              <a:rPr lang="en-US" sz="1200" b="0">
                <a:solidFill>
                  <a:prstClr val="black"/>
                </a:solidFill>
              </a:rPr>
              <a:pPr eaLnBrk="1" hangingPunct="1">
                <a:defRPr/>
              </a:pPr>
              <a:t>20</a:t>
            </a:fld>
            <a:endParaRPr lang="en-US" sz="1200" b="0" dirty="0">
              <a:solidFill>
                <a:prstClr val="black"/>
              </a:solidFill>
            </a:endParaRPr>
          </a:p>
        </p:txBody>
      </p:sp>
      <p:sp>
        <p:nvSpPr>
          <p:cNvPr id="491523" name="Rectangle 2"/>
          <p:cNvSpPr>
            <a:spLocks noGrp="1" noRot="1" noChangeAspect="1" noChangeArrowheads="1" noTextEdit="1"/>
          </p:cNvSpPr>
          <p:nvPr>
            <p:ph type="sldImg"/>
          </p:nvPr>
        </p:nvSpPr>
        <p:spPr>
          <a:xfrm>
            <a:off x="1144588" y="685800"/>
            <a:ext cx="4572000" cy="3429000"/>
          </a:xfrm>
          <a:ln/>
        </p:spPr>
      </p:sp>
      <p:sp>
        <p:nvSpPr>
          <p:cNvPr id="491524" name="Rectangle 3"/>
          <p:cNvSpPr>
            <a:spLocks noGrp="1" noChangeArrowheads="1"/>
          </p:cNvSpPr>
          <p:nvPr>
            <p:ph type="body" idx="1"/>
          </p:nvPr>
        </p:nvSpPr>
        <p:spPr>
          <a:xfrm>
            <a:off x="857250" y="4347148"/>
            <a:ext cx="5314329"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dirty="0">
                <a:latin typeface="Times New Roman" charset="0"/>
                <a:cs typeface="+mn-cs"/>
              </a:rPr>
              <a:t>Delays from the point of preparation to the point of service increase the risk that food will be exposed to contamination or time-temperature abuse. </a:t>
            </a:r>
          </a:p>
          <a:p>
            <a:pPr marL="112163" indent="-112163">
              <a:buFontTx/>
              <a:buChar char="•"/>
              <a:defRPr/>
            </a:pPr>
            <a:r>
              <a:rPr lang="en-US" dirty="0" smtClean="0">
                <a:latin typeface="Times New Roman" charset="0"/>
                <a:cs typeface="+mn-cs"/>
              </a:rPr>
              <a:t>Check </a:t>
            </a:r>
            <a:r>
              <a:rPr lang="en-US" dirty="0">
                <a:latin typeface="Times New Roman" charset="0"/>
                <a:cs typeface="+mn-cs"/>
              </a:rPr>
              <a:t>internal food temperatures. If containers or delivery vehicles are not holding food at the correct temperature, reevaluate the length of the delivery route or the efficiency of the equipment being used.</a:t>
            </a: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844803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640DB80-2242-264E-9FF8-24764D7D6DA9}" type="slidenum">
              <a:rPr lang="en-US" sz="1200" b="0">
                <a:solidFill>
                  <a:prstClr val="black"/>
                </a:solidFill>
              </a:rPr>
              <a:pPr eaLnBrk="1" hangingPunct="1">
                <a:defRPr/>
              </a:pPr>
              <a:t>21</a:t>
            </a:fld>
            <a:endParaRPr lang="en-US" sz="1200" b="0" dirty="0">
              <a:solidFill>
                <a:prstClr val="black"/>
              </a:solidFill>
            </a:endParaRPr>
          </a:p>
        </p:txBody>
      </p:sp>
      <p:sp>
        <p:nvSpPr>
          <p:cNvPr id="492547" name="Rectangle 2"/>
          <p:cNvSpPr>
            <a:spLocks noGrp="1" noRot="1" noChangeAspect="1" noChangeArrowheads="1" noTextEdit="1"/>
          </p:cNvSpPr>
          <p:nvPr>
            <p:ph type="sldImg"/>
          </p:nvPr>
        </p:nvSpPr>
        <p:spPr>
          <a:xfrm>
            <a:off x="1144588" y="685800"/>
            <a:ext cx="4572000" cy="3429000"/>
          </a:xfrm>
          <a:ln/>
        </p:spPr>
      </p:sp>
    </p:spTree>
    <p:extLst>
      <p:ext uri="{BB962C8B-B14F-4D97-AF65-F5344CB8AC3E}">
        <p14:creationId xmlns:p14="http://schemas.microsoft.com/office/powerpoint/2010/main" val="2253293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061D3E0-8CAE-5041-BAC7-9976E7C2490A}" type="slidenum">
              <a:rPr lang="en-US" sz="1200" b="0">
                <a:solidFill>
                  <a:prstClr val="black"/>
                </a:solidFill>
              </a:rPr>
              <a:pPr eaLnBrk="1" hangingPunct="1">
                <a:defRPr/>
              </a:pPr>
              <a:t>22</a:t>
            </a:fld>
            <a:endParaRPr lang="en-US" sz="1200" b="0" dirty="0">
              <a:solidFill>
                <a:prstClr val="black"/>
              </a:solidFill>
            </a:endParaRPr>
          </a:p>
        </p:txBody>
      </p:sp>
      <p:sp>
        <p:nvSpPr>
          <p:cNvPr id="493571" name="Rectangle 2"/>
          <p:cNvSpPr>
            <a:spLocks noGrp="1" noRot="1" noChangeAspect="1" noChangeArrowheads="1" noTextEdit="1"/>
          </p:cNvSpPr>
          <p:nvPr>
            <p:ph type="sldImg"/>
          </p:nvPr>
        </p:nvSpPr>
        <p:spPr>
          <a:xfrm>
            <a:off x="1144588" y="685800"/>
            <a:ext cx="4572000" cy="3429000"/>
          </a:xfrm>
          <a:ln/>
        </p:spPr>
      </p:sp>
      <p:sp>
        <p:nvSpPr>
          <p:cNvPr id="493572" name="Rectangle 3"/>
          <p:cNvSpPr>
            <a:spLocks noGrp="1" noChangeArrowheads="1"/>
          </p:cNvSpPr>
          <p:nvPr>
            <p:ph type="body" idx="1"/>
          </p:nvPr>
        </p:nvSpPr>
        <p:spPr>
          <a:xfrm>
            <a:off x="857250" y="4347148"/>
            <a:ext cx="5314329"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dirty="0">
                <a:latin typeface="Times New Roman" charset="0"/>
                <a:cs typeface="+mn-cs"/>
              </a:rPr>
              <a:t>Handle food prepped and packaged for vending machines with the same care as any other food served to </a:t>
            </a:r>
            <a:r>
              <a:rPr lang="en-US" dirty="0" smtClean="0">
                <a:latin typeface="Times New Roman" charset="0"/>
                <a:cs typeface="+mn-cs"/>
              </a:rPr>
              <a:t>guests. </a:t>
            </a:r>
            <a:r>
              <a:rPr lang="en-US" dirty="0">
                <a:latin typeface="Times New Roman" charset="0"/>
                <a:cs typeface="+mn-cs"/>
              </a:rPr>
              <a:t>Vending operators should protect food from contamination and time-temperature abuse during transport, delivery, and service. </a:t>
            </a:r>
          </a:p>
          <a:p>
            <a:pPr marL="112163" indent="-112163">
              <a:buFontTx/>
              <a:buChar char="•"/>
              <a:defRPr/>
            </a:pPr>
            <a:r>
              <a:rPr lang="en-US" dirty="0">
                <a:latin typeface="Times New Roman" charset="0"/>
                <a:cs typeface="+mn-cs"/>
              </a:rPr>
              <a:t>Check product shelf life daily. Products often have a code date, such as an expiration or a use-by date. If the date has expired, throw out the food immediately. Throw out refrigerated food prepped on-site if not sold within seven days of preparation.</a:t>
            </a:r>
          </a:p>
          <a:p>
            <a:pPr marL="112163" indent="-112163">
              <a:buFontTx/>
              <a:buChar char="•"/>
              <a:defRPr/>
            </a:pPr>
            <a:r>
              <a:rPr lang="en-US" dirty="0">
                <a:latin typeface="Times New Roman" charset="0"/>
                <a:cs typeface="+mn-cs"/>
              </a:rPr>
              <a:t>Keep TCS food at the correct temperature. It should be held at 41°F (5°C) or lower, or at 135°F (57°C) or higher. These machines must have controls that prevent TCS food from being dispensed if the temperature stays in the danger zone for a specified amount of time. This food must be thrown </a:t>
            </a:r>
            <a:r>
              <a:rPr lang="en-US" dirty="0" smtClean="0">
                <a:latin typeface="Times New Roman" charset="0"/>
                <a:cs typeface="+mn-cs"/>
              </a:rPr>
              <a:t>out.</a:t>
            </a:r>
            <a:endParaRPr lang="en-US" dirty="0">
              <a:latin typeface="Times New Roman" charset="0"/>
              <a:cs typeface="+mn-cs"/>
            </a:endParaRPr>
          </a:p>
        </p:txBody>
      </p:sp>
    </p:spTree>
    <p:extLst>
      <p:ext uri="{BB962C8B-B14F-4D97-AF65-F5344CB8AC3E}">
        <p14:creationId xmlns:p14="http://schemas.microsoft.com/office/powerpoint/2010/main" val="2460135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4997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a:t>
            </a:r>
            <a:r>
              <a:rPr lang="en-US" dirty="0" smtClean="0">
                <a:latin typeface="Times New Roman" pitchFamily="18" charset="0"/>
                <a:ea typeface="ＭＳ Ｐゴシック" charset="0"/>
                <a:cs typeface="ＭＳ Ｐゴシック" charset="0"/>
              </a:rPr>
              <a:t>sections </a:t>
            </a:r>
            <a:r>
              <a:rPr lang="en-US" dirty="0">
                <a:latin typeface="Times New Roman" pitchFamily="18" charset="0"/>
                <a:ea typeface="ＭＳ Ｐゴシック" charset="0"/>
                <a:cs typeface="ＭＳ Ｐゴシック" charset="0"/>
              </a:rPr>
              <a:t>of the DVD just watched by using the next several PowerPoint slides.</a:t>
            </a:r>
            <a:endParaRPr lang="en-US" b="0" dirty="0">
              <a:latin typeface="Times New Roman" charset="0"/>
              <a:cs typeface="+mn-cs"/>
            </a:endParaRPr>
          </a:p>
        </p:txBody>
      </p:sp>
    </p:spTree>
    <p:extLst>
      <p:ext uri="{BB962C8B-B14F-4D97-AF65-F5344CB8AC3E}">
        <p14:creationId xmlns:p14="http://schemas.microsoft.com/office/powerpoint/2010/main" val="34968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4</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answer is B. Never </a:t>
            </a:r>
            <a:r>
              <a:rPr lang="en-US" sz="1200" b="0" i="0" u="none" strike="noStrike" kern="1200" baseline="0" dirty="0" smtClean="0">
                <a:solidFill>
                  <a:schemeClr val="tx1"/>
                </a:solidFill>
                <a:latin typeface="+mn-lt"/>
                <a:ea typeface="+mn-ea"/>
                <a:cs typeface="+mn-cs"/>
              </a:rPr>
              <a:t>use the temperature gauge on a holding unit to check the food’s temperature. The gauge does not check the internal temperature of the food.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162350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5</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112163" indent="-112163" defTabSz="897301" fontAlgn="base">
              <a:spcBef>
                <a:spcPct val="30000"/>
              </a:spcBef>
              <a:spcAft>
                <a:spcPct val="0"/>
              </a:spcAft>
              <a:buFontTx/>
              <a:buChar char="•"/>
              <a:defRPr/>
            </a:pPr>
            <a:r>
              <a:rPr lang="en-US" dirty="0" smtClean="0">
                <a:latin typeface="Times New Roman" pitchFamily="18" charset="0"/>
                <a:ea typeface="ＭＳ Ｐゴシック" charset="0"/>
                <a:cs typeface="ＭＳ Ｐゴシック" charset="0"/>
              </a:rPr>
              <a:t>The answer is B. Most </a:t>
            </a:r>
            <a:r>
              <a:rPr lang="en-US" sz="1200" b="0" i="0" u="none" strike="noStrike" kern="1200" baseline="0" dirty="0" smtClean="0">
                <a:solidFill>
                  <a:schemeClr val="tx1"/>
                </a:solidFill>
                <a:latin typeface="+mn-lt"/>
                <a:ea typeface="+mn-ea"/>
                <a:cs typeface="+mn-cs"/>
              </a:rPr>
              <a:t>hot-holding equipment does not pass food through the temperature danger zone quickly enough. Reheat food correctly. Then move it to the holding unit.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205913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15C47E6-2C72-EB48-A699-8362EC835295}" type="slidenum">
              <a:rPr lang="en-US" sz="1200" b="0">
                <a:solidFill>
                  <a:prstClr val="black"/>
                </a:solidFill>
              </a:rPr>
              <a:pPr eaLnBrk="1" hangingPunct="1">
                <a:defRPr/>
              </a:pPr>
              <a:t>6</a:t>
            </a:fld>
            <a:endParaRPr lang="en-US" sz="1200" b="0" dirty="0">
              <a:solidFill>
                <a:prstClr val="black"/>
              </a:solidFill>
            </a:endParaRPr>
          </a:p>
        </p:txBody>
      </p:sp>
      <p:sp>
        <p:nvSpPr>
          <p:cNvPr id="477187" name="Rectangle 2"/>
          <p:cNvSpPr>
            <a:spLocks noGrp="1" noRot="1" noChangeAspect="1" noChangeArrowheads="1" noTextEdit="1"/>
          </p:cNvSpPr>
          <p:nvPr>
            <p:ph type="sldImg"/>
          </p:nvPr>
        </p:nvSpPr>
        <p:spPr>
          <a:xfrm>
            <a:off x="1144588" y="685800"/>
            <a:ext cx="4572000" cy="3429000"/>
          </a:xfrm>
          <a:ln/>
        </p:spPr>
      </p:sp>
      <p:sp>
        <p:nvSpPr>
          <p:cNvPr id="477188" name="Rectangle 3"/>
          <p:cNvSpPr>
            <a:spLocks noGrp="1" noChangeArrowheads="1"/>
          </p:cNvSpPr>
          <p:nvPr>
            <p:ph type="body" idx="1"/>
          </p:nvPr>
        </p:nvSpPr>
        <p:spPr>
          <a:xfrm>
            <a:off x="857250" y="4395555"/>
            <a:ext cx="5314329"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71450" indent="-171450" eaLnBrk="1" hangingPunct="1">
              <a:lnSpc>
                <a:spcPct val="90000"/>
              </a:lnSpc>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Your operation may want to display or hold TCS food without temperature control. However, if you primarily serve a high-risk population, you cannot hold TCS food without temperature control.</a:t>
            </a:r>
            <a:endParaRPr lang="en-US" b="1" dirty="0" smtClean="0">
              <a:latin typeface="Times New Roman" charset="0"/>
              <a:cs typeface="+mn-cs"/>
            </a:endParaRPr>
          </a:p>
          <a:p>
            <a:pPr marL="171450" indent="-171450" eaLnBrk="1" hangingPunct="1">
              <a:lnSpc>
                <a:spcPct val="90000"/>
              </a:lnSpc>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If your operation displays or holds TCS food without temperature control, it must do so under certain conditions. Also note that the conditions for holding cold food are different from those for holding hot food. Before using time as a method of control, check with your local regulatory authority for specific requirements.</a:t>
            </a:r>
          </a:p>
          <a:p>
            <a:pPr marL="171450" indent="-171450" eaLnBrk="1" hangingPunct="1">
              <a:lnSpc>
                <a:spcPct val="90000"/>
              </a:lnSpc>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The discard time on the label must be six hours from the time you removed the food from refrigeration. For example, if you remove potato salad from refrigeration at 3:00 p.m. to serve at a picnic, the discard time on the label should be 9:00 p.m. This equals six hours from the time you removed it from refrigeration.</a:t>
            </a:r>
            <a:endParaRPr lang="en-US" dirty="0" smtClean="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p:txBody>
      </p:sp>
    </p:spTree>
    <p:extLst>
      <p:ext uri="{BB962C8B-B14F-4D97-AF65-F5344CB8AC3E}">
        <p14:creationId xmlns:p14="http://schemas.microsoft.com/office/powerpoint/2010/main" val="227652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A284D6-F101-3840-A2CE-74DC2CF43435}" type="slidenum">
              <a:rPr lang="en-US" sz="1200" b="0">
                <a:solidFill>
                  <a:prstClr val="black"/>
                </a:solidFill>
              </a:rPr>
              <a:pPr eaLnBrk="1" hangingPunct="1">
                <a:defRPr/>
              </a:pPr>
              <a:t>7</a:t>
            </a:fld>
            <a:endParaRPr lang="en-US" sz="1200" b="0" dirty="0">
              <a:solidFill>
                <a:prstClr val="black"/>
              </a:solidFill>
            </a:endParaRPr>
          </a:p>
        </p:txBody>
      </p:sp>
      <p:sp>
        <p:nvSpPr>
          <p:cNvPr id="478211" name="Rectangle 2"/>
          <p:cNvSpPr>
            <a:spLocks noGrp="1" noRot="1" noChangeAspect="1" noChangeArrowheads="1" noTextEdit="1"/>
          </p:cNvSpPr>
          <p:nvPr>
            <p:ph type="sldImg"/>
          </p:nvPr>
        </p:nvSpPr>
        <p:spPr>
          <a:xfrm>
            <a:off x="1144588" y="685800"/>
            <a:ext cx="4572000" cy="3429000"/>
          </a:xfrm>
          <a:ln/>
        </p:spPr>
      </p:sp>
      <p:sp>
        <p:nvSpPr>
          <p:cNvPr id="478212" name="Rectangle 3"/>
          <p:cNvSpPr>
            <a:spLocks noGrp="1" noChangeArrowheads="1"/>
          </p:cNvSpPr>
          <p:nvPr>
            <p:ph type="body" idx="1"/>
          </p:nvPr>
        </p:nvSpPr>
        <p:spPr>
          <a:xfrm>
            <a:off x="857250" y="4347148"/>
            <a:ext cx="5314329" cy="422379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p>
          <a:p>
            <a:pPr eaLnBrk="1" hangingPunct="1">
              <a:lnSpc>
                <a:spcPct val="90000"/>
              </a:lnSpc>
              <a:buFontTx/>
              <a:buChar char="•"/>
              <a:defRPr/>
            </a:pPr>
            <a:r>
              <a:rPr lang="en-US" sz="1200" b="0" i="0" u="none" strike="noStrike" kern="1200" baseline="0" dirty="0" smtClean="0">
                <a:solidFill>
                  <a:schemeClr val="tx1"/>
                </a:solidFill>
                <a:latin typeface="+mn-lt"/>
                <a:ea typeface="+mn-ea"/>
                <a:cs typeface="+mn-cs"/>
              </a:rPr>
              <a:t> Label the food with the time you must throw it out. The discard time on the label must be four hours from the time you removed the food from temperature control.</a:t>
            </a:r>
            <a:endParaRPr lang="en-US" dirty="0">
              <a:latin typeface="Times New Roman" charset="0"/>
              <a:cs typeface="+mn-cs"/>
            </a:endParaRPr>
          </a:p>
        </p:txBody>
      </p:sp>
    </p:spTree>
    <p:extLst>
      <p:ext uri="{BB962C8B-B14F-4D97-AF65-F5344CB8AC3E}">
        <p14:creationId xmlns:p14="http://schemas.microsoft.com/office/powerpoint/2010/main" val="316999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8</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0" indent="0" defTabSz="897301" fontAlgn="base">
              <a:spcBef>
                <a:spcPct val="30000"/>
              </a:spcBef>
              <a:spcAft>
                <a:spcPct val="0"/>
              </a:spcAft>
              <a:buFontTx/>
              <a:buNone/>
              <a:defRPr/>
            </a:pPr>
            <a:r>
              <a:rPr lang="en-US" dirty="0" smtClean="0">
                <a:latin typeface="Times New Roman" pitchFamily="18" charset="0"/>
                <a:ea typeface="ＭＳ Ｐゴシック" charset="0"/>
                <a:cs typeface="ＭＳ Ｐゴシック" charset="0"/>
              </a:rPr>
              <a:t>The answer is B. Food handlers must wear single-use gloves when handling ready-to-eat food, such as the garnish in the photo. </a:t>
            </a:r>
            <a:r>
              <a:rPr lang="en-US" sz="1200" b="0" i="0" u="none" strike="noStrike" kern="1200" baseline="0" dirty="0" smtClean="0">
                <a:solidFill>
                  <a:schemeClr val="tx1"/>
                </a:solidFill>
                <a:latin typeface="+mn-lt"/>
                <a:ea typeface="+mn-ea"/>
                <a:cs typeface="+mn-cs"/>
              </a:rPr>
              <a:t>As an alternative, food can be handled with spatulas, tongs, deli sheets, or other utensils. Keep in mind that there are some situations where it may be acceptable to handle ready-to-eat food with bare hands. These were discussed earlier.</a:t>
            </a:r>
            <a:endParaRPr lang="en-US" b="1" dirty="0" smtClean="0">
              <a:latin typeface="Times New Roman" charset="0"/>
            </a:endParaRPr>
          </a:p>
        </p:txBody>
      </p:sp>
    </p:spTree>
    <p:extLst>
      <p:ext uri="{BB962C8B-B14F-4D97-AF65-F5344CB8AC3E}">
        <p14:creationId xmlns:p14="http://schemas.microsoft.com/office/powerpoint/2010/main" val="227308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9</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0" indent="0" defTabSz="897301" fontAlgn="base">
              <a:spcBef>
                <a:spcPct val="30000"/>
              </a:spcBef>
              <a:spcAft>
                <a:spcPct val="0"/>
              </a:spcAft>
              <a:buFontTx/>
              <a:buNone/>
              <a:defRPr/>
            </a:pPr>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Store serving utensils in the food with the handle extended above the rim of the container </a:t>
            </a:r>
            <a:endParaRPr lang="en-US" b="1" dirty="0" smtClean="0">
              <a:latin typeface="Times New Roman" charset="0"/>
            </a:endParaRPr>
          </a:p>
        </p:txBody>
      </p:sp>
    </p:spTree>
    <p:extLst>
      <p:ext uri="{BB962C8B-B14F-4D97-AF65-F5344CB8AC3E}">
        <p14:creationId xmlns:p14="http://schemas.microsoft.com/office/powerpoint/2010/main" val="2215759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3333" y="1023597"/>
            <a:ext cx="3183470" cy="941534"/>
          </a:xfrm>
          <a:prstGeom prst="rect">
            <a:avLst/>
          </a:prstGeom>
        </p:spPr>
      </p:pic>
      <p:pic>
        <p:nvPicPr>
          <p:cNvPr id="9"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8466"/>
            <a:ext cx="5519934" cy="6866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Tree>
    <p:extLst>
      <p:ext uri="{BB962C8B-B14F-4D97-AF65-F5344CB8AC3E}">
        <p14:creationId xmlns:p14="http://schemas.microsoft.com/office/powerpoint/2010/main" val="2834579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4336" y="1017091"/>
            <a:ext cx="2120129" cy="1302035"/>
          </a:xfrm>
          <a:prstGeom prst="rect">
            <a:avLst/>
          </a:prstGeom>
        </p:spPr>
      </p:pic>
    </p:spTree>
    <p:extLst>
      <p:ext uri="{BB962C8B-B14F-4D97-AF65-F5344CB8AC3E}">
        <p14:creationId xmlns:p14="http://schemas.microsoft.com/office/powerpoint/2010/main" val="5284581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anagerbook slide">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l="-137"/>
          <a:stretch/>
        </p:blipFill>
        <p:spPr bwMode="auto">
          <a:xfrm flipH="1">
            <a:off x="0" y="0"/>
            <a:ext cx="5314950" cy="6858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
        <p:nvSpPr>
          <p:cNvPr id="6" name="TextBox 5"/>
          <p:cNvSpPr txBox="1"/>
          <p:nvPr userDrawn="1"/>
        </p:nvSpPr>
        <p:spPr>
          <a:xfrm>
            <a:off x="5372100" y="1028700"/>
            <a:ext cx="3613029" cy="772519"/>
          </a:xfrm>
          <a:prstGeom prst="rect">
            <a:avLst/>
          </a:prstGeom>
          <a:noFill/>
        </p:spPr>
        <p:txBody>
          <a:bodyPr wrap="none" rtlCol="0">
            <a:spAutoFit/>
          </a:bodyPr>
          <a:lstStyle/>
          <a:p>
            <a:pPr>
              <a:lnSpc>
                <a:spcPct val="80000"/>
              </a:lnSpc>
            </a:pPr>
            <a:r>
              <a:rPr lang="en-US" sz="2400" b="0" dirty="0" smtClean="0">
                <a:solidFill>
                  <a:schemeClr val="tx1"/>
                </a:solidFill>
                <a:latin typeface="Arial"/>
                <a:cs typeface="Arial"/>
              </a:rPr>
              <a:t>7</a:t>
            </a:r>
            <a:r>
              <a:rPr lang="en-US" sz="2400" b="0" baseline="30000" dirty="0" smtClean="0">
                <a:solidFill>
                  <a:schemeClr val="tx1"/>
                </a:solidFill>
                <a:latin typeface="Arial"/>
                <a:cs typeface="Arial"/>
              </a:rPr>
              <a:t>th</a:t>
            </a:r>
            <a:r>
              <a:rPr lang="en-US" sz="2400" b="0" dirty="0" smtClean="0">
                <a:solidFill>
                  <a:schemeClr val="tx1"/>
                </a:solidFill>
                <a:latin typeface="Arial"/>
                <a:cs typeface="Arial"/>
              </a:rPr>
              <a:t> Edition</a:t>
            </a:r>
            <a:br>
              <a:rPr lang="en-US" sz="2400" b="0" dirty="0" smtClean="0">
                <a:solidFill>
                  <a:schemeClr val="tx1"/>
                </a:solidFill>
                <a:latin typeface="Arial"/>
                <a:cs typeface="Arial"/>
              </a:rPr>
            </a:br>
            <a:r>
              <a:rPr lang="en-US" sz="3000" b="1" i="0" dirty="0" err="1" smtClean="0">
                <a:solidFill>
                  <a:schemeClr val="tx1"/>
                </a:solidFill>
                <a:latin typeface="Arial"/>
                <a:cs typeface="Arial"/>
              </a:rPr>
              <a:t>ServSafe</a:t>
            </a:r>
            <a:r>
              <a:rPr lang="en-US" sz="3000" b="1" i="0" dirty="0" smtClean="0">
                <a:solidFill>
                  <a:schemeClr val="tx1"/>
                </a:solidFill>
                <a:latin typeface="Arial"/>
                <a:cs typeface="Arial"/>
              </a:rPr>
              <a:t> Manager </a:t>
            </a:r>
            <a:endParaRPr lang="en-US" sz="3000" b="1" i="0" dirty="0">
              <a:solidFill>
                <a:schemeClr val="tx1"/>
              </a:solidFill>
              <a:latin typeface="Arial"/>
              <a:cs typeface="Arial"/>
            </a:endParaRPr>
          </a:p>
        </p:txBody>
      </p:sp>
      <p:sp>
        <p:nvSpPr>
          <p:cNvPr id="3" name="Text Placeholder 2"/>
          <p:cNvSpPr>
            <a:spLocks noGrp="1"/>
          </p:cNvSpPr>
          <p:nvPr>
            <p:ph type="body" sz="quarter" idx="10"/>
          </p:nvPr>
        </p:nvSpPr>
        <p:spPr>
          <a:xfrm>
            <a:off x="5324236" y="3455255"/>
            <a:ext cx="3819764" cy="1997404"/>
          </a:xfrm>
        </p:spPr>
        <p:txBody>
          <a:bodyPr/>
          <a:lstStyle>
            <a:lvl1pPr marL="0" indent="0" algn="ctr">
              <a:buFontTx/>
              <a:buNone/>
              <a:defRPr sz="40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603472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6763601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3 image right">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522896" y="24257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2" name="Picture Placeholder 9"/>
          <p:cNvSpPr>
            <a:spLocks noGrp="1"/>
          </p:cNvSpPr>
          <p:nvPr>
            <p:ph type="pic" sz="quarter" idx="14"/>
          </p:nvPr>
        </p:nvSpPr>
        <p:spPr>
          <a:xfrm>
            <a:off x="6522896" y="36576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0" name="Picture Placeholder 9"/>
          <p:cNvSpPr>
            <a:spLocks noGrp="1"/>
          </p:cNvSpPr>
          <p:nvPr>
            <p:ph type="pic" sz="quarter" idx="12"/>
          </p:nvPr>
        </p:nvSpPr>
        <p:spPr>
          <a:xfrm>
            <a:off x="6523038" y="1243013"/>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61022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1935819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1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523038" y="1243013"/>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78911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1 large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102626" y="1243013"/>
            <a:ext cx="2604812" cy="4184904"/>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6612841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active_Title, Content_2 answer_why?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1109131" y="2787071"/>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1092197" y="2145803"/>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18" name="Text Placeholder 15"/>
          <p:cNvSpPr>
            <a:spLocks noGrp="1"/>
          </p:cNvSpPr>
          <p:nvPr>
            <p:ph type="body" sz="quarter" idx="16"/>
          </p:nvPr>
        </p:nvSpPr>
        <p:spPr>
          <a:xfrm>
            <a:off x="3742263"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4794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 plac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1845573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3801533" y="2548685"/>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3793069" y="2111935"/>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15"/>
          <p:cNvSpPr>
            <a:spLocks noGrp="1"/>
          </p:cNvSpPr>
          <p:nvPr>
            <p:ph type="body" sz="quarter" idx="16"/>
          </p:nvPr>
        </p:nvSpPr>
        <p:spPr>
          <a:xfrm>
            <a:off x="3801532"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574408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active_Title, A/B_2image placement">
    <p:spTree>
      <p:nvGrpSpPr>
        <p:cNvPr id="1" name=""/>
        <p:cNvGrpSpPr/>
        <p:nvPr/>
      </p:nvGrpSpPr>
      <p:grpSpPr>
        <a:xfrm>
          <a:off x="0" y="0"/>
          <a:ext cx="0" cy="0"/>
          <a:chOff x="0" y="0"/>
          <a:chExt cx="0" cy="0"/>
        </a:xfrm>
      </p:grpSpPr>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8610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t="-199"/>
          <a:stretch/>
        </p:blipFill>
        <p:spPr bwMode="auto">
          <a:xfrm>
            <a:off x="0" y="-8467"/>
            <a:ext cx="5283200"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745" y="1014131"/>
            <a:ext cx="2350577" cy="1236742"/>
          </a:xfrm>
          <a:prstGeom prst="rect">
            <a:avLst/>
          </a:prstGeom>
        </p:spPr>
      </p:pic>
    </p:spTree>
    <p:extLst>
      <p:ext uri="{BB962C8B-B14F-4D97-AF65-F5344CB8AC3E}">
        <p14:creationId xmlns:p14="http://schemas.microsoft.com/office/powerpoint/2010/main" val="12323342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active_Title, Content, 2image_new build">
    <p:spTree>
      <p:nvGrpSpPr>
        <p:cNvPr id="1" name=""/>
        <p:cNvGrpSpPr/>
        <p:nvPr/>
      </p:nvGrpSpPr>
      <p:grpSpPr>
        <a:xfrm>
          <a:off x="0" y="0"/>
          <a:ext cx="0" cy="0"/>
          <a:chOff x="0" y="0"/>
          <a:chExt cx="0" cy="0"/>
        </a:xfrm>
      </p:grpSpPr>
      <p:sp>
        <p:nvSpPr>
          <p:cNvPr id="23" name="Text Placeholder 22"/>
          <p:cNvSpPr>
            <a:spLocks noGrp="1"/>
          </p:cNvSpPr>
          <p:nvPr>
            <p:ph type="body" sz="quarter" idx="17"/>
          </p:nvPr>
        </p:nvSpPr>
        <p:spPr>
          <a:xfrm>
            <a:off x="736600" y="5359400"/>
            <a:ext cx="7789863" cy="363538"/>
          </a:xfrm>
        </p:spPr>
        <p:txBody>
          <a:bodyPr/>
          <a:lstStyle>
            <a:lvl1pPr>
              <a:defRPr b="0">
                <a:solidFill>
                  <a:srgbClr val="FF0000"/>
                </a:solidFill>
              </a:defRPr>
            </a:lvl1pPr>
          </a:lstStyle>
          <a:p>
            <a:pPr lvl="0"/>
            <a:r>
              <a:rPr lang="en-US" dirty="0" smtClean="0"/>
              <a:t>Click to edit Master text styles</a:t>
            </a:r>
          </a:p>
        </p:txBody>
      </p:sp>
      <p:sp>
        <p:nvSpPr>
          <p:cNvPr id="21" name="Text Placeholder 19"/>
          <p:cNvSpPr>
            <a:spLocks noGrp="1"/>
          </p:cNvSpPr>
          <p:nvPr>
            <p:ph type="body" sz="quarter" idx="16"/>
          </p:nvPr>
        </p:nvSpPr>
        <p:spPr>
          <a:xfrm>
            <a:off x="4532417" y="4878938"/>
            <a:ext cx="2639135" cy="390525"/>
          </a:xfrm>
        </p:spPr>
        <p:txBody>
          <a:bodyPr/>
          <a:lstStyle>
            <a:lvl1pPr>
              <a:defRPr b="0">
                <a:solidFill>
                  <a:schemeClr val="tx1"/>
                </a:solidFill>
              </a:defRPr>
            </a:lvl1pPr>
          </a:lstStyle>
          <a:p>
            <a:pPr lvl="0"/>
            <a:r>
              <a:rPr lang="en-US" dirty="0" smtClean="0"/>
              <a:t>Click to edit Master text styles</a:t>
            </a:r>
          </a:p>
        </p:txBody>
      </p:sp>
      <p:sp>
        <p:nvSpPr>
          <p:cNvPr id="20" name="Text Placeholder 19"/>
          <p:cNvSpPr>
            <a:spLocks noGrp="1"/>
          </p:cNvSpPr>
          <p:nvPr>
            <p:ph type="body" sz="quarter" idx="15"/>
          </p:nvPr>
        </p:nvSpPr>
        <p:spPr>
          <a:xfrm>
            <a:off x="879755" y="4876800"/>
            <a:ext cx="2655286" cy="39052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400050" y="1047750"/>
            <a:ext cx="8602663" cy="457200"/>
          </a:xfrm>
        </p:spPr>
        <p:txBody>
          <a:bodyPr/>
          <a:lstStyle/>
          <a:p>
            <a:pPr lvl="0"/>
            <a:r>
              <a:rPr lang="en-US" dirty="0" smtClean="0"/>
              <a:t>Click to edit Master text styles</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3363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active 1 image right_new build">
    <p:spTree>
      <p:nvGrpSpPr>
        <p:cNvPr id="1" name=""/>
        <p:cNvGrpSpPr/>
        <p:nvPr/>
      </p:nvGrpSpPr>
      <p:grpSpPr>
        <a:xfrm>
          <a:off x="0" y="0"/>
          <a:ext cx="0" cy="0"/>
          <a:chOff x="0" y="0"/>
          <a:chExt cx="0" cy="0"/>
        </a:xfrm>
      </p:grpSpPr>
      <p:sp>
        <p:nvSpPr>
          <p:cNvPr id="17" name="Text Placeholder 14"/>
          <p:cNvSpPr>
            <a:spLocks noGrp="1"/>
          </p:cNvSpPr>
          <p:nvPr>
            <p:ph type="body" sz="quarter" idx="16"/>
          </p:nvPr>
        </p:nvSpPr>
        <p:spPr>
          <a:xfrm>
            <a:off x="3714750" y="2914650"/>
            <a:ext cx="5295900" cy="461665"/>
          </a:xfrm>
        </p:spPr>
        <p:txBody>
          <a:bodyPr/>
          <a:lstStyle>
            <a:lvl1pPr>
              <a:defRPr b="0">
                <a:solidFill>
                  <a:schemeClr val="tx1"/>
                </a:solidFill>
              </a:defRPr>
            </a:lvl1pPr>
          </a:lstStyle>
          <a:p>
            <a:pPr lvl="0"/>
            <a:r>
              <a:rPr lang="en-US" dirty="0" smtClean="0"/>
              <a:t>Click to edit Master text styles</a:t>
            </a:r>
          </a:p>
        </p:txBody>
      </p:sp>
      <p:sp>
        <p:nvSpPr>
          <p:cNvPr id="16" name="Text Placeholder 14"/>
          <p:cNvSpPr>
            <a:spLocks noGrp="1"/>
          </p:cNvSpPr>
          <p:nvPr>
            <p:ph type="body" sz="quarter" idx="15"/>
          </p:nvPr>
        </p:nvSpPr>
        <p:spPr>
          <a:xfrm>
            <a:off x="3714750" y="2452985"/>
            <a:ext cx="5295900" cy="461665"/>
          </a:xfrm>
        </p:spPr>
        <p:txBody>
          <a:bodyPr/>
          <a:lstStyle>
            <a:lvl1pPr>
              <a:defRPr b="0">
                <a:solidFill>
                  <a:schemeClr val="tx1"/>
                </a:solidFill>
              </a:defRPr>
            </a:lvl1pPr>
          </a:lstStyle>
          <a:p>
            <a:pPr lvl="0"/>
            <a:r>
              <a:rPr lang="en-US" dirty="0" smtClean="0"/>
              <a:t>Click to edit Master text styles</a:t>
            </a:r>
          </a:p>
        </p:txBody>
      </p:sp>
      <p:sp>
        <p:nvSpPr>
          <p:cNvPr id="15" name="Text Placeholder 14"/>
          <p:cNvSpPr>
            <a:spLocks noGrp="1"/>
          </p:cNvSpPr>
          <p:nvPr>
            <p:ph type="body" sz="quarter" idx="14"/>
          </p:nvPr>
        </p:nvSpPr>
        <p:spPr>
          <a:xfrm>
            <a:off x="3714750" y="1976735"/>
            <a:ext cx="5295900" cy="461665"/>
          </a:xfrm>
        </p:spPr>
        <p:txBody>
          <a:bodyPr/>
          <a:lstStyle>
            <a:lvl1pPr>
              <a:defRPr b="0">
                <a:solidFill>
                  <a:schemeClr val="tx1"/>
                </a:solidFill>
              </a:defRPr>
            </a:lvl1pPr>
          </a:lstStyle>
          <a:p>
            <a:pPr lvl="0"/>
            <a:r>
              <a:rPr lang="en-US" dirty="0" smtClean="0"/>
              <a:t>Click to edit Master text styles</a:t>
            </a:r>
          </a:p>
        </p:txBody>
      </p:sp>
      <p:sp>
        <p:nvSpPr>
          <p:cNvPr id="13" name="Text Placeholder 12"/>
          <p:cNvSpPr>
            <a:spLocks noGrp="1"/>
          </p:cNvSpPr>
          <p:nvPr>
            <p:ph type="body" sz="quarter" idx="13"/>
          </p:nvPr>
        </p:nvSpPr>
        <p:spPr>
          <a:xfrm>
            <a:off x="390525" y="1112838"/>
            <a:ext cx="8086725" cy="457200"/>
          </a:xfrm>
        </p:spPr>
        <p:txBody>
          <a:bodyPr/>
          <a:lstStyle/>
          <a:p>
            <a:pPr lvl="0"/>
            <a:r>
              <a:rPr lang="en-US" dirty="0" smtClean="0"/>
              <a:t>Click to edit Master text styles</a:t>
            </a:r>
          </a:p>
        </p:txBody>
      </p:sp>
      <p:sp>
        <p:nvSpPr>
          <p:cNvPr id="11"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18" name="Text Placeholder 14"/>
          <p:cNvSpPr>
            <a:spLocks noGrp="1"/>
          </p:cNvSpPr>
          <p:nvPr>
            <p:ph type="body" sz="quarter" idx="17"/>
          </p:nvPr>
        </p:nvSpPr>
        <p:spPr>
          <a:xfrm>
            <a:off x="3714750" y="3395601"/>
            <a:ext cx="5295900" cy="461665"/>
          </a:xfrm>
        </p:spPr>
        <p:txBody>
          <a:bodyPr/>
          <a:lstStyle>
            <a:lvl1pPr>
              <a:defRPr b="0">
                <a:solidFill>
                  <a:schemeClr val="tx1"/>
                </a:solidFill>
              </a:defRPr>
            </a:lvl1pPr>
          </a:lstStyle>
          <a:p>
            <a:pPr lvl="0"/>
            <a:r>
              <a:rPr lang="en-US" dirty="0" smtClean="0"/>
              <a:t>Click to edit Master text styles</a:t>
            </a:r>
          </a:p>
        </p:txBody>
      </p:sp>
      <p:sp>
        <p:nvSpPr>
          <p:cNvPr id="19"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Tree>
    <p:extLst>
      <p:ext uri="{BB962C8B-B14F-4D97-AF65-F5344CB8AC3E}">
        <p14:creationId xmlns:p14="http://schemas.microsoft.com/office/powerpoint/2010/main" val="18187434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328">
          <p15:clr>
            <a:srgbClr val="FBAE40"/>
          </p15:clr>
        </p15:guide>
        <p15:guide id="3" orient="horz" pos="12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VD lets watch">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390525" y="158750"/>
            <a:ext cx="8235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kern="0" dirty="0" smtClean="0">
                <a:latin typeface="Arial Narrow" charset="0"/>
                <a:cs typeface="+mj-cs"/>
              </a:rPr>
              <a:t>DVD</a:t>
            </a:r>
            <a:endParaRPr lang="en-US" kern="0" dirty="0">
              <a:latin typeface="Arial Narrow" charset="0"/>
              <a:cs typeface="+mj-cs"/>
            </a:endParaRP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pic>
        <p:nvPicPr>
          <p:cNvPr id="7" name="Picture 6"/>
          <p:cNvPicPr>
            <a:picLocks noChangeAspect="1"/>
          </p:cNvPicPr>
          <p:nvPr userDrawn="1"/>
        </p:nvPicPr>
        <p:blipFill>
          <a:blip r:embed="rId2"/>
          <a:stretch>
            <a:fillRect/>
          </a:stretch>
        </p:blipFill>
        <p:spPr>
          <a:xfrm>
            <a:off x="121534" y="831879"/>
            <a:ext cx="8900931" cy="5194242"/>
          </a:xfrm>
          <a:prstGeom prst="rect">
            <a:avLst/>
          </a:prstGeom>
        </p:spPr>
      </p:pic>
    </p:spTree>
    <p:extLst>
      <p:ext uri="{BB962C8B-B14F-4D97-AF65-F5344CB8AC3E}">
        <p14:creationId xmlns:p14="http://schemas.microsoft.com/office/powerpoint/2010/main" val="616317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ethings to kn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21534" y="831879"/>
            <a:ext cx="8900931" cy="5194242"/>
          </a:xfrm>
          <a:prstGeom prst="rect">
            <a:avLst/>
          </a:prstGeom>
        </p:spPr>
      </p:pic>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5" name="Rectangle 2"/>
          <p:cNvSpPr>
            <a:spLocks noGrp="1" noChangeArrowheads="1"/>
          </p:cNvSpPr>
          <p:nvPr>
            <p:ph type="title" hasCustomPrompt="1"/>
          </p:nvPr>
        </p:nvSpPr>
        <p:spPr>
          <a:xfrm>
            <a:off x="390525" y="158750"/>
            <a:ext cx="8235950" cy="519112"/>
          </a:xfrm>
        </p:spPr>
        <p:txBody>
          <a:bodyPr/>
          <a:lstStyle>
            <a:lvl1pPr>
              <a:defRPr lang="en-US" smtClean="0">
                <a:latin typeface="Arial Narrow" charset="0"/>
              </a:defRPr>
            </a:lvl1p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7587501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4412288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641436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1"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332544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270385"/>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270385"/>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3603487"/>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3603487"/>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05412363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761449"/>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761449"/>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4094551"/>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4094551"/>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8628690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content_4 image_only">
    <p:spTree>
      <p:nvGrpSpPr>
        <p:cNvPr id="1" name=""/>
        <p:cNvGrpSpPr/>
        <p:nvPr/>
      </p:nvGrpSpPr>
      <p:grpSpPr>
        <a:xfrm>
          <a:off x="0" y="0"/>
          <a:ext cx="0" cy="0"/>
          <a:chOff x="0" y="0"/>
          <a:chExt cx="0" cy="0"/>
        </a:xfrm>
      </p:grpSpPr>
      <p:sp>
        <p:nvSpPr>
          <p:cNvPr id="20" name="Picture Placeholder 15"/>
          <p:cNvSpPr>
            <a:spLocks noGrp="1"/>
          </p:cNvSpPr>
          <p:nvPr>
            <p:ph type="pic" sz="quarter" idx="26"/>
          </p:nvPr>
        </p:nvSpPr>
        <p:spPr>
          <a:xfrm>
            <a:off x="4742761"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880289"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932156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2906" y="1014131"/>
            <a:ext cx="2162377" cy="1240583"/>
          </a:xfrm>
          <a:prstGeom prst="rect">
            <a:avLst/>
          </a:prstGeom>
        </p:spPr>
      </p:pic>
    </p:spTree>
    <p:extLst>
      <p:ext uri="{BB962C8B-B14F-4D97-AF65-F5344CB8AC3E}">
        <p14:creationId xmlns:p14="http://schemas.microsoft.com/office/powerpoint/2010/main" val="36090471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3775522"/>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378352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25073567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content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431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432539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79399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168958512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content_4 across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84696661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_5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4474860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379650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710702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81093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435531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0897842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content_6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8" name="Picture Placeholder 15"/>
          <p:cNvSpPr>
            <a:spLocks noGrp="1"/>
          </p:cNvSpPr>
          <p:nvPr>
            <p:ph type="pic" sz="quarter" idx="28"/>
          </p:nvPr>
        </p:nvSpPr>
        <p:spPr>
          <a:xfrm>
            <a:off x="6283324"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Picture Placeholder 15"/>
          <p:cNvSpPr>
            <a:spLocks noGrp="1"/>
          </p:cNvSpPr>
          <p:nvPr>
            <p:ph type="pic" sz="quarter" idx="29"/>
          </p:nvPr>
        </p:nvSpPr>
        <p:spPr>
          <a:xfrm>
            <a:off x="3410917"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548445"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8423755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content_8 image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Text Placeholder 21"/>
          <p:cNvSpPr>
            <a:spLocks noGrp="1"/>
          </p:cNvSpPr>
          <p:nvPr>
            <p:ph type="body" sz="quarter" idx="24"/>
          </p:nvPr>
        </p:nvSpPr>
        <p:spPr>
          <a:xfrm>
            <a:off x="225218"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7" name="Picture Placeholder 15"/>
          <p:cNvSpPr>
            <a:spLocks noGrp="1"/>
          </p:cNvSpPr>
          <p:nvPr>
            <p:ph type="pic" sz="quarter" idx="25"/>
          </p:nvPr>
        </p:nvSpPr>
        <p:spPr>
          <a:xfrm>
            <a:off x="225219"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21"/>
          <p:cNvSpPr>
            <a:spLocks noGrp="1"/>
          </p:cNvSpPr>
          <p:nvPr>
            <p:ph type="body" sz="quarter" idx="26"/>
          </p:nvPr>
        </p:nvSpPr>
        <p:spPr>
          <a:xfrm>
            <a:off x="245158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9" name="Picture Placeholder 15"/>
          <p:cNvSpPr>
            <a:spLocks noGrp="1"/>
          </p:cNvSpPr>
          <p:nvPr>
            <p:ph type="pic" sz="quarter" idx="27"/>
          </p:nvPr>
        </p:nvSpPr>
        <p:spPr>
          <a:xfrm>
            <a:off x="245158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Text Placeholder 21"/>
          <p:cNvSpPr>
            <a:spLocks noGrp="1"/>
          </p:cNvSpPr>
          <p:nvPr>
            <p:ph type="body" sz="quarter" idx="28"/>
          </p:nvPr>
        </p:nvSpPr>
        <p:spPr>
          <a:xfrm>
            <a:off x="465807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8" name="Picture Placeholder 15"/>
          <p:cNvSpPr>
            <a:spLocks noGrp="1"/>
          </p:cNvSpPr>
          <p:nvPr>
            <p:ph type="pic" sz="quarter" idx="29"/>
          </p:nvPr>
        </p:nvSpPr>
        <p:spPr>
          <a:xfrm>
            <a:off x="465807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30"/>
          </p:nvPr>
        </p:nvSpPr>
        <p:spPr>
          <a:xfrm>
            <a:off x="6884442"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30" name="Picture Placeholder 15"/>
          <p:cNvSpPr>
            <a:spLocks noGrp="1"/>
          </p:cNvSpPr>
          <p:nvPr>
            <p:ph type="pic" sz="quarter" idx="31"/>
          </p:nvPr>
        </p:nvSpPr>
        <p:spPr>
          <a:xfrm>
            <a:off x="6884443"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68463034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8" name="Picture Placeholder 15"/>
          <p:cNvSpPr>
            <a:spLocks noGrp="1"/>
          </p:cNvSpPr>
          <p:nvPr>
            <p:ph type="pic" sz="quarter" idx="32"/>
          </p:nvPr>
        </p:nvSpPr>
        <p:spPr>
          <a:xfrm>
            <a:off x="225219"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9" name="Picture Placeholder 15"/>
          <p:cNvSpPr>
            <a:spLocks noGrp="1"/>
          </p:cNvSpPr>
          <p:nvPr>
            <p:ph type="pic" sz="quarter" idx="33"/>
          </p:nvPr>
        </p:nvSpPr>
        <p:spPr>
          <a:xfrm>
            <a:off x="2451587"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4436204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8 imag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95401"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3" name="Picture Placeholder 15"/>
          <p:cNvSpPr>
            <a:spLocks noGrp="1"/>
          </p:cNvSpPr>
          <p:nvPr>
            <p:ph type="pic" sz="quarter" idx="19"/>
          </p:nvPr>
        </p:nvSpPr>
        <p:spPr>
          <a:xfrm>
            <a:off x="242176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67941476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38800" y="1023771"/>
            <a:ext cx="2780749" cy="1229060"/>
          </a:xfrm>
          <a:prstGeom prst="rect">
            <a:avLst/>
          </a:prstGeom>
        </p:spPr>
      </p:pic>
    </p:spTree>
    <p:extLst>
      <p:ext uri="{BB962C8B-B14F-4D97-AF65-F5344CB8AC3E}">
        <p14:creationId xmlns:p14="http://schemas.microsoft.com/office/powerpoint/2010/main" val="21154366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38" name="Picture Placeholder 15"/>
          <p:cNvSpPr>
            <a:spLocks noGrp="1"/>
          </p:cNvSpPr>
          <p:nvPr>
            <p:ph type="pic" sz="quarter" idx="32"/>
          </p:nvPr>
        </p:nvSpPr>
        <p:spPr>
          <a:xfrm>
            <a:off x="582988"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Picture Placeholder 15"/>
          <p:cNvSpPr>
            <a:spLocks noGrp="1"/>
          </p:cNvSpPr>
          <p:nvPr>
            <p:ph type="pic" sz="quarter" idx="33"/>
          </p:nvPr>
        </p:nvSpPr>
        <p:spPr>
          <a:xfrm>
            <a:off x="2252762"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34"/>
          </p:nvPr>
        </p:nvSpPr>
        <p:spPr>
          <a:xfrm>
            <a:off x="3912597"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35"/>
          </p:nvPr>
        </p:nvSpPr>
        <p:spPr>
          <a:xfrm>
            <a:off x="5592311"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36"/>
          </p:nvPr>
        </p:nvSpPr>
        <p:spPr>
          <a:xfrm>
            <a:off x="7262085" y="253311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15"/>
          <p:cNvSpPr>
            <a:spLocks noGrp="1"/>
          </p:cNvSpPr>
          <p:nvPr>
            <p:ph type="pic" sz="quarter" idx="37"/>
          </p:nvPr>
        </p:nvSpPr>
        <p:spPr>
          <a:xfrm>
            <a:off x="582988"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2" name="Picture Placeholder 15"/>
          <p:cNvSpPr>
            <a:spLocks noGrp="1"/>
          </p:cNvSpPr>
          <p:nvPr>
            <p:ph type="pic" sz="quarter" idx="38"/>
          </p:nvPr>
        </p:nvSpPr>
        <p:spPr>
          <a:xfrm>
            <a:off x="2252762"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15"/>
          <p:cNvSpPr>
            <a:spLocks noGrp="1"/>
          </p:cNvSpPr>
          <p:nvPr>
            <p:ph type="pic" sz="quarter" idx="39"/>
          </p:nvPr>
        </p:nvSpPr>
        <p:spPr>
          <a:xfrm>
            <a:off x="3912597"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Picture Placeholder 15"/>
          <p:cNvSpPr>
            <a:spLocks noGrp="1"/>
          </p:cNvSpPr>
          <p:nvPr>
            <p:ph type="pic" sz="quarter" idx="40"/>
          </p:nvPr>
        </p:nvSpPr>
        <p:spPr>
          <a:xfrm>
            <a:off x="5592311"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41"/>
          </p:nvPr>
        </p:nvSpPr>
        <p:spPr>
          <a:xfrm>
            <a:off x="7262085" y="472966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17"/>
          </p:nvPr>
        </p:nvSpPr>
        <p:spPr>
          <a:xfrm>
            <a:off x="582988" y="1794065"/>
            <a:ext cx="2895708" cy="659535"/>
          </a:xfrm>
        </p:spPr>
        <p:txBody>
          <a:bodyPr/>
          <a:lstStyle>
            <a:lvl1pPr algn="l">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42"/>
          </p:nvPr>
        </p:nvSpPr>
        <p:spPr>
          <a:xfrm>
            <a:off x="622744" y="3970735"/>
            <a:ext cx="2895708" cy="659535"/>
          </a:xfrm>
        </p:spPr>
        <p:txBody>
          <a:bodyPr/>
          <a:lstStyle>
            <a:lvl1pPr algn="l">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4330509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top left Image, table">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285750" y="992819"/>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62225" y="1143001"/>
            <a:ext cx="6067425" cy="914400"/>
          </a:xfrm>
        </p:spPr>
        <p:txBody>
          <a:bodyPr/>
          <a:lstStyle>
            <a:lvl1pPr>
              <a:defRPr>
                <a:solidFill>
                  <a:schemeClr val="tx1"/>
                </a:solidFill>
              </a:defRPr>
            </a:lvl1pPr>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3428964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6182945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1387718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2 colum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84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305086" cy="6874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9633" y="1016680"/>
            <a:ext cx="2707773" cy="2104766"/>
          </a:xfrm>
          <a:prstGeom prst="rect">
            <a:avLst/>
          </a:prstGeom>
        </p:spPr>
      </p:pic>
    </p:spTree>
    <p:extLst>
      <p:ext uri="{BB962C8B-B14F-4D97-AF65-F5344CB8AC3E}">
        <p14:creationId xmlns:p14="http://schemas.microsoft.com/office/powerpoint/2010/main" val="26761760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626"/>
            <a:ext cx="5305086"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1002973"/>
            <a:ext cx="2707773" cy="1298195"/>
          </a:xfrm>
          <a:prstGeom prst="rect">
            <a:avLst/>
          </a:prstGeom>
        </p:spPr>
      </p:pic>
    </p:spTree>
    <p:extLst>
      <p:ext uri="{BB962C8B-B14F-4D97-AF65-F5344CB8AC3E}">
        <p14:creationId xmlns:p14="http://schemas.microsoft.com/office/powerpoint/2010/main" val="40690523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292" y="-8626"/>
            <a:ext cx="5273568"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950501"/>
            <a:ext cx="2757703" cy="1282831"/>
          </a:xfrm>
          <a:prstGeom prst="rect">
            <a:avLst/>
          </a:prstGeom>
        </p:spPr>
      </p:pic>
    </p:spTree>
    <p:extLst>
      <p:ext uri="{BB962C8B-B14F-4D97-AF65-F5344CB8AC3E}">
        <p14:creationId xmlns:p14="http://schemas.microsoft.com/office/powerpoint/2010/main" val="690191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292" y="0"/>
            <a:ext cx="5300204" cy="6848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82256" y="1008244"/>
            <a:ext cx="2120129" cy="1697640"/>
          </a:xfrm>
          <a:prstGeom prst="rect">
            <a:avLst/>
          </a:prstGeom>
        </p:spPr>
      </p:pic>
    </p:spTree>
    <p:extLst>
      <p:ext uri="{BB962C8B-B14F-4D97-AF65-F5344CB8AC3E}">
        <p14:creationId xmlns:p14="http://schemas.microsoft.com/office/powerpoint/2010/main" val="406371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9939"/>
            <a:ext cx="5297555" cy="6867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5427" y="941910"/>
            <a:ext cx="2945903" cy="1359648"/>
          </a:xfrm>
          <a:prstGeom prst="rect">
            <a:avLst/>
          </a:prstGeom>
        </p:spPr>
      </p:pic>
    </p:spTree>
    <p:extLst>
      <p:ext uri="{BB962C8B-B14F-4D97-AF65-F5344CB8AC3E}">
        <p14:creationId xmlns:p14="http://schemas.microsoft.com/office/powerpoint/2010/main" val="6913263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auto">
          <a:xfrm>
            <a:off x="0" y="0"/>
            <a:ext cx="9144000" cy="792480"/>
          </a:xfrm>
          <a:prstGeom prst="rect">
            <a:avLst/>
          </a:prstGeom>
          <a:solidFill>
            <a:srgbClr val="6F7C91"/>
          </a:solidFill>
          <a:ln>
            <a:noFill/>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rgbClr val="6F7C91"/>
                </a:solidFill>
                <a:latin typeface="Arial Narrow" charset="0"/>
                <a:cs typeface="+mn-cs"/>
              </a:defRPr>
            </a:lvl1pPr>
          </a:lstStyle>
          <a:p>
            <a:pPr fontAlgn="base">
              <a:spcBef>
                <a:spcPct val="0"/>
              </a:spcBef>
              <a:spcAft>
                <a:spcPct val="0"/>
              </a:spcAft>
              <a:defRPr/>
            </a:pPr>
            <a:fld id="{B2689DD5-54FA-EB46-8645-722075446EAA}"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34914252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727" r:id="rId11"/>
    <p:sldLayoutId id="2147483694" r:id="rId12"/>
    <p:sldLayoutId id="2147483695" r:id="rId13"/>
    <p:sldLayoutId id="2147483696" r:id="rId14"/>
    <p:sldLayoutId id="2147483697" r:id="rId15"/>
    <p:sldLayoutId id="2147483726"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354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NRAEF1068.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325"/>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food item being handled safely?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7-10</a:t>
            </a:r>
          </a:p>
        </p:txBody>
      </p:sp>
      <p:sp>
        <p:nvSpPr>
          <p:cNvPr id="8" name="Rectangle 7"/>
          <p:cNvSpPr/>
          <p:nvPr/>
        </p:nvSpPr>
        <p:spPr>
          <a:xfrm>
            <a:off x="3714750" y="3121629"/>
            <a:ext cx="4572000" cy="461665"/>
          </a:xfrm>
          <a:prstGeom prst="rect">
            <a:avLst/>
          </a:prstGeom>
        </p:spPr>
        <p:txBody>
          <a:bodyPr>
            <a:spAutoFit/>
          </a:bodyPr>
          <a:lstStyle/>
          <a:p>
            <a:r>
              <a:rPr lang="en-US" sz="2400" b="1" dirty="0">
                <a:solidFill>
                  <a:srgbClr val="FF0000"/>
                </a:solidFill>
                <a:latin typeface="Arial Narrow"/>
              </a:rPr>
              <a:t>	</a:t>
            </a:r>
          </a:p>
        </p:txBody>
      </p:sp>
      <p:sp>
        <p:nvSpPr>
          <p:cNvPr id="15" name="Rectangle 14"/>
          <p:cNvSpPr/>
          <p:nvPr/>
        </p:nvSpPr>
        <p:spPr>
          <a:xfrm>
            <a:off x="3714750" y="3121629"/>
            <a:ext cx="4572000" cy="2677656"/>
          </a:xfrm>
          <a:prstGeom prst="rect">
            <a:avLst/>
          </a:prstGeom>
        </p:spPr>
        <p:txBody>
          <a:bodyPr>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Utensils used to handle TCS food must be stored in the food. If serving a non-TCS item, the utensil could be stored on a clean and sanitized surface such as a plate.</a:t>
            </a:r>
            <a:r>
              <a:rPr lang="en-US" sz="2400" b="1" dirty="0">
                <a:solidFill>
                  <a:srgbClr val="FF0000"/>
                </a:solidFill>
                <a:latin typeface="Arial Narrow"/>
              </a:rPr>
              <a:t>	</a:t>
            </a:r>
          </a:p>
        </p:txBody>
      </p:sp>
    </p:spTree>
    <p:extLst>
      <p:ext uri="{BB962C8B-B14F-4D97-AF65-F5344CB8AC3E}">
        <p14:creationId xmlns:p14="http://schemas.microsoft.com/office/powerpoint/2010/main" val="19895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7-11</a:t>
            </a:r>
          </a:p>
        </p:txBody>
      </p:sp>
      <p:sp>
        <p:nvSpPr>
          <p:cNvPr id="9" name="Rectangle 7"/>
          <p:cNvSpPr>
            <a:spLocks noGrp="1" noChangeArrowheads="1"/>
          </p:cNvSpPr>
          <p:nvPr>
            <p:ph type="title"/>
          </p:nvPr>
        </p:nvSpPr>
        <p:spPr/>
        <p:txBody>
          <a:bodyPr/>
          <a:lstStyle/>
          <a:p>
            <a:pPr eaLnBrk="1" hangingPunct="1">
              <a:defRPr/>
            </a:pPr>
            <a:r>
              <a:rPr lang="en-US" dirty="0" smtClean="0">
                <a:latin typeface="Arial Narrow" charset="0"/>
                <a:cs typeface="+mj-cs"/>
              </a:rPr>
              <a:t>Kitchen Staff Guidelines</a:t>
            </a:r>
            <a:endParaRPr lang="en-US" dirty="0">
              <a:latin typeface="Arial Narrow" charset="0"/>
              <a:cs typeface="+mj-cs"/>
            </a:endParaRPr>
          </a:p>
        </p:txBody>
      </p:sp>
      <p:sp>
        <p:nvSpPr>
          <p:cNvPr id="193541" name="Rectangle 11"/>
          <p:cNvSpPr>
            <a:spLocks noGrp="1" noChangeArrowheads="1"/>
          </p:cNvSpPr>
          <p:nvPr>
            <p:ph idx="1"/>
          </p:nvPr>
        </p:nvSpPr>
        <p:spPr/>
        <p:txBody>
          <a:bodyPr/>
          <a:lstStyle/>
          <a:p>
            <a:pPr marL="0" indent="0" eaLnBrk="1" hangingPunct="1">
              <a:defRPr/>
            </a:pPr>
            <a:r>
              <a:rPr lang="en-US" dirty="0" smtClean="0">
                <a:latin typeface="Arial Narrow" charset="0"/>
                <a:cs typeface="+mn-cs"/>
              </a:rPr>
              <a:t>Spoons or scoops used to serve mashed potatoes or ice cream can be stored: </a:t>
            </a:r>
            <a:endParaRPr lang="en-US" dirty="0">
              <a:latin typeface="Arial Narrow" charset="0"/>
              <a:cs typeface="+mn-cs"/>
            </a:endParaRPr>
          </a:p>
          <a:p>
            <a:pPr lvl="1" eaLnBrk="1" hangingPunct="1">
              <a:defRPr/>
            </a:pPr>
            <a:r>
              <a:rPr lang="en-US" dirty="0">
                <a:latin typeface="Arial Narrow" charset="0"/>
              </a:rPr>
              <a:t>Under running water</a:t>
            </a:r>
          </a:p>
          <a:p>
            <a:pPr lvl="1" eaLnBrk="1" hangingPunct="1">
              <a:defRPr/>
            </a:pPr>
            <a:r>
              <a:rPr lang="en-US" dirty="0" smtClean="0">
                <a:latin typeface="Arial Narrow" charset="0"/>
              </a:rPr>
              <a:t>In a container of water maintained at </a:t>
            </a:r>
            <a:r>
              <a:rPr lang="en-US" dirty="0">
                <a:latin typeface="Arial Narrow" charset="0"/>
              </a:rPr>
              <a:t>135ºF </a:t>
            </a:r>
            <a:r>
              <a:rPr lang="en-US" dirty="0" smtClean="0">
                <a:latin typeface="Arial Narrow" charset="0"/>
              </a:rPr>
              <a:t>(</a:t>
            </a:r>
            <a:r>
              <a:rPr lang="en-US" dirty="0">
                <a:latin typeface="Arial Narrow" charset="0"/>
              </a:rPr>
              <a:t>57ºC</a:t>
            </a:r>
            <a:r>
              <a:rPr lang="en-US" dirty="0" smtClean="0">
                <a:latin typeface="Arial Narrow" charset="0"/>
              </a:rPr>
              <a:t>) or higher</a:t>
            </a:r>
            <a:endParaRPr lang="en-US" dirty="0">
              <a:latin typeface="Arial Narrow" charset="0"/>
            </a:endParaRPr>
          </a:p>
          <a:p>
            <a:pPr marL="1682750" lvl="2" eaLnBrk="1" hangingPunct="1">
              <a:buFont typeface="Wingdings" charset="0"/>
              <a:buNone/>
              <a:defRPr/>
            </a:pPr>
            <a:endParaRPr lang="en-US" dirty="0">
              <a:latin typeface="Arial Narrow" charset="0"/>
            </a:endParaRPr>
          </a:p>
        </p:txBody>
      </p:sp>
    </p:spTree>
    <p:extLst>
      <p:ext uri="{BB962C8B-B14F-4D97-AF65-F5344CB8AC3E}">
        <p14:creationId xmlns:p14="http://schemas.microsoft.com/office/powerpoint/2010/main" val="4126025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7-12</a:t>
            </a:r>
          </a:p>
        </p:txBody>
      </p:sp>
      <p:sp>
        <p:nvSpPr>
          <p:cNvPr id="9" name="Rectangle 7"/>
          <p:cNvSpPr>
            <a:spLocks noGrp="1" noChangeArrowheads="1"/>
          </p:cNvSpPr>
          <p:nvPr>
            <p:ph type="title"/>
          </p:nvPr>
        </p:nvSpPr>
        <p:spPr/>
        <p:txBody>
          <a:bodyPr/>
          <a:lstStyle/>
          <a:p>
            <a:pPr eaLnBrk="1" hangingPunct="1">
              <a:defRPr/>
            </a:pPr>
            <a:r>
              <a:rPr lang="en-US" dirty="0" smtClean="0">
                <a:latin typeface="Arial Narrow" charset="0"/>
                <a:cs typeface="+mj-cs"/>
              </a:rPr>
              <a:t>Refilling Take-Home Containers</a:t>
            </a:r>
            <a:endParaRPr lang="en-US" dirty="0">
              <a:latin typeface="Arial Narrow" charset="0"/>
              <a:cs typeface="+mj-cs"/>
            </a:endParaRPr>
          </a:p>
        </p:txBody>
      </p:sp>
      <p:sp>
        <p:nvSpPr>
          <p:cNvPr id="193541" name="Rectangle 11"/>
          <p:cNvSpPr>
            <a:spLocks noGrp="1" noChangeArrowheads="1"/>
          </p:cNvSpPr>
          <p:nvPr>
            <p:ph idx="1"/>
          </p:nvPr>
        </p:nvSpPr>
        <p:spPr/>
        <p:txBody>
          <a:bodyPr/>
          <a:lstStyle/>
          <a:p>
            <a:pPr marL="0" indent="0" eaLnBrk="1" hangingPunct="1">
              <a:defRPr/>
            </a:pPr>
            <a:r>
              <a:rPr lang="en-US" dirty="0" smtClean="0">
                <a:latin typeface="Arial Narrow" charset="0"/>
                <a:cs typeface="+mn-cs"/>
              </a:rPr>
              <a:t>Take-home food containers brought back by guests can be refilled if they were: </a:t>
            </a:r>
            <a:endParaRPr lang="en-US" dirty="0">
              <a:latin typeface="Arial Narrow" charset="0"/>
              <a:cs typeface="+mn-cs"/>
            </a:endParaRPr>
          </a:p>
          <a:p>
            <a:pPr lvl="1" eaLnBrk="1" hangingPunct="1">
              <a:defRPr/>
            </a:pPr>
            <a:r>
              <a:rPr lang="en-US" dirty="0">
                <a:latin typeface="Arial Narrow" charset="0"/>
              </a:rPr>
              <a:t>D</a:t>
            </a:r>
            <a:r>
              <a:rPr lang="en-US" dirty="0" smtClean="0">
                <a:latin typeface="Arial Narrow" charset="0"/>
              </a:rPr>
              <a:t>esigned to be reused</a:t>
            </a:r>
            <a:endParaRPr lang="en-US" dirty="0">
              <a:latin typeface="Arial Narrow" charset="0"/>
            </a:endParaRPr>
          </a:p>
          <a:p>
            <a:pPr lvl="1" eaLnBrk="1" hangingPunct="1">
              <a:defRPr/>
            </a:pPr>
            <a:r>
              <a:rPr lang="en-US" dirty="0">
                <a:latin typeface="Arial Narrow" charset="0"/>
              </a:rPr>
              <a:t>P</a:t>
            </a:r>
            <a:r>
              <a:rPr lang="en-US" dirty="0" smtClean="0">
                <a:latin typeface="Arial Narrow" charset="0"/>
              </a:rPr>
              <a:t>rovided to the guest by the operation</a:t>
            </a:r>
          </a:p>
          <a:p>
            <a:pPr lvl="1" eaLnBrk="1" hangingPunct="1">
              <a:defRPr/>
            </a:pPr>
            <a:r>
              <a:rPr lang="en-US" dirty="0">
                <a:latin typeface="Arial Narrow" charset="0"/>
              </a:rPr>
              <a:t>C</a:t>
            </a:r>
            <a:r>
              <a:rPr lang="en-US" dirty="0" smtClean="0">
                <a:latin typeface="Arial Narrow" charset="0"/>
              </a:rPr>
              <a:t>leaned and sanitized correctly</a:t>
            </a:r>
            <a:endParaRPr lang="en-US" dirty="0">
              <a:latin typeface="Arial Narrow" charset="0"/>
            </a:endParaRPr>
          </a:p>
          <a:p>
            <a:pPr marL="1682750" lvl="2" eaLnBrk="1" hangingPunct="1">
              <a:buFont typeface="Wingdings" charset="0"/>
              <a:buNone/>
              <a:defRPr/>
            </a:pPr>
            <a:endParaRPr lang="en-US" dirty="0">
              <a:latin typeface="Arial Narrow" charset="0"/>
            </a:endParaRPr>
          </a:p>
        </p:txBody>
      </p:sp>
    </p:spTree>
    <p:extLst>
      <p:ext uri="{BB962C8B-B14F-4D97-AF65-F5344CB8AC3E}">
        <p14:creationId xmlns:p14="http://schemas.microsoft.com/office/powerpoint/2010/main" val="3245115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7-13</a:t>
            </a:r>
          </a:p>
        </p:txBody>
      </p:sp>
      <p:sp>
        <p:nvSpPr>
          <p:cNvPr id="9" name="Rectangle 7"/>
          <p:cNvSpPr>
            <a:spLocks noGrp="1" noChangeArrowheads="1"/>
          </p:cNvSpPr>
          <p:nvPr>
            <p:ph type="title"/>
          </p:nvPr>
        </p:nvSpPr>
        <p:spPr/>
        <p:txBody>
          <a:bodyPr/>
          <a:lstStyle/>
          <a:p>
            <a:pPr eaLnBrk="1" hangingPunct="1">
              <a:defRPr/>
            </a:pPr>
            <a:r>
              <a:rPr lang="en-US" dirty="0" smtClean="0">
                <a:latin typeface="Arial Narrow" charset="0"/>
                <a:cs typeface="+mj-cs"/>
              </a:rPr>
              <a:t>Refilling Take-Home Containers</a:t>
            </a:r>
            <a:endParaRPr lang="en-US" dirty="0">
              <a:latin typeface="Arial Narrow" charset="0"/>
              <a:cs typeface="+mj-cs"/>
            </a:endParaRPr>
          </a:p>
        </p:txBody>
      </p:sp>
      <p:sp>
        <p:nvSpPr>
          <p:cNvPr id="193541" name="Rectangle 11"/>
          <p:cNvSpPr>
            <a:spLocks noGrp="1" noChangeArrowheads="1"/>
          </p:cNvSpPr>
          <p:nvPr>
            <p:ph idx="1"/>
          </p:nvPr>
        </p:nvSpPr>
        <p:spPr/>
        <p:txBody>
          <a:bodyPr/>
          <a:lstStyle/>
          <a:p>
            <a:pPr marL="0" indent="0" eaLnBrk="1" hangingPunct="1">
              <a:defRPr/>
            </a:pPr>
            <a:r>
              <a:rPr lang="en-US" dirty="0" smtClean="0">
                <a:latin typeface="Arial Narrow" charset="0"/>
              </a:rPr>
              <a:t>Take-home beverage </a:t>
            </a:r>
            <a:r>
              <a:rPr lang="en-US" dirty="0">
                <a:latin typeface="Arial Narrow" charset="0"/>
              </a:rPr>
              <a:t>containers brought back by guests can be refilled </a:t>
            </a:r>
            <a:r>
              <a:rPr lang="en-US" dirty="0" smtClean="0">
                <a:latin typeface="Arial Narrow" charset="0"/>
              </a:rPr>
              <a:t>if: </a:t>
            </a:r>
            <a:endParaRPr lang="en-US" dirty="0">
              <a:latin typeface="Arial Narrow" charset="0"/>
            </a:endParaRPr>
          </a:p>
          <a:p>
            <a:pPr lvl="1" eaLnBrk="1" hangingPunct="1">
              <a:defRPr/>
            </a:pPr>
            <a:r>
              <a:rPr lang="en-US" dirty="0">
                <a:latin typeface="Arial Narrow" charset="0"/>
              </a:rPr>
              <a:t>T</a:t>
            </a:r>
            <a:r>
              <a:rPr lang="en-US" dirty="0" smtClean="0">
                <a:latin typeface="Arial Narrow" charset="0"/>
              </a:rPr>
              <a:t>he beverage is not a TCS food </a:t>
            </a:r>
            <a:endParaRPr lang="en-US" dirty="0">
              <a:latin typeface="Arial Narrow" charset="0"/>
            </a:endParaRPr>
          </a:p>
          <a:p>
            <a:pPr lvl="1" eaLnBrk="1" hangingPunct="1">
              <a:defRPr/>
            </a:pPr>
            <a:r>
              <a:rPr lang="en-US" dirty="0">
                <a:latin typeface="Arial Narrow" charset="0"/>
              </a:rPr>
              <a:t>T</a:t>
            </a:r>
            <a:r>
              <a:rPr lang="en-US" dirty="0" smtClean="0">
                <a:latin typeface="Arial Narrow" charset="0"/>
              </a:rPr>
              <a:t>he container will be refilled for the same guest</a:t>
            </a:r>
            <a:endParaRPr lang="en-US" dirty="0">
              <a:latin typeface="Arial Narrow" charset="0"/>
            </a:endParaRPr>
          </a:p>
          <a:p>
            <a:pPr lvl="1" eaLnBrk="1" hangingPunct="1">
              <a:defRPr/>
            </a:pPr>
            <a:r>
              <a:rPr lang="en-US" dirty="0">
                <a:latin typeface="Arial Narrow" charset="0"/>
              </a:rPr>
              <a:t>T</a:t>
            </a:r>
            <a:r>
              <a:rPr lang="en-US" dirty="0" smtClean="0">
                <a:latin typeface="Arial Narrow" charset="0"/>
              </a:rPr>
              <a:t>he container can effectively be cleaned at home and in the operation</a:t>
            </a:r>
          </a:p>
          <a:p>
            <a:pPr lvl="1" eaLnBrk="1" hangingPunct="1">
              <a:defRPr/>
            </a:pPr>
            <a:r>
              <a:rPr lang="en-US" dirty="0">
                <a:latin typeface="Arial Narrow" charset="0"/>
              </a:rPr>
              <a:t>T</a:t>
            </a:r>
            <a:r>
              <a:rPr lang="en-US" dirty="0" smtClean="0">
                <a:latin typeface="Arial Narrow" charset="0"/>
              </a:rPr>
              <a:t>he container will be rinsed with fresh, hot water under pressure before refilling</a:t>
            </a:r>
          </a:p>
          <a:p>
            <a:pPr lvl="1" eaLnBrk="1" hangingPunct="1">
              <a:defRPr/>
            </a:pPr>
            <a:r>
              <a:rPr lang="en-US" dirty="0">
                <a:latin typeface="Arial Narrow" charset="0"/>
              </a:rPr>
              <a:t>T</a:t>
            </a:r>
            <a:r>
              <a:rPr lang="en-US" dirty="0" smtClean="0">
                <a:latin typeface="Arial Narrow" charset="0"/>
              </a:rPr>
              <a:t>he container will be refilled by staff or the guest using a process that prevents contamination</a:t>
            </a:r>
            <a:endParaRPr lang="en-US" dirty="0">
              <a:latin typeface="Arial Narrow" charset="0"/>
            </a:endParaRPr>
          </a:p>
          <a:p>
            <a:pPr marL="1682750" lvl="2" eaLnBrk="1" hangingPunct="1">
              <a:buFont typeface="Wingdings" charset="0"/>
              <a:buNone/>
              <a:defRPr/>
            </a:pPr>
            <a:endParaRPr lang="en-US" dirty="0">
              <a:latin typeface="Arial Narrow" charset="0"/>
            </a:endParaRPr>
          </a:p>
        </p:txBody>
      </p:sp>
    </p:spTree>
    <p:extLst>
      <p:ext uri="{BB962C8B-B14F-4D97-AF65-F5344CB8AC3E}">
        <p14:creationId xmlns:p14="http://schemas.microsoft.com/office/powerpoint/2010/main" val="654342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717wrappedTableware_nra228.jpg"/>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30021" t="4411" r="20579" b="21213"/>
          <a:stretch/>
        </p:blipFill>
        <p:spPr/>
      </p:pic>
      <p:sp>
        <p:nvSpPr>
          <p:cNvPr id="199685" name="Rectangle 7"/>
          <p:cNvSpPr>
            <a:spLocks noGrp="1" noChangeArrowheads="1"/>
          </p:cNvSpPr>
          <p:nvPr>
            <p:ph type="title"/>
          </p:nvPr>
        </p:nvSpPr>
        <p:spPr/>
        <p:txBody>
          <a:bodyPr/>
          <a:lstStyle/>
          <a:p>
            <a:pPr eaLnBrk="1" hangingPunct="1">
              <a:defRPr/>
            </a:pPr>
            <a:r>
              <a:rPr lang="en-US" dirty="0">
                <a:latin typeface="Arial Narrow" charset="0"/>
                <a:cs typeface="+mj-cs"/>
              </a:rPr>
              <a:t>Preset Tableware</a:t>
            </a:r>
          </a:p>
        </p:txBody>
      </p:sp>
      <p:sp>
        <p:nvSpPr>
          <p:cNvPr id="199682" name="Rectangle 3"/>
          <p:cNvSpPr>
            <a:spLocks noGrp="1" noChangeArrowheads="1"/>
          </p:cNvSpPr>
          <p:nvPr>
            <p:ph idx="1"/>
          </p:nvPr>
        </p:nvSpPr>
        <p:spPr/>
        <p:txBody>
          <a:bodyPr/>
          <a:lstStyle/>
          <a:p>
            <a:pPr marL="0" indent="0" eaLnBrk="1" hangingPunct="1">
              <a:defRPr/>
            </a:pPr>
            <a:r>
              <a:rPr lang="en-US" dirty="0">
                <a:latin typeface="Arial Narrow" charset="0"/>
                <a:cs typeface="+mn-cs"/>
              </a:rPr>
              <a:t>If you preset tableware: </a:t>
            </a:r>
          </a:p>
          <a:p>
            <a:pPr lvl="1" eaLnBrk="1" hangingPunct="1">
              <a:lnSpc>
                <a:spcPct val="80000"/>
              </a:lnSpc>
              <a:defRPr/>
            </a:pPr>
            <a:r>
              <a:rPr lang="en-US" dirty="0">
                <a:latin typeface="Arial Narrow" charset="0"/>
              </a:rPr>
              <a:t>Prevent it from being </a:t>
            </a:r>
            <a:r>
              <a:rPr lang="en-US" dirty="0" smtClean="0">
                <a:latin typeface="Arial Narrow" charset="0"/>
              </a:rPr>
              <a:t>contaminated; for example, you can wrap </a:t>
            </a:r>
            <a:r>
              <a:rPr lang="en-US" dirty="0">
                <a:latin typeface="Arial Narrow" charset="0"/>
              </a:rPr>
              <a:t>or </a:t>
            </a:r>
            <a:r>
              <a:rPr lang="en-US" dirty="0" smtClean="0">
                <a:latin typeface="Arial Narrow" charset="0"/>
              </a:rPr>
              <a:t>cover </a:t>
            </a:r>
            <a:r>
              <a:rPr lang="en-US" dirty="0">
                <a:latin typeface="Arial Narrow" charset="0"/>
              </a:rPr>
              <a:t>the </a:t>
            </a:r>
            <a:r>
              <a:rPr lang="en-US" dirty="0" smtClean="0">
                <a:latin typeface="Arial Narrow" charset="0"/>
              </a:rPr>
              <a:t>items</a:t>
            </a:r>
            <a:endParaRPr lang="en-US" dirty="0">
              <a:latin typeface="Arial Narrow" charset="0"/>
            </a:endParaRPr>
          </a:p>
          <a:p>
            <a:pPr marL="0" indent="0" eaLnBrk="1" hangingPunct="1">
              <a:defRPr/>
            </a:pPr>
            <a:r>
              <a:rPr lang="en-US" dirty="0" smtClean="0">
                <a:latin typeface="Arial Narrow" charset="0"/>
                <a:cs typeface="+mn-cs"/>
              </a:rPr>
              <a:t>It is unnecessary to wrap </a:t>
            </a:r>
            <a:r>
              <a:rPr lang="en-US" dirty="0">
                <a:latin typeface="Arial Narrow" charset="0"/>
                <a:cs typeface="+mn-cs"/>
              </a:rPr>
              <a:t>or </a:t>
            </a:r>
            <a:r>
              <a:rPr lang="en-US" dirty="0" smtClean="0">
                <a:latin typeface="Arial Narrow" charset="0"/>
                <a:cs typeface="+mn-cs"/>
              </a:rPr>
              <a:t>cover table settings </a:t>
            </a:r>
            <a:r>
              <a:rPr lang="en-US" dirty="0">
                <a:latin typeface="Arial Narrow" charset="0"/>
                <a:cs typeface="+mn-cs"/>
              </a:rPr>
              <a:t>if </a:t>
            </a:r>
            <a:r>
              <a:rPr lang="en-US" dirty="0" smtClean="0">
                <a:latin typeface="Arial Narrow" charset="0"/>
                <a:cs typeface="+mn-cs"/>
              </a:rPr>
              <a:t>extra or unused settings are: </a:t>
            </a:r>
            <a:endParaRPr lang="en-US" dirty="0">
              <a:latin typeface="Arial Narrow" charset="0"/>
              <a:cs typeface="+mn-cs"/>
            </a:endParaRPr>
          </a:p>
          <a:p>
            <a:pPr marL="571500" lvl="1" indent="-457200" eaLnBrk="1" hangingPunct="1">
              <a:defRPr/>
            </a:pPr>
            <a:r>
              <a:rPr lang="en-US" dirty="0">
                <a:latin typeface="Arial Narrow" charset="0"/>
              </a:rPr>
              <a:t>R</a:t>
            </a:r>
            <a:r>
              <a:rPr lang="en-US" dirty="0" smtClean="0">
                <a:latin typeface="Arial Narrow" charset="0"/>
              </a:rPr>
              <a:t>emoved </a:t>
            </a:r>
            <a:r>
              <a:rPr lang="en-US" dirty="0">
                <a:latin typeface="Arial Narrow" charset="0"/>
              </a:rPr>
              <a:t>when guests are </a:t>
            </a:r>
            <a:r>
              <a:rPr lang="en-US" dirty="0" smtClean="0">
                <a:latin typeface="Arial Narrow" charset="0"/>
              </a:rPr>
              <a:t>seated</a:t>
            </a:r>
            <a:endParaRPr lang="en-US" dirty="0">
              <a:latin typeface="Arial Narrow" charset="0"/>
            </a:endParaRPr>
          </a:p>
          <a:p>
            <a:pPr marL="571500" lvl="1" indent="-457200" eaLnBrk="1" hangingPunct="1">
              <a:defRPr/>
            </a:pPr>
            <a:r>
              <a:rPr lang="en-US" dirty="0" smtClean="0">
                <a:latin typeface="Arial Narrow" charset="0"/>
              </a:rPr>
              <a:t>Cleaned </a:t>
            </a:r>
            <a:r>
              <a:rPr lang="en-US" dirty="0">
                <a:latin typeface="Arial Narrow" charset="0"/>
              </a:rPr>
              <a:t>and sanitized after guests have </a:t>
            </a:r>
            <a:r>
              <a:rPr lang="en-US" dirty="0" smtClean="0">
                <a:latin typeface="Arial Narrow" charset="0"/>
              </a:rPr>
              <a:t>left</a:t>
            </a:r>
            <a:endParaRPr lang="en-US" dirty="0">
              <a:latin typeface="Arial Narrow" charset="0"/>
            </a:endParaRPr>
          </a:p>
        </p:txBody>
      </p:sp>
      <p:sp>
        <p:nvSpPr>
          <p:cNvPr id="19968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7-14</a:t>
            </a:r>
          </a:p>
        </p:txBody>
      </p:sp>
    </p:spTree>
    <p:extLst>
      <p:ext uri="{BB962C8B-B14F-4D97-AF65-F5344CB8AC3E}">
        <p14:creationId xmlns:p14="http://schemas.microsoft.com/office/powerpoint/2010/main" val="1815929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718combiningCondiments_6e_c07_07_SalsaServ_rc.jpg"/>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
        <p:nvSpPr>
          <p:cNvPr id="200708" name="Rectangle 8"/>
          <p:cNvSpPr>
            <a:spLocks noGrp="1" noChangeArrowheads="1"/>
          </p:cNvSpPr>
          <p:nvPr>
            <p:ph type="title"/>
          </p:nvPr>
        </p:nvSpPr>
        <p:spPr/>
        <p:txBody>
          <a:bodyPr/>
          <a:lstStyle/>
          <a:p>
            <a:pPr eaLnBrk="1" hangingPunct="1">
              <a:defRPr/>
            </a:pPr>
            <a:r>
              <a:rPr lang="en-US" dirty="0">
                <a:latin typeface="Arial Narrow" charset="0"/>
                <a:cs typeface="+mj-cs"/>
              </a:rPr>
              <a:t>Re-serving Food</a:t>
            </a:r>
          </a:p>
        </p:txBody>
      </p:sp>
      <p:sp>
        <p:nvSpPr>
          <p:cNvPr id="200706" name="Rectangle 3"/>
          <p:cNvSpPr>
            <a:spLocks noGrp="1" noChangeArrowheads="1"/>
          </p:cNvSpPr>
          <p:nvPr>
            <p:ph idx="1"/>
          </p:nvPr>
        </p:nvSpPr>
        <p:spPr/>
        <p:txBody>
          <a:bodyPr/>
          <a:lstStyle/>
          <a:p>
            <a:pPr marL="0" indent="0" eaLnBrk="1" hangingPunct="1">
              <a:lnSpc>
                <a:spcPct val="80000"/>
              </a:lnSpc>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re-serve:</a:t>
            </a:r>
          </a:p>
          <a:p>
            <a:pPr lvl="1" eaLnBrk="1" hangingPunct="1">
              <a:defRPr/>
            </a:pPr>
            <a:r>
              <a:rPr lang="en-US" dirty="0">
                <a:latin typeface="Arial Narrow" charset="0"/>
              </a:rPr>
              <a:t>Food returned by one </a:t>
            </a:r>
            <a:r>
              <a:rPr lang="en-US" dirty="0" smtClean="0">
                <a:latin typeface="Arial Narrow" charset="0"/>
              </a:rPr>
              <a:t>customer to </a:t>
            </a:r>
            <a:br>
              <a:rPr lang="en-US" dirty="0" smtClean="0">
                <a:latin typeface="Arial Narrow" charset="0"/>
              </a:rPr>
            </a:br>
            <a:r>
              <a:rPr lang="en-US" dirty="0" smtClean="0">
                <a:latin typeface="Arial Narrow" charset="0"/>
              </a:rPr>
              <a:t>another </a:t>
            </a:r>
            <a:r>
              <a:rPr lang="en-US" dirty="0">
                <a:latin typeface="Arial Narrow" charset="0"/>
              </a:rPr>
              <a:t>customer</a:t>
            </a:r>
          </a:p>
          <a:p>
            <a:pPr lvl="1" eaLnBrk="1" hangingPunct="1">
              <a:defRPr/>
            </a:pPr>
            <a:r>
              <a:rPr lang="en-US" dirty="0">
                <a:latin typeface="Arial Narrow" charset="0"/>
              </a:rPr>
              <a:t>Uncovered condiments </a:t>
            </a:r>
          </a:p>
          <a:p>
            <a:pPr lvl="1" eaLnBrk="1" hangingPunct="1">
              <a:defRPr/>
            </a:pPr>
            <a:r>
              <a:rPr lang="en-US" dirty="0">
                <a:latin typeface="Arial Narrow" charset="0"/>
              </a:rPr>
              <a:t>Uneaten bread </a:t>
            </a:r>
          </a:p>
          <a:p>
            <a:pPr lvl="1" eaLnBrk="1" hangingPunct="1">
              <a:defRPr/>
            </a:pPr>
            <a:r>
              <a:rPr lang="en-US" dirty="0">
                <a:latin typeface="Arial Narrow" charset="0"/>
              </a:rPr>
              <a:t>Plate garnishes</a:t>
            </a:r>
          </a:p>
          <a:p>
            <a:pPr marL="0" indent="0" eaLnBrk="1" hangingPunct="1">
              <a:lnSpc>
                <a:spcPct val="80000"/>
              </a:lnSpc>
              <a:defRPr/>
            </a:pPr>
            <a:r>
              <a:rPr lang="en-US" sz="2200" dirty="0">
                <a:latin typeface="Arial Narrow" charset="0"/>
                <a:cs typeface="+mn-cs"/>
              </a:rPr>
              <a:t>Generally, only unopened, prepackaged food </a:t>
            </a:r>
            <a:r>
              <a:rPr lang="en-US" sz="2200" dirty="0" smtClean="0">
                <a:latin typeface="Arial Narrow" charset="0"/>
                <a:cs typeface="+mn-cs"/>
              </a:rPr>
              <a:t/>
            </a:r>
            <a:br>
              <a:rPr lang="en-US" sz="2200" dirty="0" smtClean="0">
                <a:latin typeface="Arial Narrow" charset="0"/>
                <a:cs typeface="+mn-cs"/>
              </a:rPr>
            </a:br>
            <a:r>
              <a:rPr lang="en-US" sz="2200" dirty="0" smtClean="0">
                <a:latin typeface="Arial Narrow" charset="0"/>
                <a:cs typeface="+mn-cs"/>
              </a:rPr>
              <a:t>in </a:t>
            </a:r>
            <a:r>
              <a:rPr lang="en-US" sz="2200" dirty="0">
                <a:latin typeface="Arial Narrow" charset="0"/>
                <a:cs typeface="+mn-cs"/>
              </a:rPr>
              <a:t>good condition can be re-served:</a:t>
            </a:r>
          </a:p>
          <a:p>
            <a:pPr lvl="1" eaLnBrk="1" hangingPunct="1">
              <a:defRPr/>
            </a:pPr>
            <a:r>
              <a:rPr lang="en-US" dirty="0">
                <a:latin typeface="Arial Narrow" charset="0"/>
              </a:rPr>
              <a:t>Condiment packets</a:t>
            </a:r>
          </a:p>
          <a:p>
            <a:pPr lvl="1" eaLnBrk="1" hangingPunct="1">
              <a:defRPr/>
            </a:pPr>
            <a:r>
              <a:rPr lang="en-US" dirty="0">
                <a:latin typeface="Arial Narrow" charset="0"/>
              </a:rPr>
              <a:t>Wrapped crackers or breadsticks</a:t>
            </a:r>
            <a:r>
              <a:rPr lang="en-US" sz="2000" dirty="0">
                <a:latin typeface="Arial Narrow" charset="0"/>
              </a:rPr>
              <a:t> </a:t>
            </a:r>
          </a:p>
        </p:txBody>
      </p:sp>
      <p:sp>
        <p:nvSpPr>
          <p:cNvPr id="20070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7-15</a:t>
            </a:r>
          </a:p>
        </p:txBody>
      </p:sp>
    </p:spTree>
    <p:extLst>
      <p:ext uri="{BB962C8B-B14F-4D97-AF65-F5344CB8AC3E}">
        <p14:creationId xmlns:p14="http://schemas.microsoft.com/office/powerpoint/2010/main" val="1176628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NRAEF10391.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200708" name="Rectangle 8"/>
          <p:cNvSpPr>
            <a:spLocks noGrp="1" noChangeArrowheads="1"/>
          </p:cNvSpPr>
          <p:nvPr>
            <p:ph type="title"/>
          </p:nvPr>
        </p:nvSpPr>
        <p:spPr/>
        <p:txBody>
          <a:bodyPr/>
          <a:lstStyle/>
          <a:p>
            <a:pPr eaLnBrk="1" hangingPunct="1">
              <a:defRPr/>
            </a:pPr>
            <a:r>
              <a:rPr lang="en-US" dirty="0" smtClean="0">
                <a:latin typeface="Arial Narrow" charset="0"/>
                <a:cs typeface="+mj-cs"/>
              </a:rPr>
              <a:t>Self-Service Areas</a:t>
            </a:r>
            <a:endParaRPr lang="en-US" dirty="0">
              <a:latin typeface="Arial Narrow" charset="0"/>
              <a:cs typeface="+mj-cs"/>
            </a:endParaRPr>
          </a:p>
        </p:txBody>
      </p:sp>
      <p:sp>
        <p:nvSpPr>
          <p:cNvPr id="200706" name="Rectangle 3"/>
          <p:cNvSpPr>
            <a:spLocks noGrp="1" noChangeArrowheads="1"/>
          </p:cNvSpPr>
          <p:nvPr>
            <p:ph idx="1"/>
          </p:nvPr>
        </p:nvSpPr>
        <p:spPr>
          <a:xfrm>
            <a:off x="409575" y="1143000"/>
            <a:ext cx="5339375" cy="5269675"/>
          </a:xfrm>
        </p:spPr>
        <p:txBody>
          <a:bodyPr/>
          <a:lstStyle/>
          <a:p>
            <a:pPr marL="0" indent="0" eaLnBrk="1" hangingPunct="1">
              <a:lnSpc>
                <a:spcPct val="80000"/>
              </a:lnSpc>
              <a:defRPr/>
            </a:pPr>
            <a:r>
              <a:rPr lang="en-US" dirty="0" smtClean="0">
                <a:latin typeface="Arial Narrow" charset="0"/>
                <a:cs typeface="+mn-cs"/>
              </a:rPr>
              <a:t>To prevent contamination:</a:t>
            </a:r>
            <a:endParaRPr lang="en-US" dirty="0">
              <a:latin typeface="Arial Narrow" charset="0"/>
              <a:cs typeface="+mn-cs"/>
            </a:endParaRPr>
          </a:p>
          <a:p>
            <a:pPr lvl="1" eaLnBrk="1" hangingPunct="1">
              <a:defRPr/>
            </a:pPr>
            <a:r>
              <a:rPr lang="en-US" dirty="0" smtClean="0">
                <a:latin typeface="Arial Narrow" charset="0"/>
              </a:rPr>
              <a:t>Place food in display cases</a:t>
            </a:r>
            <a:endParaRPr lang="en-US" dirty="0">
              <a:latin typeface="Arial Narrow" charset="0"/>
            </a:endParaRPr>
          </a:p>
          <a:p>
            <a:pPr lvl="1" eaLnBrk="1" hangingPunct="1">
              <a:defRPr/>
            </a:pPr>
            <a:r>
              <a:rPr lang="en-US" dirty="0" smtClean="0">
                <a:latin typeface="Arial Narrow" charset="0"/>
              </a:rPr>
              <a:t>Package food to prevent contamination</a:t>
            </a:r>
            <a:endParaRPr lang="en-US" dirty="0">
              <a:latin typeface="Arial Narrow" charset="0"/>
            </a:endParaRPr>
          </a:p>
          <a:p>
            <a:pPr lvl="1" eaLnBrk="1" hangingPunct="1">
              <a:defRPr/>
            </a:pPr>
            <a:r>
              <a:rPr lang="en-US" dirty="0" smtClean="0">
                <a:latin typeface="Arial Narrow" charset="0"/>
              </a:rPr>
              <a:t>Stock food using the correct utensils</a:t>
            </a:r>
            <a:endParaRPr lang="en-US" dirty="0">
              <a:latin typeface="Arial Narrow" charset="0"/>
            </a:endParaRPr>
          </a:p>
          <a:p>
            <a:pPr lvl="1" eaLnBrk="1" hangingPunct="1">
              <a:defRPr/>
            </a:pPr>
            <a:r>
              <a:rPr lang="en-US" dirty="0" smtClean="0">
                <a:solidFill>
                  <a:srgbClr val="FF0000"/>
                </a:solidFill>
                <a:latin typeface="Arial Narrow" charset="0"/>
              </a:rPr>
              <a:t>Never</a:t>
            </a:r>
            <a:r>
              <a:rPr lang="en-US" dirty="0" smtClean="0">
                <a:latin typeface="Arial Narrow" charset="0"/>
              </a:rPr>
              <a:t> use ice as an ingredient if it was used to cool food or beverages</a:t>
            </a:r>
            <a:endParaRPr lang="en-US" dirty="0">
              <a:latin typeface="Arial Narrow" charset="0"/>
            </a:endParaRPr>
          </a:p>
          <a:p>
            <a:pPr marL="0" indent="0" eaLnBrk="1" hangingPunct="1">
              <a:lnSpc>
                <a:spcPct val="80000"/>
              </a:lnSpc>
              <a:defRPr/>
            </a:pPr>
            <a:r>
              <a:rPr lang="en-US" sz="2200" dirty="0" smtClean="0">
                <a:latin typeface="Arial Narrow" charset="0"/>
                <a:cs typeface="+mn-cs"/>
              </a:rPr>
              <a:t>Do not offer raw meat, seafood, or poultry unless:</a:t>
            </a:r>
            <a:endParaRPr lang="en-US" sz="2200" dirty="0">
              <a:latin typeface="Arial Narrow" charset="0"/>
              <a:cs typeface="+mn-cs"/>
            </a:endParaRPr>
          </a:p>
          <a:p>
            <a:pPr lvl="1" eaLnBrk="1" hangingPunct="1">
              <a:defRPr/>
            </a:pPr>
            <a:r>
              <a:rPr lang="en-US" dirty="0" smtClean="0">
                <a:latin typeface="Arial Narrow" charset="0"/>
              </a:rPr>
              <a:t>It is sushi or raw shellfish</a:t>
            </a:r>
          </a:p>
          <a:p>
            <a:pPr lvl="1" eaLnBrk="1" hangingPunct="1">
              <a:defRPr/>
            </a:pPr>
            <a:r>
              <a:rPr lang="en-US" dirty="0" smtClean="0">
                <a:latin typeface="Arial Narrow" charset="0"/>
              </a:rPr>
              <a:t>The portions will be cooked immediately on the premises (e.g., Mongolian BBQ)</a:t>
            </a:r>
            <a:endParaRPr lang="en-US" dirty="0">
              <a:latin typeface="Arial Narrow" charset="0"/>
            </a:endParaRPr>
          </a:p>
          <a:p>
            <a:pPr lvl="1" eaLnBrk="1" hangingPunct="1">
              <a:defRPr/>
            </a:pPr>
            <a:r>
              <a:rPr lang="en-US" dirty="0" smtClean="0">
                <a:latin typeface="Arial Narrow" charset="0"/>
              </a:rPr>
              <a:t>It is raw, frozen, shell-on shrimp or lobster</a:t>
            </a:r>
            <a:endParaRPr lang="en-US" sz="2000" dirty="0">
              <a:latin typeface="Arial Narrow" charset="0"/>
            </a:endParaRPr>
          </a:p>
        </p:txBody>
      </p:sp>
      <p:sp>
        <p:nvSpPr>
          <p:cNvPr id="20070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7-16</a:t>
            </a:r>
          </a:p>
        </p:txBody>
      </p:sp>
    </p:spTree>
    <p:extLst>
      <p:ext uri="{BB962C8B-B14F-4D97-AF65-F5344CB8AC3E}">
        <p14:creationId xmlns:p14="http://schemas.microsoft.com/office/powerpoint/2010/main" val="1956130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8"/>
          <p:cNvSpPr>
            <a:spLocks noGrp="1" noChangeArrowheads="1"/>
          </p:cNvSpPr>
          <p:nvPr>
            <p:ph type="title"/>
          </p:nvPr>
        </p:nvSpPr>
        <p:spPr/>
        <p:txBody>
          <a:bodyPr/>
          <a:lstStyle/>
          <a:p>
            <a:pPr eaLnBrk="1" hangingPunct="1">
              <a:defRPr/>
            </a:pPr>
            <a:r>
              <a:rPr lang="en-US" dirty="0">
                <a:latin typeface="Arial Narrow" charset="0"/>
                <a:cs typeface="+mj-cs"/>
              </a:rPr>
              <a:t>Labeling Bulk Food in Self-Service Areas</a:t>
            </a:r>
          </a:p>
        </p:txBody>
      </p:sp>
      <p:sp>
        <p:nvSpPr>
          <p:cNvPr id="204802" name="Rectangle 3"/>
          <p:cNvSpPr>
            <a:spLocks noGrp="1" noChangeArrowheads="1"/>
          </p:cNvSpPr>
          <p:nvPr>
            <p:ph idx="1"/>
          </p:nvPr>
        </p:nvSpPr>
        <p:spPr/>
        <p:txBody>
          <a:bodyPr/>
          <a:lstStyle/>
          <a:p>
            <a:pPr marL="0" lvl="1" indent="0" eaLnBrk="1" hangingPunct="1">
              <a:buNone/>
              <a:defRPr/>
            </a:pPr>
            <a:r>
              <a:rPr lang="en-US" sz="2400" b="1" dirty="0">
                <a:solidFill>
                  <a:srgbClr val="E97635"/>
                </a:solidFill>
                <a:latin typeface="Arial Narrow" charset="0"/>
                <a:cs typeface="+mn-cs"/>
              </a:rPr>
              <a:t>When labeling bulk food in self-service areas:</a:t>
            </a:r>
          </a:p>
          <a:p>
            <a:pPr lvl="1" eaLnBrk="1" hangingPunct="1">
              <a:defRPr/>
            </a:pPr>
            <a:r>
              <a:rPr lang="en-US" dirty="0" smtClean="0">
                <a:latin typeface="Arial Narrow" charset="0"/>
              </a:rPr>
              <a:t>Make </a:t>
            </a:r>
            <a:r>
              <a:rPr lang="en-US" dirty="0">
                <a:latin typeface="Arial Narrow" charset="0"/>
              </a:rPr>
              <a:t>sure the label is in plain view of the </a:t>
            </a:r>
            <a:r>
              <a:rPr lang="en-US" dirty="0" smtClean="0">
                <a:latin typeface="Arial Narrow" charset="0"/>
              </a:rPr>
              <a:t>guest</a:t>
            </a:r>
          </a:p>
          <a:p>
            <a:pPr lvl="1" eaLnBrk="1" hangingPunct="1">
              <a:defRPr/>
            </a:pPr>
            <a:r>
              <a:rPr lang="en-US" dirty="0" smtClean="0">
                <a:latin typeface="Arial Narrow" charset="0"/>
              </a:rPr>
              <a:t>Include </a:t>
            </a:r>
            <a:r>
              <a:rPr lang="en-US" dirty="0">
                <a:latin typeface="Arial Narrow" charset="0"/>
              </a:rPr>
              <a:t>the manufacturer or processor label provided with the </a:t>
            </a:r>
            <a:r>
              <a:rPr lang="en-US" dirty="0" smtClean="0">
                <a:latin typeface="Arial Narrow" charset="0"/>
              </a:rPr>
              <a:t>food</a:t>
            </a:r>
            <a:endParaRPr lang="en-US" dirty="0">
              <a:latin typeface="Arial Narrow" charset="0"/>
            </a:endParaRPr>
          </a:p>
          <a:p>
            <a:pPr lvl="2" eaLnBrk="1" hangingPunct="1">
              <a:defRPr/>
            </a:pPr>
            <a:r>
              <a:rPr lang="en-US" dirty="0">
                <a:latin typeface="Arial Narrow" charset="0"/>
              </a:rPr>
              <a:t>As an </a:t>
            </a:r>
            <a:r>
              <a:rPr lang="en-US" dirty="0" smtClean="0">
                <a:latin typeface="Arial Narrow" charset="0"/>
              </a:rPr>
              <a:t>alternative, </a:t>
            </a:r>
            <a:r>
              <a:rPr lang="en-US" dirty="0">
                <a:latin typeface="Arial Narrow" charset="0"/>
              </a:rPr>
              <a:t>provide the information using a card, sign, or other </a:t>
            </a:r>
            <a:r>
              <a:rPr lang="en-US" dirty="0" smtClean="0">
                <a:latin typeface="Arial Narrow" charset="0"/>
              </a:rPr>
              <a:t/>
            </a:r>
            <a:br>
              <a:rPr lang="en-US" dirty="0" smtClean="0">
                <a:latin typeface="Arial Narrow" charset="0"/>
              </a:rPr>
            </a:br>
            <a:r>
              <a:rPr lang="en-US" dirty="0" smtClean="0">
                <a:latin typeface="Arial Narrow" charset="0"/>
              </a:rPr>
              <a:t>labeling method</a:t>
            </a:r>
            <a:endParaRPr lang="en-US" dirty="0">
              <a:latin typeface="Arial Narrow" charset="0"/>
            </a:endParaRPr>
          </a:p>
          <a:p>
            <a:pPr marL="400050" lvl="1" indent="-323850" eaLnBrk="1" hangingPunct="1">
              <a:defRPr/>
            </a:pPr>
            <a:endParaRPr lang="en-US" dirty="0">
              <a:latin typeface="Arial Narrow" charset="0"/>
            </a:endParaRPr>
          </a:p>
        </p:txBody>
      </p:sp>
      <p:sp>
        <p:nvSpPr>
          <p:cNvPr id="20480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7-17</a:t>
            </a:r>
          </a:p>
        </p:txBody>
      </p:sp>
    </p:spTree>
    <p:extLst>
      <p:ext uri="{BB962C8B-B14F-4D97-AF65-F5344CB8AC3E}">
        <p14:creationId xmlns:p14="http://schemas.microsoft.com/office/powerpoint/2010/main" val="151335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Rectangle 8"/>
          <p:cNvSpPr>
            <a:spLocks noGrp="1" noChangeArrowheads="1"/>
          </p:cNvSpPr>
          <p:nvPr>
            <p:ph type="title"/>
          </p:nvPr>
        </p:nvSpPr>
        <p:spPr/>
        <p:txBody>
          <a:bodyPr/>
          <a:lstStyle/>
          <a:p>
            <a:pPr eaLnBrk="1" hangingPunct="1">
              <a:defRPr/>
            </a:pPr>
            <a:r>
              <a:rPr lang="en-US" dirty="0">
                <a:latin typeface="Arial Narrow" charset="0"/>
                <a:cs typeface="+mj-cs"/>
              </a:rPr>
              <a:t>Labeling Bulk Food in Self-Service Areas</a:t>
            </a:r>
          </a:p>
        </p:txBody>
      </p:sp>
      <p:sp>
        <p:nvSpPr>
          <p:cNvPr id="205826" name="Rectangle 3"/>
          <p:cNvSpPr>
            <a:spLocks noGrp="1" noChangeArrowheads="1"/>
          </p:cNvSpPr>
          <p:nvPr>
            <p:ph idx="1"/>
          </p:nvPr>
        </p:nvSpPr>
        <p:spPr/>
        <p:txBody>
          <a:bodyPr/>
          <a:lstStyle/>
          <a:p>
            <a:pPr marL="0" indent="0" eaLnBrk="1" hangingPunct="1">
              <a:defRPr/>
            </a:pPr>
            <a:r>
              <a:rPr lang="en-US" dirty="0">
                <a:latin typeface="Arial Narrow" charset="0"/>
                <a:cs typeface="+mn-cs"/>
              </a:rPr>
              <a:t>A label is not needed for bulk unpackaged food, such as bakery products</a:t>
            </a:r>
            <a:r>
              <a:rPr lang="en-US" dirty="0" smtClean="0">
                <a:latin typeface="Arial Narrow" charset="0"/>
                <a:cs typeface="+mn-cs"/>
              </a:rPr>
              <a:t>, or unpackaged food portioned for customers </a:t>
            </a:r>
            <a:r>
              <a:rPr lang="en-US" dirty="0">
                <a:latin typeface="Arial Narrow" charset="0"/>
                <a:cs typeface="+mn-cs"/>
              </a:rPr>
              <a:t>if:</a:t>
            </a:r>
          </a:p>
          <a:p>
            <a:pPr marL="342900" lvl="1" eaLnBrk="1" hangingPunct="1">
              <a:defRPr/>
            </a:pPr>
            <a:r>
              <a:rPr lang="en-US" dirty="0">
                <a:latin typeface="Arial Narrow" charset="0"/>
              </a:rPr>
              <a:t>The product makes no claim regarding health or nutrient </a:t>
            </a:r>
            <a:r>
              <a:rPr lang="en-US" dirty="0" smtClean="0">
                <a:latin typeface="Arial Narrow" charset="0"/>
              </a:rPr>
              <a:t>content</a:t>
            </a:r>
            <a:endParaRPr lang="en-US" dirty="0">
              <a:latin typeface="Arial Narrow" charset="0"/>
            </a:endParaRPr>
          </a:p>
          <a:p>
            <a:pPr marL="342900" lvl="1" eaLnBrk="1" hangingPunct="1">
              <a:defRPr/>
            </a:pPr>
            <a:r>
              <a:rPr lang="en-US" dirty="0">
                <a:latin typeface="Arial Narrow" charset="0"/>
              </a:rPr>
              <a:t>No laws requiring labeling </a:t>
            </a:r>
            <a:r>
              <a:rPr lang="en-US" dirty="0" smtClean="0">
                <a:latin typeface="Arial Narrow" charset="0"/>
              </a:rPr>
              <a:t>exist</a:t>
            </a:r>
            <a:endParaRPr lang="en-US" dirty="0">
              <a:latin typeface="Arial Narrow" charset="0"/>
            </a:endParaRPr>
          </a:p>
          <a:p>
            <a:pPr marL="342900" lvl="1" eaLnBrk="1" hangingPunct="1">
              <a:defRPr/>
            </a:pPr>
            <a:r>
              <a:rPr lang="en-US" dirty="0">
                <a:latin typeface="Arial Narrow" charset="0"/>
              </a:rPr>
              <a:t>The food is manufactured or prepared on the </a:t>
            </a:r>
            <a:r>
              <a:rPr lang="en-US" dirty="0" smtClean="0">
                <a:latin typeface="Arial Narrow" charset="0"/>
              </a:rPr>
              <a:t>premises</a:t>
            </a:r>
            <a:endParaRPr lang="en-US" dirty="0">
              <a:latin typeface="Arial Narrow" charset="0"/>
            </a:endParaRPr>
          </a:p>
          <a:p>
            <a:pPr marL="342900" lvl="1" eaLnBrk="1" hangingPunct="1">
              <a:defRPr/>
            </a:pPr>
            <a:r>
              <a:rPr lang="en-US" dirty="0">
                <a:latin typeface="Arial Narrow" charset="0"/>
              </a:rPr>
              <a:t>The food is manufactured or prepared at another </a:t>
            </a:r>
            <a:r>
              <a:rPr lang="en-US" dirty="0" smtClean="0">
                <a:latin typeface="Arial Narrow" charset="0"/>
              </a:rPr>
              <a:t>regulated food </a:t>
            </a:r>
            <a:r>
              <a:rPr lang="en-US" dirty="0">
                <a:latin typeface="Arial Narrow" charset="0"/>
              </a:rPr>
              <a:t>operation or processing plant owned by the same </a:t>
            </a:r>
            <a:r>
              <a:rPr lang="en-US" dirty="0" smtClean="0">
                <a:latin typeface="Arial Narrow" charset="0"/>
              </a:rPr>
              <a:t>person</a:t>
            </a:r>
            <a:endParaRPr lang="en-US" dirty="0">
              <a:latin typeface="Arial Narrow" charset="0"/>
            </a:endParaRPr>
          </a:p>
        </p:txBody>
      </p:sp>
      <p:sp>
        <p:nvSpPr>
          <p:cNvPr id="20582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7-18</a:t>
            </a:r>
          </a:p>
        </p:txBody>
      </p:sp>
    </p:spTree>
    <p:extLst>
      <p:ext uri="{BB962C8B-B14F-4D97-AF65-F5344CB8AC3E}">
        <p14:creationId xmlns:p14="http://schemas.microsoft.com/office/powerpoint/2010/main" val="2441910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6q_CardboardTin.tif"/>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food being delivered safely?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7-19</a:t>
            </a:r>
          </a:p>
        </p:txBody>
      </p:sp>
      <p:sp>
        <p:nvSpPr>
          <p:cNvPr id="8" name="Rectangle 7"/>
          <p:cNvSpPr/>
          <p:nvPr/>
        </p:nvSpPr>
        <p:spPr>
          <a:xfrm>
            <a:off x="3714750" y="3121629"/>
            <a:ext cx="5048250" cy="1538883"/>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pPr marL="0" lvl="1"/>
            <a:r>
              <a:rPr lang="en-US" sz="2400" b="1" dirty="0" smtClean="0">
                <a:solidFill>
                  <a:srgbClr val="FF0000"/>
                </a:solidFill>
                <a:latin typeface="Arial Narrow"/>
              </a:rPr>
              <a:t>Food should be delivered in insulated</a:t>
            </a:r>
            <a:r>
              <a:rPr lang="en-US" sz="2400" b="1" dirty="0">
                <a:solidFill>
                  <a:srgbClr val="FF0000"/>
                </a:solidFill>
                <a:latin typeface="Arial Narrow"/>
              </a:rPr>
              <a:t>, food-grade containers designed to stop food from mixing, leaking, </a:t>
            </a:r>
            <a:r>
              <a:rPr lang="en-US" sz="2400" b="1" dirty="0" smtClean="0">
                <a:solidFill>
                  <a:srgbClr val="FF0000"/>
                </a:solidFill>
                <a:latin typeface="Arial Narrow"/>
              </a:rPr>
              <a:t>or spilling</a:t>
            </a:r>
            <a:r>
              <a:rPr lang="en-US" sz="2400" b="1" dirty="0">
                <a:solidFill>
                  <a:srgbClr val="FF0000"/>
                </a:solidFill>
                <a:latin typeface="Arial Narrow"/>
              </a:rPr>
              <a:t>.</a:t>
            </a:r>
          </a:p>
        </p:txBody>
      </p:sp>
    </p:spTree>
    <p:extLst>
      <p:ext uri="{BB962C8B-B14F-4D97-AF65-F5344CB8AC3E}">
        <p14:creationId xmlns:p14="http://schemas.microsoft.com/office/powerpoint/2010/main" val="335654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7-2</a:t>
            </a:r>
          </a:p>
        </p:txBody>
      </p:sp>
    </p:spTree>
    <p:extLst>
      <p:ext uri="{BB962C8B-B14F-4D97-AF65-F5344CB8AC3E}">
        <p14:creationId xmlns:p14="http://schemas.microsoft.com/office/powerpoint/2010/main" val="216359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721foodGradeContainers_6e_c07_09_CambroTins_rtd.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206855" name="Rectangle 10"/>
          <p:cNvSpPr>
            <a:spLocks noGrp="1" noChangeArrowheads="1"/>
          </p:cNvSpPr>
          <p:nvPr>
            <p:ph type="title"/>
          </p:nvPr>
        </p:nvSpPr>
        <p:spPr/>
        <p:txBody>
          <a:bodyPr/>
          <a:lstStyle/>
          <a:p>
            <a:pPr eaLnBrk="1" hangingPunct="1">
              <a:defRPr/>
            </a:pPr>
            <a:r>
              <a:rPr lang="en-US" dirty="0">
                <a:latin typeface="Arial Narrow" charset="0"/>
                <a:cs typeface="+mj-cs"/>
              </a:rPr>
              <a:t>Off-Site Service</a:t>
            </a:r>
          </a:p>
        </p:txBody>
      </p:sp>
      <p:sp>
        <p:nvSpPr>
          <p:cNvPr id="206850" name="Rectangle 3"/>
          <p:cNvSpPr>
            <a:spLocks noGrp="1" noChangeArrowheads="1"/>
          </p:cNvSpPr>
          <p:nvPr>
            <p:ph idx="1"/>
          </p:nvPr>
        </p:nvSpPr>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Label food with a use-by date and time, and reheating and service </a:t>
            </a:r>
            <a:r>
              <a:rPr lang="en-US" dirty="0" smtClean="0">
                <a:latin typeface="Arial Narrow" charset="0"/>
              </a:rPr>
              <a:t>instructions</a:t>
            </a:r>
            <a:endParaRPr lang="en-US" dirty="0">
              <a:latin typeface="Arial Narrow" charset="0"/>
            </a:endParaRPr>
          </a:p>
          <a:p>
            <a:pPr lvl="1" eaLnBrk="1" hangingPunct="1">
              <a:defRPr/>
            </a:pPr>
            <a:r>
              <a:rPr lang="en-US" dirty="0" smtClean="0">
                <a:latin typeface="Arial Narrow" charset="0"/>
              </a:rPr>
              <a:t>Clean </a:t>
            </a:r>
            <a:r>
              <a:rPr lang="en-US" dirty="0">
                <a:latin typeface="Arial Narrow" charset="0"/>
              </a:rPr>
              <a:t>the inside of delivery vehicles </a:t>
            </a:r>
            <a:r>
              <a:rPr lang="en-US" dirty="0" smtClean="0">
                <a:latin typeface="Arial Narrow" charset="0"/>
              </a:rPr>
              <a:t>regularly</a:t>
            </a:r>
            <a:endParaRPr lang="en-US" dirty="0">
              <a:latin typeface="Arial Narrow" charset="0"/>
            </a:endParaRPr>
          </a:p>
          <a:p>
            <a:pPr lvl="1" eaLnBrk="1" hangingPunct="1">
              <a:defRPr/>
            </a:pPr>
            <a:r>
              <a:rPr lang="en-US" dirty="0">
                <a:latin typeface="Arial Narrow" charset="0"/>
              </a:rPr>
              <a:t>Check internal food </a:t>
            </a:r>
            <a:r>
              <a:rPr lang="en-US" dirty="0" smtClean="0">
                <a:latin typeface="Arial Narrow" charset="0"/>
              </a:rPr>
              <a:t>temperatures</a:t>
            </a:r>
            <a:endParaRPr lang="en-US" dirty="0">
              <a:latin typeface="Arial Narrow" charset="0"/>
            </a:endParaRPr>
          </a:p>
        </p:txBody>
      </p:sp>
      <p:sp>
        <p:nvSpPr>
          <p:cNvPr id="206852" name="Rectangle 5"/>
          <p:cNvSpPr>
            <a:spLocks noChangeArrowheads="1"/>
          </p:cNvSpPr>
          <p:nvPr/>
        </p:nvSpPr>
        <p:spPr bwMode="auto">
          <a:xfrm>
            <a:off x="6126163" y="4159250"/>
            <a:ext cx="377825" cy="15716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0685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7-20</a:t>
            </a:r>
          </a:p>
        </p:txBody>
      </p:sp>
    </p:spTree>
    <p:extLst>
      <p:ext uri="{BB962C8B-B14F-4D97-AF65-F5344CB8AC3E}">
        <p14:creationId xmlns:p14="http://schemas.microsoft.com/office/powerpoint/2010/main" val="3454855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8"/>
          <p:cNvSpPr>
            <a:spLocks noGrp="1" noChangeArrowheads="1"/>
          </p:cNvSpPr>
          <p:nvPr>
            <p:ph type="title"/>
          </p:nvPr>
        </p:nvSpPr>
        <p:spPr/>
        <p:txBody>
          <a:bodyPr/>
          <a:lstStyle/>
          <a:p>
            <a:pPr eaLnBrk="1" hangingPunct="1">
              <a:defRPr/>
            </a:pPr>
            <a:r>
              <a:rPr lang="en-US" dirty="0">
                <a:latin typeface="Arial Narrow" charset="0"/>
                <a:cs typeface="+mj-cs"/>
              </a:rPr>
              <a:t>Off-Site Service</a:t>
            </a:r>
          </a:p>
        </p:txBody>
      </p:sp>
      <p:sp>
        <p:nvSpPr>
          <p:cNvPr id="207874" name="Rectangle 3"/>
          <p:cNvSpPr>
            <a:spLocks noGrp="1" noChangeArrowheads="1"/>
          </p:cNvSpPr>
          <p:nvPr>
            <p:ph idx="1"/>
          </p:nvPr>
        </p:nvSpPr>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Make sure the service site has the </a:t>
            </a:r>
            <a:r>
              <a:rPr lang="en-US" dirty="0" smtClean="0">
                <a:latin typeface="Arial Narrow" charset="0"/>
              </a:rPr>
              <a:t/>
            </a:r>
            <a:br>
              <a:rPr lang="en-US" dirty="0" smtClean="0">
                <a:latin typeface="Arial Narrow" charset="0"/>
              </a:rPr>
            </a:br>
            <a:r>
              <a:rPr lang="en-US" dirty="0" smtClean="0">
                <a:latin typeface="Arial Narrow" charset="0"/>
              </a:rPr>
              <a:t>correct utilities</a:t>
            </a:r>
            <a:endParaRPr lang="en-US" dirty="0">
              <a:latin typeface="Arial Narrow" charset="0"/>
            </a:endParaRPr>
          </a:p>
          <a:p>
            <a:pPr lvl="2" eaLnBrk="1" hangingPunct="1">
              <a:defRPr/>
            </a:pPr>
            <a:r>
              <a:rPr lang="en-US" dirty="0">
                <a:latin typeface="Arial Narrow" charset="0"/>
              </a:rPr>
              <a:t>Safe water for cooking, dishwashing, </a:t>
            </a:r>
            <a:r>
              <a:rPr lang="en-US" dirty="0" smtClean="0">
                <a:latin typeface="Arial Narrow" charset="0"/>
              </a:rPr>
              <a:t/>
            </a:r>
            <a:br>
              <a:rPr lang="en-US" dirty="0" smtClean="0">
                <a:latin typeface="Arial Narrow" charset="0"/>
              </a:rPr>
            </a:br>
            <a:r>
              <a:rPr lang="en-US" dirty="0" smtClean="0">
                <a:latin typeface="Arial Narrow" charset="0"/>
              </a:rPr>
              <a:t>and </a:t>
            </a:r>
            <a:r>
              <a:rPr lang="en-US" dirty="0">
                <a:latin typeface="Arial Narrow" charset="0"/>
              </a:rPr>
              <a:t>handwashing</a:t>
            </a:r>
          </a:p>
          <a:p>
            <a:pPr lvl="2" eaLnBrk="1" hangingPunct="1">
              <a:defRPr/>
            </a:pPr>
            <a:r>
              <a:rPr lang="en-US" dirty="0">
                <a:latin typeface="Arial Narrow" charset="0"/>
              </a:rPr>
              <a:t>Garbage containers stored away from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-prep, storage, and serving areas</a:t>
            </a:r>
          </a:p>
          <a:p>
            <a:pPr lvl="1" eaLnBrk="1" hangingPunct="1">
              <a:defRPr/>
            </a:pPr>
            <a:r>
              <a:rPr lang="en-US" dirty="0">
                <a:latin typeface="Arial Narrow" charset="0"/>
              </a:rPr>
              <a:t>Store raw meat, poultry, and seafood, and </a:t>
            </a:r>
            <a:r>
              <a:rPr lang="en-US" dirty="0" smtClean="0">
                <a:latin typeface="Arial Narrow" charset="0"/>
              </a:rPr>
              <a:t/>
            </a:r>
            <a:br>
              <a:rPr lang="en-US" dirty="0" smtClean="0">
                <a:latin typeface="Arial Narrow" charset="0"/>
              </a:rPr>
            </a:br>
            <a:r>
              <a:rPr lang="en-US" dirty="0" smtClean="0">
                <a:latin typeface="Arial Narrow" charset="0"/>
              </a:rPr>
              <a:t>ready</a:t>
            </a:r>
            <a:r>
              <a:rPr lang="en-US" dirty="0">
                <a:latin typeface="Arial Narrow" charset="0"/>
              </a:rPr>
              <a:t>-to-eat items </a:t>
            </a:r>
            <a:r>
              <a:rPr lang="en-US" dirty="0" smtClean="0">
                <a:latin typeface="Arial Narrow" charset="0"/>
              </a:rPr>
              <a:t>separately</a:t>
            </a:r>
            <a:endParaRPr lang="en-US" dirty="0">
              <a:latin typeface="Arial Narrow" charset="0"/>
            </a:endParaRPr>
          </a:p>
        </p:txBody>
      </p:sp>
      <p:sp>
        <p:nvSpPr>
          <p:cNvPr id="20787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7-21</a:t>
            </a:r>
          </a:p>
        </p:txBody>
      </p:sp>
      <p:pic>
        <p:nvPicPr>
          <p:cNvPr id="8" name="Picture Placeholder 2" descr="721foodGradeContainers_6e_c07_09_CambroTins_rtd.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6523038" y="1243013"/>
            <a:ext cx="2103437" cy="2103120"/>
          </a:xfrm>
        </p:spPr>
      </p:pic>
    </p:spTree>
    <p:extLst>
      <p:ext uri="{BB962C8B-B14F-4D97-AF65-F5344CB8AC3E}">
        <p14:creationId xmlns:p14="http://schemas.microsoft.com/office/powerpoint/2010/main" val="1710077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723vendingSandwich_6e_c07_10_VendMach_r.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208901" name="Rectangle 8"/>
          <p:cNvSpPr>
            <a:spLocks noGrp="1" noChangeArrowheads="1"/>
          </p:cNvSpPr>
          <p:nvPr>
            <p:ph type="title"/>
          </p:nvPr>
        </p:nvSpPr>
        <p:spPr/>
        <p:txBody>
          <a:bodyPr/>
          <a:lstStyle/>
          <a:p>
            <a:pPr eaLnBrk="1" hangingPunct="1">
              <a:defRPr/>
            </a:pPr>
            <a:r>
              <a:rPr lang="en-US" dirty="0">
                <a:latin typeface="Arial Narrow" charset="0"/>
                <a:cs typeface="+mj-cs"/>
              </a:rPr>
              <a:t>Vending Machines</a:t>
            </a:r>
          </a:p>
        </p:txBody>
      </p:sp>
      <p:sp>
        <p:nvSpPr>
          <p:cNvPr id="208898" name="Rectangle 3"/>
          <p:cNvSpPr>
            <a:spLocks noGrp="1" noChangeArrowheads="1"/>
          </p:cNvSpPr>
          <p:nvPr>
            <p:ph idx="1"/>
          </p:nvPr>
        </p:nvSpPr>
        <p:spPr/>
        <p:txBody>
          <a:bodyPr/>
          <a:lstStyle/>
          <a:p>
            <a:pPr marL="0" indent="0" eaLnBrk="1" hangingPunct="1">
              <a:defRPr/>
            </a:pPr>
            <a:r>
              <a:rPr lang="en-US" dirty="0">
                <a:latin typeface="Arial Narrow" charset="0"/>
                <a:cs typeface="+mn-cs"/>
              </a:rPr>
              <a:t>To keep vended food safe:</a:t>
            </a:r>
            <a:endParaRPr lang="en-US" i="1" dirty="0">
              <a:latin typeface="Arial Narrow" charset="0"/>
              <a:cs typeface="+mn-cs"/>
            </a:endParaRPr>
          </a:p>
          <a:p>
            <a:pPr lvl="1" eaLnBrk="1" hangingPunct="1">
              <a:defRPr/>
            </a:pPr>
            <a:r>
              <a:rPr lang="en-US" dirty="0">
                <a:latin typeface="Arial Narrow" charset="0"/>
              </a:rPr>
              <a:t>Check product shelf life </a:t>
            </a:r>
            <a:r>
              <a:rPr lang="en-US" dirty="0" smtClean="0">
                <a:latin typeface="Arial Narrow" charset="0"/>
              </a:rPr>
              <a:t>daily</a:t>
            </a:r>
            <a:endParaRPr lang="en-US" dirty="0">
              <a:latin typeface="Arial Narrow" charset="0"/>
            </a:endParaRPr>
          </a:p>
          <a:p>
            <a:pPr lvl="2" eaLnBrk="1" hangingPunct="1">
              <a:defRPr/>
            </a:pPr>
            <a:r>
              <a:rPr lang="en-US" dirty="0">
                <a:latin typeface="Arial Narrow" charset="0"/>
              </a:rPr>
              <a:t>Refrigerated food prepped </a:t>
            </a:r>
            <a:r>
              <a:rPr lang="en-US" dirty="0" smtClean="0">
                <a:latin typeface="Arial Narrow" charset="0"/>
              </a:rPr>
              <a:t>on-site </a:t>
            </a:r>
            <a:r>
              <a:rPr lang="en-US" dirty="0">
                <a:latin typeface="Arial Narrow" charset="0"/>
              </a:rPr>
              <a:t>and not sold in </a:t>
            </a:r>
            <a:r>
              <a:rPr lang="en-US" dirty="0" smtClean="0">
                <a:latin typeface="Arial Narrow" charset="0"/>
              </a:rPr>
              <a:t>seven days </a:t>
            </a:r>
            <a:r>
              <a:rPr lang="en-US" dirty="0">
                <a:latin typeface="Arial Narrow" charset="0"/>
              </a:rPr>
              <a:t>must be thrown </a:t>
            </a:r>
            <a:r>
              <a:rPr lang="en-US" dirty="0" smtClean="0">
                <a:latin typeface="Arial Narrow" charset="0"/>
              </a:rPr>
              <a:t>out</a:t>
            </a:r>
            <a:endParaRPr lang="en-US" dirty="0">
              <a:latin typeface="Arial Narrow" charset="0"/>
            </a:endParaRPr>
          </a:p>
          <a:p>
            <a:pPr lvl="1" eaLnBrk="1" hangingPunct="1">
              <a:defRPr/>
            </a:pPr>
            <a:r>
              <a:rPr lang="en-US" dirty="0">
                <a:latin typeface="Arial Narrow" charset="0"/>
              </a:rPr>
              <a:t>Keep TCS food at the correct </a:t>
            </a:r>
            <a:r>
              <a:rPr lang="en-US" dirty="0" smtClean="0">
                <a:latin typeface="Arial Narrow" charset="0"/>
              </a:rPr>
              <a:t>temperature</a:t>
            </a:r>
            <a:endParaRPr lang="en-US" dirty="0">
              <a:latin typeface="Arial Narrow" charset="0"/>
            </a:endParaRPr>
          </a:p>
          <a:p>
            <a:pPr lvl="1" eaLnBrk="1" hangingPunct="1">
              <a:defRPr/>
            </a:pPr>
            <a:r>
              <a:rPr lang="en-US" dirty="0">
                <a:latin typeface="Arial Narrow" charset="0"/>
              </a:rPr>
              <a:t>Dispense TCS food in its original </a:t>
            </a:r>
            <a:r>
              <a:rPr lang="en-US" dirty="0" smtClean="0">
                <a:latin typeface="Arial Narrow" charset="0"/>
              </a:rPr>
              <a:t>container</a:t>
            </a:r>
            <a:endParaRPr lang="en-US" dirty="0">
              <a:latin typeface="Arial Narrow" charset="0"/>
            </a:endParaRPr>
          </a:p>
          <a:p>
            <a:pPr lvl="1" eaLnBrk="1" hangingPunct="1">
              <a:defRPr/>
            </a:pPr>
            <a:r>
              <a:rPr lang="en-US" dirty="0">
                <a:latin typeface="Arial Narrow" charset="0"/>
              </a:rPr>
              <a:t>Wash and wrap fresh fruit </a:t>
            </a:r>
            <a:r>
              <a:rPr lang="en-US" dirty="0" smtClean="0">
                <a:latin typeface="Arial Narrow" charset="0"/>
              </a:rPr>
              <a:t>with </a:t>
            </a:r>
            <a:r>
              <a:rPr lang="en-US" dirty="0">
                <a:latin typeface="Arial Narrow" charset="0"/>
              </a:rPr>
              <a:t>edible peels before putting it in the </a:t>
            </a:r>
            <a:r>
              <a:rPr lang="en-US" dirty="0" smtClean="0">
                <a:latin typeface="Arial Narrow" charset="0"/>
              </a:rPr>
              <a:t>machine</a:t>
            </a:r>
            <a:endParaRPr lang="en-US" dirty="0">
              <a:latin typeface="Arial Narrow" charset="0"/>
            </a:endParaRPr>
          </a:p>
        </p:txBody>
      </p:sp>
      <p:sp>
        <p:nvSpPr>
          <p:cNvPr id="2089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7-22</a:t>
            </a:r>
          </a:p>
        </p:txBody>
      </p:sp>
    </p:spTree>
    <p:extLst>
      <p:ext uri="{BB962C8B-B14F-4D97-AF65-F5344CB8AC3E}">
        <p14:creationId xmlns:p14="http://schemas.microsoft.com/office/powerpoint/2010/main" val="3160162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noFill/>
          <a:ln/>
        </p:spPr>
        <p:txBody>
          <a:bodyPr/>
          <a:lstStyle/>
          <a:p>
            <a:r>
              <a:rPr lang="en-US" dirty="0" smtClean="0">
                <a:latin typeface="Arial Narrow" charset="0"/>
              </a:rPr>
              <a:t>Activity</a:t>
            </a:r>
            <a:endParaRPr lang="en-US" dirty="0"/>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atin typeface="Arial Narrow" charset="0"/>
                <a:cs typeface="+mn-cs"/>
              </a:rPr>
              <a:t>What Did I Do Wrong?</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7-23</a:t>
            </a:r>
          </a:p>
        </p:txBody>
      </p:sp>
    </p:spTree>
    <p:extLst>
      <p:ext uri="{BB962C8B-B14F-4D97-AF65-F5344CB8AC3E}">
        <p14:creationId xmlns:p14="http://schemas.microsoft.com/office/powerpoint/2010/main" val="2376614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7</a:t>
            </a:r>
            <a:r>
              <a:rPr lang="en-US" sz="1200" b="0" dirty="0" smtClean="0">
                <a:solidFill>
                  <a:srgbClr val="000000"/>
                </a:solidFill>
              </a:rPr>
              <a:t>-3</a:t>
            </a:r>
          </a:p>
        </p:txBody>
      </p:sp>
    </p:spTree>
    <p:extLst>
      <p:ext uri="{BB962C8B-B14F-4D97-AF65-F5344CB8AC3E}">
        <p14:creationId xmlns:p14="http://schemas.microsoft.com/office/powerpoint/2010/main" val="2280201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7</a:t>
            </a:r>
            <a:r>
              <a:rPr lang="en-US" sz="1200" b="0" dirty="0" smtClean="0">
                <a:solidFill>
                  <a:srgbClr val="000000"/>
                </a:solidFill>
              </a:rPr>
              <a:t>-4</a:t>
            </a:r>
          </a:p>
        </p:txBody>
      </p:sp>
      <p:sp>
        <p:nvSpPr>
          <p:cNvPr id="5" name="Rectangle 4"/>
          <p:cNvSpPr/>
          <p:nvPr/>
        </p:nvSpPr>
        <p:spPr>
          <a:xfrm>
            <a:off x="3714750" y="3294149"/>
            <a:ext cx="4572000" cy="1569660"/>
          </a:xfrm>
          <a:prstGeom prst="rect">
            <a:avLst/>
          </a:prstGeom>
        </p:spPr>
        <p:txBody>
          <a:bodyPr>
            <a:spAutoFit/>
          </a:bodyPr>
          <a:lstStyle/>
          <a:p>
            <a:r>
              <a:rPr lang="en-US" sz="2200" dirty="0">
                <a:solidFill>
                  <a:srgbClr val="231F20"/>
                </a:solidFill>
                <a:latin typeface="Arial Narrow" charset="0"/>
                <a:ea typeface="ＭＳ Ｐゴシック" charset="0"/>
              </a:rPr>
              <a:t>Why? </a:t>
            </a:r>
          </a:p>
          <a:p>
            <a:r>
              <a:rPr lang="en-US" sz="2400" b="1" dirty="0" smtClean="0">
                <a:solidFill>
                  <a:srgbClr val="FF0000"/>
                </a:solidFill>
                <a:latin typeface="Arial Narrow"/>
              </a:rPr>
              <a:t>The temperature gauge does not check the internal temperature of the food.</a:t>
            </a:r>
            <a:endParaRPr lang="en-US" sz="2400" b="1" dirty="0">
              <a:solidFill>
                <a:srgbClr val="FF0000"/>
              </a:solidFill>
              <a:latin typeface="Arial Narrow"/>
            </a:endParaRPr>
          </a:p>
        </p:txBody>
      </p:sp>
      <p:sp>
        <p:nvSpPr>
          <p:cNvPr id="123906" name="Rectangle 3"/>
          <p:cNvSpPr>
            <a:spLocks noGrp="1" noChangeArrowheads="1"/>
          </p:cNvSpPr>
          <p:nvPr>
            <p:ph type="body" idx="4294967295"/>
          </p:nvPr>
        </p:nvSpPr>
        <p:spPr>
          <a:xfrm>
            <a:off x="712788" y="1143000"/>
            <a:ext cx="8431212" cy="4105275"/>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Can the temperature gauge on a holding unit be used to check the temperature of the food inside?</a:t>
            </a:r>
          </a:p>
          <a:p>
            <a:pPr marL="0" lvl="3" indent="0">
              <a:lnSpc>
                <a:spcPct val="90000"/>
              </a:lnSpc>
              <a:spcBef>
                <a:spcPct val="100000"/>
              </a:spcBef>
              <a:buClr>
                <a:srgbClr val="009DDC"/>
              </a:buClr>
              <a:buNone/>
            </a:pPr>
            <a:r>
              <a:rPr lang="en-US" sz="3600" b="1" kern="1200" dirty="0">
                <a:solidFill>
                  <a:srgbClr val="005CAB"/>
                </a:solidFill>
                <a:cs typeface="ＭＳ Ｐゴシック" charset="0"/>
              </a:rPr>
              <a:t>	</a:t>
            </a:r>
            <a:r>
              <a:rPr lang="en-US" sz="2200" dirty="0">
                <a:latin typeface="Arial Narrow" charset="0"/>
              </a:rPr>
              <a:t>A. Yes</a:t>
            </a:r>
          </a:p>
          <a:p>
            <a:pPr marL="0" lvl="3" indent="0">
              <a:lnSpc>
                <a:spcPct val="90000"/>
              </a:lnSpc>
              <a:spcBef>
                <a:spcPct val="100000"/>
              </a:spcBef>
              <a:buClr>
                <a:srgbClr val="009DDC"/>
              </a:buClr>
              <a:buNone/>
            </a:pPr>
            <a:r>
              <a:rPr lang="en-US" sz="2200" dirty="0">
                <a:latin typeface="Arial Narrow" charset="0"/>
              </a:rPr>
              <a:t>	</a:t>
            </a:r>
            <a:r>
              <a:rPr lang="en-US" sz="2200" dirty="0" smtClean="0">
                <a:latin typeface="Arial Narrow" charset="0"/>
              </a:rPr>
              <a:t>B. No</a:t>
            </a:r>
            <a:endParaRPr lang="en-US" sz="3600" dirty="0"/>
          </a:p>
        </p:txBody>
      </p:sp>
    </p:spTree>
    <p:extLst>
      <p:ext uri="{BB962C8B-B14F-4D97-AF65-F5344CB8AC3E}">
        <p14:creationId xmlns:p14="http://schemas.microsoft.com/office/powerpoint/2010/main" val="24319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Can you use a </a:t>
            </a:r>
            <a:r>
              <a:rPr lang="en-US" sz="2400" b="1" dirty="0" smtClean="0">
                <a:solidFill>
                  <a:srgbClr val="E97635"/>
                </a:solidFill>
                <a:latin typeface="Arial Narrow" charset="0"/>
                <a:cs typeface="+mn-cs"/>
              </a:rPr>
              <a:t>hot-holding </a:t>
            </a:r>
            <a:r>
              <a:rPr lang="en-US" sz="2400" b="1" dirty="0">
                <a:solidFill>
                  <a:srgbClr val="E97635"/>
                </a:solidFill>
                <a:latin typeface="Arial Narrow" charset="0"/>
                <a:cs typeface="+mn-cs"/>
              </a:rPr>
              <a:t>unit to reheat food?</a:t>
            </a:r>
          </a:p>
          <a:p>
            <a:pPr marL="0" lvl="3" indent="0">
              <a:lnSpc>
                <a:spcPct val="90000"/>
              </a:lnSpc>
              <a:spcBef>
                <a:spcPct val="100000"/>
              </a:spcBef>
              <a:buClr>
                <a:srgbClr val="009DDC"/>
              </a:buClr>
              <a:buNone/>
            </a:pPr>
            <a:r>
              <a:rPr lang="en-US" sz="2400" b="1" kern="1200" dirty="0">
                <a:solidFill>
                  <a:srgbClr val="005CAB"/>
                </a:solidFill>
                <a:cs typeface="ＭＳ Ｐゴシック" charset="0"/>
              </a:rPr>
              <a:t>	</a:t>
            </a:r>
            <a:r>
              <a:rPr lang="en-US" sz="2200" dirty="0" smtClean="0">
                <a:latin typeface="Arial Narrow" charset="0"/>
              </a:rPr>
              <a:t>A</a:t>
            </a:r>
            <a:r>
              <a:rPr lang="en-US" sz="2200" dirty="0">
                <a:latin typeface="Arial Narrow" charset="0"/>
              </a:rPr>
              <a:t>. Yes</a:t>
            </a:r>
          </a:p>
          <a:p>
            <a:pPr marL="694944" lvl="3" indent="0" algn="just" eaLnBrk="1" hangingPunct="1">
              <a:lnSpc>
                <a:spcPct val="90000"/>
              </a:lnSpc>
              <a:spcBef>
                <a:spcPct val="100000"/>
              </a:spcBef>
              <a:buClr>
                <a:srgbClr val="009DDC"/>
              </a:buClr>
              <a:buNone/>
              <a:defRPr/>
            </a:pPr>
            <a:r>
              <a:rPr lang="en-US" sz="2200" dirty="0" smtClean="0">
                <a:latin typeface="Arial Narrow" charset="0"/>
              </a:rPr>
              <a:t>    B</a:t>
            </a:r>
            <a:r>
              <a:rPr lang="en-US" sz="2200" dirty="0">
                <a:latin typeface="Arial Narrow" charset="0"/>
              </a:rPr>
              <a:t>. </a:t>
            </a:r>
            <a:r>
              <a:rPr lang="en-US" sz="2200" dirty="0" smtClean="0">
                <a:latin typeface="Arial Narrow" charset="0"/>
              </a:rPr>
              <a:t>No</a:t>
            </a:r>
            <a:endParaRPr lang="en-US" sz="3600" dirty="0"/>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7</a:t>
            </a:r>
            <a:r>
              <a:rPr lang="en-US" sz="1200" b="0" dirty="0" smtClean="0">
                <a:solidFill>
                  <a:srgbClr val="000000"/>
                </a:solidFill>
              </a:rPr>
              <a:t>-5</a:t>
            </a:r>
          </a:p>
        </p:txBody>
      </p:sp>
      <p:sp>
        <p:nvSpPr>
          <p:cNvPr id="5" name="Rectangle 4"/>
          <p:cNvSpPr/>
          <p:nvPr/>
        </p:nvSpPr>
        <p:spPr>
          <a:xfrm>
            <a:off x="3714750" y="3294149"/>
            <a:ext cx="4572000" cy="1938992"/>
          </a:xfrm>
          <a:prstGeom prst="rect">
            <a:avLst/>
          </a:prstGeom>
        </p:spPr>
        <p:txBody>
          <a:bodyPr>
            <a:spAutoFit/>
          </a:bodyPr>
          <a:lstStyle/>
          <a:p>
            <a:r>
              <a:rPr lang="en-US" sz="2200" dirty="0">
                <a:solidFill>
                  <a:srgbClr val="231F20"/>
                </a:solidFill>
                <a:latin typeface="Arial Narrow" charset="0"/>
                <a:ea typeface="ＭＳ Ｐゴシック" charset="0"/>
              </a:rPr>
              <a:t>Why? </a:t>
            </a:r>
          </a:p>
          <a:p>
            <a:r>
              <a:rPr lang="en-US" sz="2400" b="1" dirty="0" smtClean="0">
                <a:solidFill>
                  <a:srgbClr val="FF0000"/>
                </a:solidFill>
                <a:latin typeface="Arial Narrow"/>
              </a:rPr>
              <a:t>Most hot-holding units will not pass food through the TDZ quickly enough. Reheat the food correctly, then move it to a holding unit.</a:t>
            </a:r>
            <a:endParaRPr lang="en-US" sz="2400" b="1" dirty="0">
              <a:solidFill>
                <a:srgbClr val="FF0000"/>
              </a:solidFill>
              <a:latin typeface="Arial Narrow"/>
            </a:endParaRPr>
          </a:p>
        </p:txBody>
      </p:sp>
    </p:spTree>
    <p:extLst>
      <p:ext uri="{BB962C8B-B14F-4D97-AF65-F5344CB8AC3E}">
        <p14:creationId xmlns:p14="http://schemas.microsoft.com/office/powerpoint/2010/main" val="307811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2" end="2"/>
                                            </p:txEl>
                                          </p:spTgt>
                                        </p:tgtEl>
                                        <p:attrNameLst>
                                          <p:attrName>style.color</p:attrName>
                                        </p:attrNameLst>
                                      </p:cBhvr>
                                      <p:to>
                                        <a:srgbClr val="B5121B"/>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704coldLabel_H110_26387.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9811" r="6607" b="16418"/>
          <a:stretch/>
        </p:blipFill>
        <p:spPr/>
      </p:pic>
      <p:sp>
        <p:nvSpPr>
          <p:cNvPr id="192517" name="Rectangle 9"/>
          <p:cNvSpPr>
            <a:spLocks noGrp="1" noChangeArrowheads="1"/>
          </p:cNvSpPr>
          <p:nvPr>
            <p:ph type="title"/>
          </p:nvPr>
        </p:nvSpPr>
        <p:spPr/>
        <p:txBody>
          <a:bodyPr/>
          <a:lstStyle/>
          <a:p>
            <a:pPr eaLnBrk="1" hangingPunct="1">
              <a:defRPr/>
            </a:pPr>
            <a:r>
              <a:rPr lang="en-US" dirty="0">
                <a:latin typeface="Arial Narrow" charset="0"/>
                <a:cs typeface="+mj-cs"/>
              </a:rPr>
              <a:t>Holding Food </a:t>
            </a:r>
            <a:r>
              <a:rPr lang="en-US" dirty="0" smtClean="0">
                <a:latin typeface="Arial Narrow" charset="0"/>
                <a:cs typeface="+mj-cs"/>
              </a:rPr>
              <a:t>without </a:t>
            </a:r>
            <a:r>
              <a:rPr lang="en-US" dirty="0">
                <a:latin typeface="Arial Narrow" charset="0"/>
                <a:cs typeface="+mj-cs"/>
              </a:rPr>
              <a:t>Temperature Control</a:t>
            </a:r>
          </a:p>
        </p:txBody>
      </p:sp>
      <p:sp>
        <p:nvSpPr>
          <p:cNvPr id="193538" name="Rectangle 3"/>
          <p:cNvSpPr>
            <a:spLocks noGrp="1" noChangeArrowheads="1"/>
          </p:cNvSpPr>
          <p:nvPr>
            <p:ph idx="1"/>
          </p:nvPr>
        </p:nvSpPr>
        <p:spPr/>
        <p:txBody>
          <a:bodyPr/>
          <a:lstStyle/>
          <a:p>
            <a:pPr marL="0" indent="0" eaLnBrk="1" hangingPunct="1">
              <a:lnSpc>
                <a:spcPct val="80000"/>
              </a:lnSpc>
              <a:defRPr/>
            </a:pPr>
            <a:r>
              <a:rPr lang="en-US" dirty="0">
                <a:latin typeface="Arial Narrow" charset="0"/>
                <a:cs typeface="+mn-cs"/>
              </a:rPr>
              <a:t>Cold food can be held without temperature control for up to </a:t>
            </a:r>
            <a:r>
              <a:rPr lang="en-US" dirty="0" smtClean="0">
                <a:latin typeface="Arial Narrow" charset="0"/>
                <a:cs typeface="+mn-cs"/>
              </a:rPr>
              <a:t>six hours </a:t>
            </a:r>
            <a:r>
              <a:rPr lang="en-US" dirty="0">
                <a:latin typeface="Arial Narrow" charset="0"/>
                <a:cs typeface="+mn-cs"/>
              </a:rPr>
              <a:t>if:</a:t>
            </a:r>
            <a:r>
              <a:rPr lang="en-US" sz="2000" dirty="0">
                <a:latin typeface="Arial Narrow" charset="0"/>
                <a:cs typeface="+mn-cs"/>
              </a:rPr>
              <a:t> </a:t>
            </a:r>
          </a:p>
          <a:p>
            <a:pPr lvl="1" eaLnBrk="1" hangingPunct="1">
              <a:lnSpc>
                <a:spcPct val="80000"/>
              </a:lnSpc>
              <a:defRPr/>
            </a:pPr>
            <a:r>
              <a:rPr lang="en-US" dirty="0">
                <a:latin typeface="Arial Narrow" charset="0"/>
              </a:rPr>
              <a:t>It was held at </a:t>
            </a:r>
            <a:r>
              <a:rPr lang="en-US" dirty="0" smtClean="0">
                <a:latin typeface="Arial Narrow" charset="0"/>
              </a:rPr>
              <a:t>41ºF </a:t>
            </a:r>
            <a:r>
              <a:rPr lang="en-US" dirty="0">
                <a:latin typeface="Arial Narrow" charset="0"/>
              </a:rPr>
              <a:t>(</a:t>
            </a:r>
            <a:r>
              <a:rPr lang="en-US" dirty="0" smtClean="0">
                <a:latin typeface="Arial Narrow" charset="0"/>
              </a:rPr>
              <a:t>5ºC</a:t>
            </a:r>
            <a:r>
              <a:rPr lang="en-US" dirty="0">
                <a:latin typeface="Arial Narrow" charset="0"/>
              </a:rPr>
              <a:t>) or lower before removing it from </a:t>
            </a:r>
            <a:r>
              <a:rPr lang="en-US" dirty="0" smtClean="0">
                <a:latin typeface="Arial Narrow" charset="0"/>
              </a:rPr>
              <a:t>refrigeration</a:t>
            </a:r>
            <a:endParaRPr lang="en-US" dirty="0">
              <a:latin typeface="Arial Narrow" charset="0"/>
            </a:endParaRPr>
          </a:p>
          <a:p>
            <a:pPr lvl="1" eaLnBrk="1" hangingPunct="1">
              <a:lnSpc>
                <a:spcPct val="80000"/>
              </a:lnSpc>
              <a:defRPr/>
            </a:pPr>
            <a:r>
              <a:rPr lang="en-US" dirty="0">
                <a:latin typeface="Arial Narrow" charset="0"/>
              </a:rPr>
              <a:t>It does not exceed </a:t>
            </a:r>
            <a:r>
              <a:rPr lang="en-US" dirty="0" smtClean="0">
                <a:latin typeface="Arial Narrow" charset="0"/>
              </a:rPr>
              <a:t>70ºF </a:t>
            </a:r>
            <a:r>
              <a:rPr lang="en-US" dirty="0">
                <a:latin typeface="Arial Narrow" charset="0"/>
              </a:rPr>
              <a:t>(</a:t>
            </a:r>
            <a:r>
              <a:rPr lang="en-US" dirty="0" smtClean="0">
                <a:latin typeface="Arial Narrow" charset="0"/>
              </a:rPr>
              <a:t>21ºC</a:t>
            </a:r>
            <a:r>
              <a:rPr lang="en-US" dirty="0">
                <a:latin typeface="Arial Narrow" charset="0"/>
              </a:rPr>
              <a:t>) during </a:t>
            </a:r>
            <a:r>
              <a:rPr lang="en-US" dirty="0" smtClean="0">
                <a:latin typeface="Arial Narrow" charset="0"/>
              </a:rPr>
              <a:t>service</a:t>
            </a:r>
            <a:endParaRPr lang="en-US" dirty="0">
              <a:latin typeface="Arial Narrow" charset="0"/>
            </a:endParaRPr>
          </a:p>
          <a:p>
            <a:pPr lvl="2" eaLnBrk="1" hangingPunct="1">
              <a:lnSpc>
                <a:spcPct val="80000"/>
              </a:lnSpc>
              <a:defRPr/>
            </a:pPr>
            <a:r>
              <a:rPr lang="en-US" dirty="0">
                <a:latin typeface="Arial Narrow" charset="0"/>
              </a:rPr>
              <a:t>Throw </a:t>
            </a:r>
            <a:r>
              <a:rPr lang="en-US" dirty="0" smtClean="0">
                <a:latin typeface="Arial Narrow" charset="0"/>
              </a:rPr>
              <a:t>out </a:t>
            </a:r>
            <a:r>
              <a:rPr lang="en-US" dirty="0">
                <a:latin typeface="Arial Narrow" charset="0"/>
              </a:rPr>
              <a:t>food that exceeds this </a:t>
            </a:r>
            <a:r>
              <a:rPr lang="en-US" dirty="0" smtClean="0">
                <a:latin typeface="Arial Narrow" charset="0"/>
              </a:rPr>
              <a:t>temperature</a:t>
            </a:r>
            <a:endParaRPr lang="en-US" dirty="0">
              <a:latin typeface="Arial Narrow" charset="0"/>
            </a:endParaRPr>
          </a:p>
          <a:p>
            <a:pPr lvl="1" eaLnBrk="1" hangingPunct="1">
              <a:lnSpc>
                <a:spcPct val="80000"/>
              </a:lnSpc>
              <a:defRPr/>
            </a:pPr>
            <a:r>
              <a:rPr lang="en-US" dirty="0">
                <a:latin typeface="Arial Narrow" charset="0"/>
              </a:rPr>
              <a:t>It has a label </a:t>
            </a:r>
            <a:r>
              <a:rPr lang="en-US" dirty="0" smtClean="0">
                <a:latin typeface="Arial Narrow" charset="0"/>
              </a:rPr>
              <a:t>specifying:</a:t>
            </a:r>
            <a:endParaRPr lang="en-US" dirty="0">
              <a:latin typeface="Arial Narrow" charset="0"/>
            </a:endParaRPr>
          </a:p>
          <a:p>
            <a:pPr lvl="2" eaLnBrk="1" hangingPunct="1">
              <a:lnSpc>
                <a:spcPct val="80000"/>
              </a:lnSpc>
              <a:defRPr/>
            </a:pPr>
            <a:r>
              <a:rPr lang="en-US" dirty="0">
                <a:latin typeface="Arial Narrow" charset="0"/>
              </a:rPr>
              <a:t>Time it was removed from refrigeration</a:t>
            </a:r>
          </a:p>
          <a:p>
            <a:pPr lvl="2" eaLnBrk="1" hangingPunct="1">
              <a:lnSpc>
                <a:spcPct val="80000"/>
              </a:lnSpc>
              <a:defRPr/>
            </a:pPr>
            <a:r>
              <a:rPr lang="en-US" dirty="0">
                <a:latin typeface="Arial Narrow" charset="0"/>
              </a:rPr>
              <a:t>Time it must be thrown out</a:t>
            </a:r>
          </a:p>
          <a:p>
            <a:pPr lvl="1" eaLnBrk="1" hangingPunct="1">
              <a:lnSpc>
                <a:spcPct val="80000"/>
              </a:lnSpc>
              <a:defRPr/>
            </a:pPr>
            <a:r>
              <a:rPr lang="en-US" dirty="0">
                <a:latin typeface="Arial Narrow" charset="0"/>
              </a:rPr>
              <a:t>It is sold, served, or thrown out within </a:t>
            </a:r>
            <a:r>
              <a:rPr lang="en-US" dirty="0" smtClean="0">
                <a:latin typeface="Arial Narrow" charset="0"/>
              </a:rPr>
              <a:t>six hours</a:t>
            </a:r>
            <a:endParaRPr lang="en-US" dirty="0">
              <a:latin typeface="Arial Narrow" charset="0"/>
            </a:endParaRPr>
          </a:p>
        </p:txBody>
      </p:sp>
      <p:sp>
        <p:nvSpPr>
          <p:cNvPr id="19251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7-6</a:t>
            </a:r>
          </a:p>
        </p:txBody>
      </p:sp>
    </p:spTree>
    <p:extLst>
      <p:ext uri="{BB962C8B-B14F-4D97-AF65-F5344CB8AC3E}">
        <p14:creationId xmlns:p14="http://schemas.microsoft.com/office/powerpoint/2010/main" val="244092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7-7</a:t>
            </a:r>
          </a:p>
        </p:txBody>
      </p:sp>
      <p:pic>
        <p:nvPicPr>
          <p:cNvPr id="3" name="Picture Placeholder 2" descr="705hotLabel _H130_26395.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7037" t="9352" r="6636" b="14321"/>
          <a:stretch/>
        </p:blipFill>
        <p:spPr/>
      </p:pic>
      <p:sp>
        <p:nvSpPr>
          <p:cNvPr id="193540" name="Rectangle 9"/>
          <p:cNvSpPr>
            <a:spLocks noGrp="1" noChangeArrowheads="1"/>
          </p:cNvSpPr>
          <p:nvPr>
            <p:ph type="title"/>
          </p:nvPr>
        </p:nvSpPr>
        <p:spPr/>
        <p:txBody>
          <a:bodyPr/>
          <a:lstStyle/>
          <a:p>
            <a:pPr eaLnBrk="1" hangingPunct="1">
              <a:defRPr/>
            </a:pPr>
            <a:r>
              <a:rPr lang="en-US" dirty="0">
                <a:latin typeface="Arial Narrow" charset="0"/>
                <a:cs typeface="+mj-cs"/>
              </a:rPr>
              <a:t>Holding Food </a:t>
            </a:r>
            <a:r>
              <a:rPr lang="en-US" dirty="0" smtClean="0">
                <a:latin typeface="Arial Narrow" charset="0"/>
                <a:cs typeface="+mj-cs"/>
              </a:rPr>
              <a:t>without </a:t>
            </a:r>
            <a:r>
              <a:rPr lang="en-US" dirty="0">
                <a:latin typeface="Arial Narrow" charset="0"/>
                <a:cs typeface="+mj-cs"/>
              </a:rPr>
              <a:t>Temperature Control</a:t>
            </a:r>
          </a:p>
        </p:txBody>
      </p:sp>
      <p:sp>
        <p:nvSpPr>
          <p:cNvPr id="193541" name="Rectangle 11"/>
          <p:cNvSpPr>
            <a:spLocks noGrp="1" noChangeArrowheads="1"/>
          </p:cNvSpPr>
          <p:nvPr>
            <p:ph idx="1"/>
          </p:nvPr>
        </p:nvSpPr>
        <p:spPr/>
        <p:txBody>
          <a:bodyPr/>
          <a:lstStyle/>
          <a:p>
            <a:pPr marL="0" indent="0" eaLnBrk="1" hangingPunct="1">
              <a:defRPr/>
            </a:pPr>
            <a:r>
              <a:rPr lang="en-US" dirty="0">
                <a:latin typeface="Arial Narrow" charset="0"/>
                <a:cs typeface="+mn-cs"/>
              </a:rPr>
              <a:t>Hot food can be held without temperature control for up to </a:t>
            </a:r>
            <a:r>
              <a:rPr lang="en-US" dirty="0" smtClean="0">
                <a:latin typeface="Arial Narrow" charset="0"/>
                <a:cs typeface="+mn-cs"/>
              </a:rPr>
              <a:t>four hours </a:t>
            </a:r>
            <a:r>
              <a:rPr lang="en-US" dirty="0">
                <a:latin typeface="Arial Narrow" charset="0"/>
                <a:cs typeface="+mn-cs"/>
              </a:rPr>
              <a:t>if: </a:t>
            </a:r>
          </a:p>
          <a:p>
            <a:pPr lvl="1" eaLnBrk="1" hangingPunct="1">
              <a:defRPr/>
            </a:pPr>
            <a:r>
              <a:rPr lang="en-US" dirty="0">
                <a:latin typeface="Arial Narrow" charset="0"/>
              </a:rPr>
              <a:t>It was held at </a:t>
            </a:r>
            <a:r>
              <a:rPr lang="en-US" dirty="0" smtClean="0">
                <a:latin typeface="Arial Narrow" charset="0"/>
              </a:rPr>
              <a:t>135ºF </a:t>
            </a:r>
            <a:r>
              <a:rPr lang="en-US" dirty="0">
                <a:latin typeface="Arial Narrow" charset="0"/>
              </a:rPr>
              <a:t>(</a:t>
            </a:r>
            <a:r>
              <a:rPr lang="en-US" dirty="0" smtClean="0">
                <a:latin typeface="Arial Narrow" charset="0"/>
              </a:rPr>
              <a:t>57ºC</a:t>
            </a:r>
            <a:r>
              <a:rPr lang="en-US" dirty="0">
                <a:latin typeface="Arial Narrow" charset="0"/>
              </a:rPr>
              <a:t>) or higher before removing it from temperature </a:t>
            </a:r>
            <a:r>
              <a:rPr lang="en-US" dirty="0" smtClean="0">
                <a:latin typeface="Arial Narrow" charset="0"/>
              </a:rPr>
              <a:t>control</a:t>
            </a:r>
            <a:endParaRPr lang="en-US" dirty="0">
              <a:latin typeface="Arial Narrow" charset="0"/>
            </a:endParaRPr>
          </a:p>
          <a:p>
            <a:pPr lvl="1" eaLnBrk="1" hangingPunct="1">
              <a:defRPr/>
            </a:pPr>
            <a:r>
              <a:rPr lang="en-US" dirty="0">
                <a:latin typeface="Arial Narrow" charset="0"/>
              </a:rPr>
              <a:t>It has a label specifying when the item must be thrown </a:t>
            </a:r>
            <a:r>
              <a:rPr lang="en-US" dirty="0" smtClean="0">
                <a:latin typeface="Arial Narrow" charset="0"/>
              </a:rPr>
              <a:t>out</a:t>
            </a:r>
            <a:endParaRPr lang="en-US" dirty="0">
              <a:latin typeface="Arial Narrow" charset="0"/>
            </a:endParaRPr>
          </a:p>
          <a:p>
            <a:pPr lvl="1" eaLnBrk="1" hangingPunct="1">
              <a:defRPr/>
            </a:pPr>
            <a:r>
              <a:rPr lang="en-US" dirty="0">
                <a:latin typeface="Arial Narrow" charset="0"/>
              </a:rPr>
              <a:t>It is sold, served, or thrown out within </a:t>
            </a:r>
            <a:r>
              <a:rPr lang="en-US" dirty="0" smtClean="0">
                <a:latin typeface="Arial Narrow" charset="0"/>
              </a:rPr>
              <a:t>four hours</a:t>
            </a:r>
            <a:endParaRPr lang="en-US" dirty="0">
              <a:latin typeface="Arial Narrow" charset="0"/>
            </a:endParaRPr>
          </a:p>
          <a:p>
            <a:pPr marL="1682750" lvl="2" eaLnBrk="1" hangingPunct="1">
              <a:buFont typeface="Wingdings" charset="0"/>
              <a:buNone/>
              <a:defRPr/>
            </a:pPr>
            <a:endParaRPr lang="en-US" dirty="0">
              <a:latin typeface="Arial Narrow" charset="0"/>
            </a:endParaRPr>
          </a:p>
        </p:txBody>
      </p:sp>
    </p:spTree>
    <p:extLst>
      <p:ext uri="{BB962C8B-B14F-4D97-AF65-F5344CB8AC3E}">
        <p14:creationId xmlns:p14="http://schemas.microsoft.com/office/powerpoint/2010/main" val="4269698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NRAEF0539.jpg"/>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food item being handled safely?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7</a:t>
            </a:r>
            <a:r>
              <a:rPr lang="en-US" sz="1200" b="0" dirty="0" smtClean="0">
                <a:solidFill>
                  <a:srgbClr val="000000"/>
                </a:solidFill>
              </a:rPr>
              <a:t>-8</a:t>
            </a:r>
          </a:p>
        </p:txBody>
      </p:sp>
      <p:sp>
        <p:nvSpPr>
          <p:cNvPr id="8" name="Rectangle 7"/>
          <p:cNvSpPr/>
          <p:nvPr/>
        </p:nvSpPr>
        <p:spPr>
          <a:xfrm>
            <a:off x="3714750" y="3121629"/>
            <a:ext cx="4572000" cy="461665"/>
          </a:xfrm>
          <a:prstGeom prst="rect">
            <a:avLst/>
          </a:prstGeom>
        </p:spPr>
        <p:txBody>
          <a:bodyPr>
            <a:spAutoFit/>
          </a:bodyPr>
          <a:lstStyle/>
          <a:p>
            <a:r>
              <a:rPr lang="en-US" sz="2400" b="1" dirty="0">
                <a:solidFill>
                  <a:srgbClr val="FF0000"/>
                </a:solidFill>
                <a:latin typeface="Arial Narrow"/>
              </a:rPr>
              <a:t>	</a:t>
            </a:r>
          </a:p>
        </p:txBody>
      </p:sp>
      <p:sp>
        <p:nvSpPr>
          <p:cNvPr id="15" name="Rectangle 14"/>
          <p:cNvSpPr/>
          <p:nvPr/>
        </p:nvSpPr>
        <p:spPr>
          <a:xfrm>
            <a:off x="3714750" y="3121629"/>
            <a:ext cx="4572000" cy="1538883"/>
          </a:xfrm>
          <a:prstGeom prst="rect">
            <a:avLst/>
          </a:prstGeom>
        </p:spPr>
        <p:txBody>
          <a:bodyPr>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r>
              <a:rPr lang="en-US" sz="2200" dirty="0" smtClean="0">
                <a:solidFill>
                  <a:srgbClr val="231F20"/>
                </a:solidFill>
                <a:latin typeface="Arial Narrow" charset="0"/>
                <a:ea typeface="ＭＳ Ｐゴシック" charset="0"/>
              </a:rPr>
              <a:t>?</a:t>
            </a:r>
            <a:endParaRPr lang="en-US" sz="2200" dirty="0">
              <a:solidFill>
                <a:srgbClr val="231F20"/>
              </a:solidFill>
              <a:latin typeface="Arial Narrow" charset="0"/>
              <a:ea typeface="ＭＳ Ｐゴシック" charset="0"/>
            </a:endParaRPr>
          </a:p>
          <a:p>
            <a:r>
              <a:rPr lang="en-US" sz="2400" b="1" dirty="0" smtClean="0">
                <a:solidFill>
                  <a:srgbClr val="FF0000"/>
                </a:solidFill>
                <a:latin typeface="Arial Narrow"/>
              </a:rPr>
              <a:t>Food handlers must wear single-use gloves when handling ready-to-eat food, such as this garnish.  </a:t>
            </a:r>
            <a:r>
              <a:rPr lang="en-US" sz="2400" b="1" dirty="0">
                <a:solidFill>
                  <a:srgbClr val="FF0000"/>
                </a:solidFill>
                <a:latin typeface="Arial Narrow"/>
              </a:rPr>
              <a:t>	</a:t>
            </a:r>
          </a:p>
        </p:txBody>
      </p:sp>
    </p:spTree>
    <p:extLst>
      <p:ext uri="{BB962C8B-B14F-4D97-AF65-F5344CB8AC3E}">
        <p14:creationId xmlns:p14="http://schemas.microsoft.com/office/powerpoint/2010/main" val="427867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2" name="Picture Placeholder 1" descr="NRAEF1039.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143000"/>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Are these food items being handled safely?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7</a:t>
            </a:r>
            <a:r>
              <a:rPr lang="en-US" sz="1200" b="0" dirty="0" smtClean="0">
                <a:solidFill>
                  <a:srgbClr val="000000"/>
                </a:solidFill>
              </a:rPr>
              <a:t>-9</a:t>
            </a:r>
          </a:p>
        </p:txBody>
      </p:sp>
      <p:sp>
        <p:nvSpPr>
          <p:cNvPr id="8" name="Rectangle 7"/>
          <p:cNvSpPr/>
          <p:nvPr/>
        </p:nvSpPr>
        <p:spPr>
          <a:xfrm>
            <a:off x="3714750" y="3121629"/>
            <a:ext cx="4572000" cy="461665"/>
          </a:xfrm>
          <a:prstGeom prst="rect">
            <a:avLst/>
          </a:prstGeom>
        </p:spPr>
        <p:txBody>
          <a:bodyPr>
            <a:spAutoFit/>
          </a:bodyPr>
          <a:lstStyle/>
          <a:p>
            <a:r>
              <a:rPr lang="en-US" sz="2400" b="1" dirty="0">
                <a:solidFill>
                  <a:srgbClr val="FF0000"/>
                </a:solidFill>
                <a:latin typeface="Arial Narrow"/>
              </a:rPr>
              <a:t>	</a:t>
            </a:r>
          </a:p>
        </p:txBody>
      </p:sp>
      <p:sp>
        <p:nvSpPr>
          <p:cNvPr id="15" name="Rectangle 14"/>
          <p:cNvSpPr/>
          <p:nvPr/>
        </p:nvSpPr>
        <p:spPr>
          <a:xfrm>
            <a:off x="3714750" y="3121629"/>
            <a:ext cx="4572000" cy="1723549"/>
          </a:xfrm>
          <a:prstGeom prst="rect">
            <a:avLst/>
          </a:prstGeom>
        </p:spPr>
        <p:txBody>
          <a:bodyPr>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pPr fontAlgn="base">
              <a:spcBef>
                <a:spcPct val="50000"/>
              </a:spcBef>
              <a:spcAft>
                <a:spcPct val="0"/>
              </a:spcAft>
            </a:pPr>
            <a:r>
              <a:rPr lang="en-US" sz="2400" b="1" dirty="0">
                <a:solidFill>
                  <a:srgbClr val="FF0000"/>
                </a:solidFill>
                <a:latin typeface="Arial Narrow"/>
              </a:rPr>
              <a:t>Serving utensils should be stored in the food with the handle extended above the rim of the container</a:t>
            </a:r>
            <a:r>
              <a:rPr lang="en-US" sz="2400" b="1" dirty="0" smtClean="0">
                <a:solidFill>
                  <a:srgbClr val="FF0000"/>
                </a:solidFill>
                <a:latin typeface="Arial Narrow"/>
              </a:rPr>
              <a:t>.</a:t>
            </a:r>
            <a:endParaRPr lang="en-US" sz="2400" b="1" dirty="0">
              <a:solidFill>
                <a:srgbClr val="FF0000"/>
              </a:solidFill>
              <a:latin typeface="Arial Narrow"/>
            </a:endParaRPr>
          </a:p>
        </p:txBody>
      </p:sp>
    </p:spTree>
    <p:extLst>
      <p:ext uri="{BB962C8B-B14F-4D97-AF65-F5344CB8AC3E}">
        <p14:creationId xmlns:p14="http://schemas.microsoft.com/office/powerpoint/2010/main" val="113583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17149</TotalTime>
  <Words>1836</Words>
  <Application>Microsoft Office PowerPoint</Application>
  <PresentationFormat>On-screen Show (4:3)</PresentationFormat>
  <Paragraphs>218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Arial Narrow</vt:lpstr>
      <vt:lpstr>Calibri</vt:lpstr>
      <vt:lpstr>Courier New</vt:lpstr>
      <vt:lpstr>Times New Roman</vt:lpstr>
      <vt:lpstr>Wingdings</vt:lpstr>
      <vt:lpstr>4_SS5e_08_16hr</vt:lpstr>
      <vt:lpstr>PowerPoint Presentation</vt:lpstr>
      <vt:lpstr>PowerPoint Presentation</vt:lpstr>
      <vt:lpstr>Additional Content</vt:lpstr>
      <vt:lpstr>What Do You Think?</vt:lpstr>
      <vt:lpstr>What Do You Think?</vt:lpstr>
      <vt:lpstr>Holding Food without Temperature Control</vt:lpstr>
      <vt:lpstr>Holding Food without Temperature Control</vt:lpstr>
      <vt:lpstr>What Do You Think?</vt:lpstr>
      <vt:lpstr>What Do You Think?</vt:lpstr>
      <vt:lpstr>What Do You Think?</vt:lpstr>
      <vt:lpstr>Kitchen Staff Guidelines</vt:lpstr>
      <vt:lpstr>Refilling Take-Home Containers</vt:lpstr>
      <vt:lpstr>Refilling Take-Home Containers</vt:lpstr>
      <vt:lpstr>Preset Tableware</vt:lpstr>
      <vt:lpstr>Re-serving Food</vt:lpstr>
      <vt:lpstr>Self-Service Areas</vt:lpstr>
      <vt:lpstr>Labeling Bulk Food in Self-Service Areas</vt:lpstr>
      <vt:lpstr>Labeling Bulk Food in Self-Service Areas</vt:lpstr>
      <vt:lpstr>What Do You Think?</vt:lpstr>
      <vt:lpstr>Off-Site Service</vt:lpstr>
      <vt:lpstr>Off-Site Service</vt:lpstr>
      <vt:lpstr>Vending Machines</vt:lpstr>
      <vt:lpstr>Activity</vt:lpstr>
    </vt:vector>
  </TitlesOfParts>
  <Company>nraef.org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Todd Schlender</cp:lastModifiedBy>
  <cp:revision>1193</cp:revision>
  <dcterms:created xsi:type="dcterms:W3CDTF">2012-06-01T15:28:49Z</dcterms:created>
  <dcterms:modified xsi:type="dcterms:W3CDTF">2017-07-05T18:22:19Z</dcterms:modified>
</cp:coreProperties>
</file>