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0"/>
  </p:notesMasterIdLst>
  <p:handoutMasterIdLst>
    <p:handoutMasterId r:id="rId31"/>
  </p:handoutMasterIdLst>
  <p:sldIdLst>
    <p:sldId id="397" r:id="rId2"/>
    <p:sldId id="398" r:id="rId3"/>
    <p:sldId id="399" r:id="rId4"/>
    <p:sldId id="711" r:id="rId5"/>
    <p:sldId id="400" r:id="rId6"/>
    <p:sldId id="401" r:id="rId7"/>
    <p:sldId id="709" r:id="rId8"/>
    <p:sldId id="712" r:id="rId9"/>
    <p:sldId id="403" r:id="rId10"/>
    <p:sldId id="713" r:id="rId11"/>
    <p:sldId id="714" r:id="rId12"/>
    <p:sldId id="715" r:id="rId13"/>
    <p:sldId id="404" r:id="rId14"/>
    <p:sldId id="406" r:id="rId15"/>
    <p:sldId id="407" r:id="rId16"/>
    <p:sldId id="416" r:id="rId17"/>
    <p:sldId id="716" r:id="rId18"/>
    <p:sldId id="419" r:id="rId19"/>
    <p:sldId id="421" r:id="rId20"/>
    <p:sldId id="422" r:id="rId21"/>
    <p:sldId id="423" r:id="rId22"/>
    <p:sldId id="424" r:id="rId23"/>
    <p:sldId id="789" r:id="rId24"/>
    <p:sldId id="790" r:id="rId25"/>
    <p:sldId id="721" r:id="rId26"/>
    <p:sldId id="425" r:id="rId27"/>
    <p:sldId id="720" r:id="rId28"/>
    <p:sldId id="42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4"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D81416A-96E9-DE45-8EBC-C965E691F027}"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310808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10</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marR="0" indent="0" algn="l" defTabSz="897301"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Refrigerate and hold cut tomatoes at 41°F (5°C) or lower.  </a:t>
            </a:r>
            <a:r>
              <a:rPr lang="en-US" sz="1400" b="1" dirty="0" smtClean="0">
                <a:solidFill>
                  <a:srgbClr val="FF0000"/>
                </a:solidFill>
                <a:latin typeface="Arial Narrow"/>
              </a:rPr>
              <a:t>	</a:t>
            </a:r>
          </a:p>
          <a:p>
            <a:pPr marL="0" indent="0" defTabSz="897301" fontAlgn="base">
              <a:spcBef>
                <a:spcPct val="30000"/>
              </a:spcBef>
              <a:spcAft>
                <a:spcPct val="0"/>
              </a:spcAft>
              <a:buFontTx/>
              <a:buNone/>
              <a:defRPr/>
            </a:pP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63254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11</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Refrigerate and hold sliced melons at 41°F (5°C) or lower. </a:t>
            </a:r>
            <a:endParaRPr lang="en-US" b="0" dirty="0" smtClean="0">
              <a:latin typeface="Times New Roman" pitchFamily="18" charset="0"/>
              <a:ea typeface="ＭＳ Ｐゴシック" charset="0"/>
              <a:cs typeface="ＭＳ Ｐゴシック" charset="0"/>
            </a:endParaRPr>
          </a:p>
          <a:p>
            <a:pPr marL="112163" indent="-112163"/>
            <a:endParaRPr lang="en-US" b="1" dirty="0" smtClean="0">
              <a:latin typeface="Times New Roman" charset="0"/>
            </a:endParaRPr>
          </a:p>
        </p:txBody>
      </p:sp>
    </p:spTree>
    <p:extLst>
      <p:ext uri="{BB962C8B-B14F-4D97-AF65-F5344CB8AC3E}">
        <p14:creationId xmlns:p14="http://schemas.microsoft.com/office/powerpoint/2010/main" val="65486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12</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Refrigerate and hold cut leafy greens at 41°F (5°C) or lower. </a:t>
            </a:r>
            <a:r>
              <a:rPr lang="en-US" b="0" dirty="0" smtClean="0">
                <a:latin typeface="Times New Roman" pitchFamily="18" charset="0"/>
                <a:ea typeface="ＭＳ Ｐゴシック" charset="0"/>
                <a:cs typeface="ＭＳ Ｐゴシック" charset="0"/>
              </a:rPr>
              <a:t> </a:t>
            </a:r>
          </a:p>
          <a:p>
            <a:pPr marL="0" indent="0" defTabSz="897301" fontAlgn="base">
              <a:spcBef>
                <a:spcPct val="30000"/>
              </a:spcBef>
              <a:spcAft>
                <a:spcPct val="0"/>
              </a:spcAft>
              <a:buFontTx/>
              <a:buNone/>
              <a:defRPr/>
            </a:pP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18680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AAC7CE8-F61C-A049-A185-7AC9FC9BDE6A}" type="slidenum">
              <a:rPr lang="en-US" sz="1200" b="0">
                <a:solidFill>
                  <a:prstClr val="black"/>
                </a:solidFill>
              </a:rPr>
              <a:pPr eaLnBrk="1" hangingPunct="1">
                <a:defRPr/>
              </a:pPr>
              <a:t>13</a:t>
            </a:fld>
            <a:endParaRPr lang="en-US" sz="1200" b="0" dirty="0">
              <a:solidFill>
                <a:prstClr val="black"/>
              </a:solidFill>
            </a:endParaRPr>
          </a:p>
        </p:txBody>
      </p:sp>
      <p:sp>
        <p:nvSpPr>
          <p:cNvPr id="448515" name="Rectangle 2"/>
          <p:cNvSpPr>
            <a:spLocks noGrp="1" noRot="1" noChangeAspect="1" noChangeArrowheads="1" noTextEdit="1"/>
          </p:cNvSpPr>
          <p:nvPr>
            <p:ph type="sldImg"/>
          </p:nvPr>
        </p:nvSpPr>
        <p:spPr>
          <a:xfrm>
            <a:off x="1144588" y="685800"/>
            <a:ext cx="4572000" cy="3429000"/>
          </a:xfrm>
          <a:ln/>
        </p:spPr>
      </p:sp>
      <p:sp>
        <p:nvSpPr>
          <p:cNvPr id="448516"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Make ice from water that is safe to drink.</a:t>
            </a:r>
          </a:p>
          <a:p>
            <a:pPr marL="112163" indent="-112163">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2163" indent="-112163">
              <a:lnSpc>
                <a:spcPct val="80000"/>
              </a:lnSpc>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227867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530C00-B2D0-084C-8E54-1C15D8A2C979}" type="slidenum">
              <a:rPr lang="en-US" sz="1200" b="0">
                <a:solidFill>
                  <a:prstClr val="black"/>
                </a:solidFill>
              </a:rPr>
              <a:pPr eaLnBrk="1" hangingPunct="1">
                <a:defRPr/>
              </a:pPr>
              <a:t>14</a:t>
            </a:fld>
            <a:endParaRPr lang="en-US" sz="1200" b="0" dirty="0">
              <a:solidFill>
                <a:prstClr val="black"/>
              </a:solidFill>
            </a:endParaRPr>
          </a:p>
        </p:txBody>
      </p:sp>
      <p:sp>
        <p:nvSpPr>
          <p:cNvPr id="450563" name="Rectangle 2"/>
          <p:cNvSpPr>
            <a:spLocks noGrp="1" noRot="1" noChangeAspect="1" noChangeArrowheads="1" noTextEdit="1"/>
          </p:cNvSpPr>
          <p:nvPr>
            <p:ph type="sldImg"/>
          </p:nvPr>
        </p:nvSpPr>
        <p:spPr>
          <a:xfrm>
            <a:off x="1143000" y="687388"/>
            <a:ext cx="4572000" cy="3429000"/>
          </a:xfrm>
          <a:ln/>
        </p:spPr>
      </p:sp>
      <p:sp>
        <p:nvSpPr>
          <p:cNvPr id="450564" name="Rectangle 3"/>
          <p:cNvSpPr>
            <a:spLocks noGrp="1" noChangeArrowheads="1"/>
          </p:cNvSpPr>
          <p:nvPr>
            <p:ph type="body" idx="1"/>
          </p:nvPr>
        </p:nvSpPr>
        <p:spPr>
          <a:xfrm>
            <a:off x="857250" y="4347148"/>
            <a:ext cx="502857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2163" indent="-112163">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extLst>
      <p:ext uri="{BB962C8B-B14F-4D97-AF65-F5344CB8AC3E}">
        <p14:creationId xmlns:p14="http://schemas.microsoft.com/office/powerpoint/2010/main" val="304875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112E6D-8DBB-1349-ADBA-CB336BDC2465}" type="slidenum">
              <a:rPr lang="en-US" sz="1200" b="0">
                <a:solidFill>
                  <a:prstClr val="black"/>
                </a:solidFill>
              </a:rPr>
              <a:pPr eaLnBrk="1" hangingPunct="1">
                <a:defRPr/>
              </a:pPr>
              <a:t>15</a:t>
            </a:fld>
            <a:endParaRPr lang="en-US" sz="1200" b="0" dirty="0">
              <a:solidFill>
                <a:prstClr val="black"/>
              </a:solidFill>
            </a:endParaRPr>
          </a:p>
        </p:txBody>
      </p:sp>
      <p:sp>
        <p:nvSpPr>
          <p:cNvPr id="451587" name="Rectangle 2"/>
          <p:cNvSpPr>
            <a:spLocks noGrp="1" noRot="1" noChangeAspect="1" noChangeArrowheads="1" noTextEdit="1"/>
          </p:cNvSpPr>
          <p:nvPr>
            <p:ph type="sldImg"/>
          </p:nvPr>
        </p:nvSpPr>
        <p:spPr>
          <a:xfrm>
            <a:off x="1143000" y="687388"/>
            <a:ext cx="4572000" cy="3429000"/>
          </a:xfrm>
          <a:ln/>
        </p:spPr>
      </p:sp>
      <p:sp>
        <p:nvSpPr>
          <p:cNvPr id="451588" name="Rectangle 3"/>
          <p:cNvSpPr>
            <a:spLocks noGrp="1" noChangeArrowheads="1"/>
          </p:cNvSpPr>
          <p:nvPr>
            <p:ph type="body" idx="1"/>
          </p:nvPr>
        </p:nvSpPr>
        <p:spPr>
          <a:xfrm>
            <a:off x="857250" y="4347148"/>
            <a:ext cx="502857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a:t>
            </a:r>
            <a:r>
              <a:rPr lang="en-US" dirty="0" smtClean="0">
                <a:latin typeface="Times New Roman" charset="0"/>
                <a:cs typeface="+mn-cs"/>
              </a:rPr>
              <a:t>vacuum-packed, </a:t>
            </a:r>
            <a:r>
              <a:rPr lang="en-US" dirty="0">
                <a:latin typeface="Times New Roman" charset="0"/>
                <a:cs typeface="+mn-cs"/>
              </a:rPr>
              <a:t>and </a:t>
            </a:r>
            <a:r>
              <a:rPr lang="en-US" i="1" dirty="0">
                <a:latin typeface="Times New Roman" charset="0"/>
                <a:cs typeface="+mn-cs"/>
              </a:rPr>
              <a:t>sous vide </a:t>
            </a:r>
            <a:r>
              <a:rPr lang="en-US" dirty="0" smtClean="0">
                <a:latin typeface="Times New Roman" charset="0"/>
                <a:cs typeface="+mn-cs"/>
              </a:rPr>
              <a:t>food. </a:t>
            </a:r>
            <a:endParaRPr lang="en-US" dirty="0">
              <a:latin typeface="Times New Roman" charset="0"/>
              <a:cs typeface="+mn-cs"/>
            </a:endParaRPr>
          </a:p>
        </p:txBody>
      </p:sp>
    </p:spTree>
    <p:extLst>
      <p:ext uri="{BB962C8B-B14F-4D97-AF65-F5344CB8AC3E}">
        <p14:creationId xmlns:p14="http://schemas.microsoft.com/office/powerpoint/2010/main" val="323666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52DFF4E-1967-BE44-8F48-B981329F9344}" type="slidenum">
              <a:rPr lang="en-US" sz="1200" b="0">
                <a:solidFill>
                  <a:prstClr val="black"/>
                </a:solidFill>
              </a:rPr>
              <a:pPr eaLnBrk="1" hangingPunct="1">
                <a:defRPr/>
              </a:pPr>
              <a:t>16</a:t>
            </a:fld>
            <a:endParaRPr lang="en-US" sz="1200" b="0" dirty="0">
              <a:solidFill>
                <a:prstClr val="black"/>
              </a:solidFill>
            </a:endParaRPr>
          </a:p>
        </p:txBody>
      </p:sp>
      <p:sp>
        <p:nvSpPr>
          <p:cNvPr id="45465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r>
              <a:rPr lang="en-US" b="1" dirty="0" smtClean="0">
                <a:latin typeface="Times New Roman" charset="0"/>
              </a:rPr>
              <a:t>Instructor Notes</a:t>
            </a:r>
          </a:p>
          <a:p>
            <a:pPr marL="112163" indent="-112163">
              <a:buFontTx/>
              <a:buChar char="•"/>
            </a:pPr>
            <a:r>
              <a:rPr lang="en-US" dirty="0" smtClean="0">
                <a:latin typeface="Times New Roman" pitchFamily="18" charset="0"/>
                <a:ea typeface="ＭＳ Ｐゴシック" charset="0"/>
                <a:cs typeface="ＭＳ Ｐゴシック" charset="0"/>
              </a:rPr>
              <a:t>Present</a:t>
            </a:r>
            <a:r>
              <a:rPr lang="en-US" baseline="0" dirty="0" smtClean="0">
                <a:latin typeface="Times New Roman" pitchFamily="18" charset="0"/>
                <a:ea typeface="ＭＳ Ｐゴシック" charset="0"/>
                <a:cs typeface="ＭＳ Ｐゴシック" charset="0"/>
              </a:rPr>
              <a:t> these additional cooking temperatures to students. </a:t>
            </a:r>
            <a:endParaRPr lang="en-US" dirty="0" smtClean="0">
              <a:latin typeface="Times New Roman" charset="0"/>
              <a:cs typeface="+mn-cs"/>
            </a:endParaRPr>
          </a:p>
          <a:p>
            <a:endParaRPr lang="en-US" dirty="0"/>
          </a:p>
        </p:txBody>
      </p:sp>
    </p:spTree>
    <p:extLst>
      <p:ext uri="{BB962C8B-B14F-4D97-AF65-F5344CB8AC3E}">
        <p14:creationId xmlns:p14="http://schemas.microsoft.com/office/powerpoint/2010/main" val="210648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52DFF4E-1967-BE44-8F48-B981329F9344}" type="slidenum">
              <a:rPr lang="en-US" sz="1200" b="0">
                <a:solidFill>
                  <a:prstClr val="black"/>
                </a:solidFill>
              </a:rPr>
              <a:pPr eaLnBrk="1" hangingPunct="1">
                <a:defRPr/>
              </a:pPr>
              <a:t>17</a:t>
            </a:fld>
            <a:endParaRPr lang="en-US" sz="1200" b="0" dirty="0">
              <a:solidFill>
                <a:prstClr val="black"/>
              </a:solidFill>
            </a:endParaRPr>
          </a:p>
        </p:txBody>
      </p:sp>
      <p:sp>
        <p:nvSpPr>
          <p:cNvPr id="45465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r>
              <a:rPr lang="en-US" b="1" dirty="0" smtClean="0">
                <a:latin typeface="Times New Roman" charset="0"/>
              </a:rPr>
              <a:t>Instructor Notes</a:t>
            </a:r>
          </a:p>
          <a:p>
            <a:pPr marL="112163" indent="-112163">
              <a:buFontTx/>
              <a:buChar char="•"/>
            </a:pPr>
            <a:r>
              <a:rPr lang="en-US" dirty="0" smtClean="0">
                <a:latin typeface="Times New Roman" pitchFamily="18" charset="0"/>
                <a:ea typeface="ＭＳ Ｐゴシック" charset="0"/>
                <a:cs typeface="ＭＳ Ｐゴシック" charset="0"/>
              </a:rPr>
              <a:t>Present</a:t>
            </a:r>
            <a:r>
              <a:rPr lang="en-US" baseline="0" dirty="0" smtClean="0">
                <a:latin typeface="Times New Roman" pitchFamily="18" charset="0"/>
                <a:ea typeface="ＭＳ Ｐゴシック" charset="0"/>
                <a:cs typeface="ＭＳ Ｐゴシック" charset="0"/>
              </a:rPr>
              <a:t> these additional cooking temperatures to students. </a:t>
            </a:r>
            <a:endParaRPr lang="en-US" dirty="0" smtClean="0">
              <a:latin typeface="Times New Roman" charset="0"/>
              <a:cs typeface="+mn-cs"/>
            </a:endParaRPr>
          </a:p>
          <a:p>
            <a:endParaRPr lang="en-US" dirty="0"/>
          </a:p>
        </p:txBody>
      </p:sp>
    </p:spTree>
    <p:extLst>
      <p:ext uri="{BB962C8B-B14F-4D97-AF65-F5344CB8AC3E}">
        <p14:creationId xmlns:p14="http://schemas.microsoft.com/office/powerpoint/2010/main" val="392549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EE6AB4-A8D8-014B-8DE3-84DA45A09475}" type="slidenum">
              <a:rPr lang="en-US" sz="1200" b="0">
                <a:solidFill>
                  <a:prstClr val="black"/>
                </a:solidFill>
              </a:rPr>
              <a:pPr eaLnBrk="1" hangingPunct="1">
                <a:defRPr/>
              </a:pPr>
              <a:t>18</a:t>
            </a:fld>
            <a:endParaRPr lang="en-US" sz="1200" b="0" dirty="0">
              <a:solidFill>
                <a:prstClr val="black"/>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536086"/>
            <a:ext cx="5365578" cy="363355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lvl="1" eaLnBrk="1" hangingPunct="1"/>
            <a:endParaRPr lang="en-US" dirty="0"/>
          </a:p>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333569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7FB5B2-C0AE-B346-B8F7-D61A073B8494}" type="slidenum">
              <a:rPr lang="en-US" sz="1200" b="0">
                <a:solidFill>
                  <a:prstClr val="black"/>
                </a:solidFill>
              </a:rPr>
              <a:pPr eaLnBrk="1" hangingPunct="1">
                <a:defRPr/>
              </a:pPr>
              <a:t>19</a:t>
            </a:fld>
            <a:endParaRPr lang="en-US" sz="1200" b="0" dirty="0">
              <a:solidFill>
                <a:prstClr val="black"/>
              </a:solidFill>
            </a:endParaRPr>
          </a:p>
        </p:txBody>
      </p:sp>
      <p:sp>
        <p:nvSpPr>
          <p:cNvPr id="461827" name="Rectangle 2"/>
          <p:cNvSpPr>
            <a:spLocks noGrp="1" noRot="1" noChangeAspect="1" noChangeArrowheads="1" noTextEdit="1"/>
          </p:cNvSpPr>
          <p:nvPr>
            <p:ph type="sldImg"/>
          </p:nvPr>
        </p:nvSpPr>
        <p:spPr>
          <a:xfrm>
            <a:off x="1144588" y="685800"/>
            <a:ext cx="4572000" cy="3429000"/>
          </a:xfrm>
          <a:ln/>
        </p:spPr>
      </p:sp>
      <p:sp>
        <p:nvSpPr>
          <p:cNvPr id="462852" name="Rectangle 3"/>
          <p:cNvSpPr>
            <a:spLocks noGrp="1" noChangeArrowheads="1"/>
          </p:cNvSpPr>
          <p:nvPr>
            <p:ph type="body" idx="1"/>
          </p:nvPr>
        </p:nvSpPr>
        <p:spPr>
          <a:xfrm>
            <a:off x="851038" y="4347148"/>
            <a:ext cx="5485158" cy="4114487"/>
          </a:xfrm>
        </p:spPr>
        <p:txBody>
          <a:bodyPr lIns="91821" tIns="45910" rIns="91821" bIns="45910"/>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eggs,</a:t>
            </a:r>
            <a:r>
              <a:rPr lang="en-US" baseline="0" dirty="0" smtClean="0">
                <a:ea typeface="+mn-ea"/>
                <a:cs typeface="+mn-cs"/>
              </a:rPr>
              <a:t> </a:t>
            </a:r>
            <a:r>
              <a:rPr lang="en-US" dirty="0" smtClean="0">
                <a:ea typeface="+mn-ea"/>
                <a:cs typeface="+mn-cs"/>
              </a:rPr>
              <a:t>or dishes containing these items.</a:t>
            </a:r>
          </a:p>
          <a:p>
            <a:pPr marL="112163" indent="-112163">
              <a:buFontTx/>
              <a:buChar char="•"/>
              <a:defRPr/>
            </a:pPr>
            <a:r>
              <a:rPr lang="en-US" dirty="0" smtClean="0">
                <a:ea typeface="+mn-ea"/>
                <a:cs typeface="+mn-cs"/>
              </a:rPr>
              <a:t>Your local regulatory authority will require you to have written procedures that explain how the food cooked by this process will be prepped and stored. These procedures must be approved by the regulatory authority and describe the following:</a:t>
            </a:r>
          </a:p>
          <a:p>
            <a:pPr marL="457200" lvl="1" indent="-232875">
              <a:buFont typeface="Courier New" panose="02070309020205020404" pitchFamily="49" charset="0"/>
              <a:buChar char="o"/>
              <a:defRPr/>
            </a:pPr>
            <a:r>
              <a:rPr lang="en-US" dirty="0" smtClean="0">
                <a:ea typeface="+mn-ea"/>
              </a:rPr>
              <a:t>How the requirements will be monitored and documented</a:t>
            </a:r>
          </a:p>
          <a:p>
            <a:pPr marL="457200" lvl="1" indent="-232875">
              <a:buFont typeface="Courier New" panose="02070309020205020404" pitchFamily="49" charset="0"/>
              <a:buChar char="o"/>
              <a:defRPr/>
            </a:pPr>
            <a:r>
              <a:rPr lang="en-US" dirty="0" smtClean="0">
                <a:ea typeface="+mn-ea"/>
              </a:rPr>
              <a:t>Which corrective actions will be taken if requirements are not met</a:t>
            </a:r>
          </a:p>
          <a:p>
            <a:pPr marL="457200" lvl="1" indent="-232875">
              <a:buFont typeface="Courier New" panose="02070309020205020404" pitchFamily="49" charset="0"/>
              <a:buChar char="o"/>
              <a:defRPr/>
            </a:pPr>
            <a:r>
              <a:rPr lang="en-US" dirty="0" smtClean="0">
                <a:ea typeface="+mn-ea"/>
              </a:rPr>
              <a:t>How these food items will be marked after initial cooking to indicate that they need further cooking</a:t>
            </a:r>
          </a:p>
          <a:p>
            <a:pPr marL="457200" lvl="1" indent="-232875">
              <a:buFont typeface="Courier New" panose="02070309020205020404" pitchFamily="49" charset="0"/>
              <a:buChar char="o"/>
              <a:defRPr/>
            </a:pPr>
            <a:r>
              <a:rPr lang="en-US" dirty="0" smtClean="0">
                <a:ea typeface="+mn-ea"/>
              </a:rPr>
              <a:t>How these food items will be separated from ready-to-eat food during storage, once initial cooking is complete</a:t>
            </a:r>
          </a:p>
          <a:p>
            <a:pPr marL="224325" lvl="1">
              <a:defRPr/>
            </a:pPr>
            <a:endParaRPr lang="en-US" dirty="0" smtClean="0">
              <a:ea typeface="+mn-ea"/>
            </a:endParaRPr>
          </a:p>
          <a:p>
            <a:pPr marL="112163" indent="-112163">
              <a:defRPr/>
            </a:pPr>
            <a:endParaRPr lang="en-US" dirty="0" smtClean="0">
              <a:ea typeface="+mn-ea"/>
              <a:cs typeface="+mn-cs"/>
            </a:endParaRPr>
          </a:p>
          <a:p>
            <a:pPr marL="112163" indent="-112163">
              <a:lnSpc>
                <a:spcPct val="80000"/>
              </a:lnSpc>
              <a:spcBef>
                <a:spcPct val="50000"/>
              </a:spcBef>
              <a:defRPr/>
            </a:pPr>
            <a:endParaRPr lang="en-US" dirty="0" smtClean="0">
              <a:ea typeface="+mn-ea"/>
              <a:cs typeface="Times New Roman" pitchFamily="18" charset="0"/>
            </a:endParaRPr>
          </a:p>
        </p:txBody>
      </p:sp>
    </p:spTree>
    <p:extLst>
      <p:ext uri="{BB962C8B-B14F-4D97-AF65-F5344CB8AC3E}">
        <p14:creationId xmlns:p14="http://schemas.microsoft.com/office/powerpoint/2010/main" val="362695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a:t>
            </a:r>
            <a:r>
              <a:rPr lang="en-US" dirty="0" smtClean="0">
                <a:latin typeface="Times New Roman" pitchFamily="18" charset="0"/>
                <a:ea typeface="ＭＳ Ｐゴシック" charset="0"/>
                <a:cs typeface="ＭＳ Ｐゴシック" charset="0"/>
              </a:rPr>
              <a:t>“Reheating” </a:t>
            </a:r>
            <a:r>
              <a:rPr lang="en-US" dirty="0">
                <a:latin typeface="Times New Roman" pitchFamily="18" charset="0"/>
                <a:ea typeface="ＭＳ Ｐゴシック" charset="0"/>
                <a:cs typeface="ＭＳ Ｐゴシック" charset="0"/>
              </a:rPr>
              <a:t>section has finished playing.</a:t>
            </a: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35569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FE07C8-F4E6-D441-9DFF-901CC3B5A9C9}" type="slidenum">
              <a:rPr lang="en-US" sz="1200" b="0">
                <a:solidFill>
                  <a:prstClr val="black"/>
                </a:solidFill>
              </a:rPr>
              <a:pPr eaLnBrk="1" hangingPunct="1">
                <a:defRPr/>
              </a:pPr>
              <a:t>20</a:t>
            </a:fld>
            <a:endParaRPr lang="en-US" sz="1200" b="0" dirty="0">
              <a:solidFill>
                <a:prstClr val="black"/>
              </a:solidFill>
            </a:endParaRPr>
          </a:p>
        </p:txBody>
      </p:sp>
      <p:sp>
        <p:nvSpPr>
          <p:cNvPr id="462851" name="Rectangle 2"/>
          <p:cNvSpPr>
            <a:spLocks noGrp="1" noRot="1" noChangeAspect="1" noChangeArrowheads="1" noTextEdit="1"/>
          </p:cNvSpPr>
          <p:nvPr>
            <p:ph type="sldImg"/>
          </p:nvPr>
        </p:nvSpPr>
        <p:spPr>
          <a:xfrm>
            <a:off x="1143000" y="687388"/>
            <a:ext cx="4572000" cy="3429000"/>
          </a:xfrm>
          <a:ln/>
        </p:spPr>
      </p:sp>
      <p:sp>
        <p:nvSpPr>
          <p:cNvPr id="462853" name="Notes Placeholder 2"/>
          <p:cNvSpPr>
            <a:spLocks noGrp="1"/>
          </p:cNvSpPr>
          <p:nvPr>
            <p:ph type="body" idx="1"/>
          </p:nvPr>
        </p:nvSpPr>
        <p:spPr>
          <a:xfrm>
            <a:off x="849485" y="4347148"/>
            <a:ext cx="5486711" cy="4114488"/>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71450" indent="-171450" eaLnBrk="1" hangingPunct="1">
              <a:buFont typeface="Arial" panose="020B0604020202020204" pitchFamily="34" charset="0"/>
              <a:buChar char="•"/>
            </a:pPr>
            <a:r>
              <a:rPr lang="en-US" dirty="0"/>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marL="171450" indent="-171450" eaLnBrk="1" hangingPunct="1">
              <a:buFont typeface="Arial" panose="020B0604020202020204" pitchFamily="34" charset="0"/>
              <a:buChar char="•"/>
            </a:pPr>
            <a:r>
              <a:rPr lang="en-US" dirty="0"/>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extLst>
      <p:ext uri="{BB962C8B-B14F-4D97-AF65-F5344CB8AC3E}">
        <p14:creationId xmlns:p14="http://schemas.microsoft.com/office/powerpoint/2010/main" val="1451300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2C7B2F-D063-A245-90B9-ABFD69F0141F}" type="slidenum">
              <a:rPr lang="en-US" sz="1200" b="0">
                <a:solidFill>
                  <a:prstClr val="black"/>
                </a:solidFill>
              </a:rPr>
              <a:pPr eaLnBrk="1" hangingPunct="1">
                <a:defRPr/>
              </a:pPr>
              <a:t>21</a:t>
            </a:fld>
            <a:endParaRPr lang="en-US" sz="1200" b="0" dirty="0">
              <a:solidFill>
                <a:prstClr val="black"/>
              </a:solidFill>
            </a:endParaRPr>
          </a:p>
        </p:txBody>
      </p:sp>
      <p:sp>
        <p:nvSpPr>
          <p:cNvPr id="463875" name="Rectangle 2"/>
          <p:cNvSpPr>
            <a:spLocks noGrp="1" noRot="1" noChangeAspect="1" noChangeArrowheads="1" noTextEdit="1"/>
          </p:cNvSpPr>
          <p:nvPr>
            <p:ph type="sldImg"/>
          </p:nvPr>
        </p:nvSpPr>
        <p:spPr>
          <a:xfrm>
            <a:off x="1143000" y="687388"/>
            <a:ext cx="4572000" cy="3429000"/>
          </a:xfrm>
          <a:ln/>
        </p:spPr>
      </p:sp>
      <p:sp>
        <p:nvSpPr>
          <p:cNvPr id="463876" name="Rectangle 3"/>
          <p:cNvSpPr>
            <a:spLocks noGrp="1" noChangeArrowheads="1"/>
          </p:cNvSpPr>
          <p:nvPr>
            <p:ph type="body" idx="1"/>
          </p:nvPr>
        </p:nvSpPr>
        <p:spPr>
          <a:xfrm>
            <a:off x="857250" y="4347148"/>
            <a:ext cx="5028579" cy="41144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The Food and Drug Administration (FDA) advises against offering raw or undercooked meat, poultry, seafood, or eggs on a children</a:t>
            </a:r>
            <a:r>
              <a:rPr lang="ja-JP" altLang="en-US" dirty="0">
                <a:latin typeface="Times New Roman" charset="0"/>
                <a:cs typeface="+mn-cs"/>
              </a:rPr>
              <a:t>’</a:t>
            </a:r>
            <a:r>
              <a:rPr lang="en-US" dirty="0">
                <a:latin typeface="Times New Roman" charset="0"/>
                <a:cs typeface="+mn-cs"/>
              </a:rPr>
              <a:t>s menu. This is especially true for undercooked ground beef, which may be contaminated with </a:t>
            </a:r>
            <a:r>
              <a:rPr lang="en-US" dirty="0" smtClean="0">
                <a:latin typeface="Times New Roman" charset="0"/>
                <a:cs typeface="+mn-cs"/>
              </a:rPr>
              <a:t>Shiga </a:t>
            </a:r>
            <a:r>
              <a:rPr lang="en-US" dirty="0">
                <a:latin typeface="Times New Roman" charset="0"/>
                <a:cs typeface="+mn-cs"/>
              </a:rPr>
              <a:t>toxin-producing </a:t>
            </a:r>
            <a:r>
              <a:rPr lang="en-US" i="1" dirty="0">
                <a:latin typeface="Times New Roman" charset="0"/>
                <a:cs typeface="+mn-cs"/>
              </a:rPr>
              <a:t>E. coli </a:t>
            </a:r>
            <a:r>
              <a:rPr lang="en-US" dirty="0">
                <a:latin typeface="Times New Roman" charset="0"/>
                <a:cs typeface="+mn-cs"/>
              </a:rPr>
              <a:t>O157:H7.</a:t>
            </a:r>
          </a:p>
        </p:txBody>
      </p:sp>
    </p:spTree>
    <p:extLst>
      <p:ext uri="{BB962C8B-B14F-4D97-AF65-F5344CB8AC3E}">
        <p14:creationId xmlns:p14="http://schemas.microsoft.com/office/powerpoint/2010/main" val="1834581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29CF22-F1E6-5D4A-B267-9B48C676AFBB}" type="slidenum">
              <a:rPr lang="en-US" sz="1200" b="0">
                <a:solidFill>
                  <a:prstClr val="black"/>
                </a:solidFill>
              </a:rPr>
              <a:pPr eaLnBrk="1" hangingPunct="1">
                <a:defRPr/>
              </a:pPr>
              <a:t>22</a:t>
            </a:fld>
            <a:endParaRPr lang="en-US" sz="1200" b="0" dirty="0">
              <a:solidFill>
                <a:prstClr val="black"/>
              </a:solidFill>
            </a:endParaRPr>
          </a:p>
        </p:txBody>
      </p:sp>
      <p:sp>
        <p:nvSpPr>
          <p:cNvPr id="464899" name="Rectangle 2"/>
          <p:cNvSpPr>
            <a:spLocks noGrp="1" noRot="1" noChangeAspect="1" noChangeArrowheads="1" noTextEdit="1"/>
          </p:cNvSpPr>
          <p:nvPr>
            <p:ph type="sldImg"/>
          </p:nvPr>
        </p:nvSpPr>
        <p:spPr>
          <a:xfrm>
            <a:off x="1143000" y="687388"/>
            <a:ext cx="4572000" cy="3429000"/>
          </a:xfrm>
          <a:ln/>
        </p:spPr>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charset="0"/>
                <a:cs typeface="+mn-cs"/>
              </a:rPr>
              <a:t>Instructor Notes</a:t>
            </a:r>
          </a:p>
          <a:p>
            <a:r>
              <a:rPr lang="en-US" dirty="0" smtClean="0"/>
              <a:t>Examples of operations that mainly serve high-risk populations include nursing homes and day-care centers.</a:t>
            </a:r>
            <a:endParaRPr lang="en-US" dirty="0"/>
          </a:p>
        </p:txBody>
      </p:sp>
    </p:spTree>
    <p:extLst>
      <p:ext uri="{BB962C8B-B14F-4D97-AF65-F5344CB8AC3E}">
        <p14:creationId xmlns:p14="http://schemas.microsoft.com/office/powerpoint/2010/main" val="1261033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29CF22-F1E6-5D4A-B267-9B48C676AFBB}" type="slidenum">
              <a:rPr lang="en-US" sz="1200" b="0">
                <a:solidFill>
                  <a:prstClr val="black"/>
                </a:solidFill>
              </a:rPr>
              <a:pPr eaLnBrk="1" hangingPunct="1">
                <a:defRPr/>
              </a:pPr>
              <a:t>25</a:t>
            </a:fld>
            <a:endParaRPr lang="en-US" sz="1200" b="0" dirty="0">
              <a:solidFill>
                <a:prstClr val="black"/>
              </a:solidFill>
            </a:endParaRPr>
          </a:p>
        </p:txBody>
      </p:sp>
      <p:sp>
        <p:nvSpPr>
          <p:cNvPr id="464899" name="Rectangle 2"/>
          <p:cNvSpPr>
            <a:spLocks noGrp="1" noRot="1" noChangeAspect="1" noChangeArrowheads="1" noTextEdit="1"/>
          </p:cNvSpPr>
          <p:nvPr>
            <p:ph type="sldImg"/>
          </p:nvPr>
        </p:nvSpPr>
        <p:spPr>
          <a:xfrm>
            <a:off x="1143000" y="687388"/>
            <a:ext cx="4572000" cy="3429000"/>
          </a:xfrm>
          <a:ln/>
        </p:spPr>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44838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4EDC11-7930-0A4B-A993-8CE29E999479}" type="slidenum">
              <a:rPr lang="en-US" sz="1200" b="0">
                <a:solidFill>
                  <a:prstClr val="black"/>
                </a:solidFill>
              </a:rPr>
              <a:pPr eaLnBrk="1" hangingPunct="1">
                <a:defRPr/>
              </a:pPr>
              <a:t>26</a:t>
            </a:fld>
            <a:endParaRPr lang="en-US" sz="1200" b="0" dirty="0">
              <a:solidFill>
                <a:prstClr val="black"/>
              </a:solidFill>
            </a:endParaRPr>
          </a:p>
        </p:txBody>
      </p:sp>
      <p:sp>
        <p:nvSpPr>
          <p:cNvPr id="470019" name="Rectangle 2"/>
          <p:cNvSpPr>
            <a:spLocks noGrp="1" noRot="1" noChangeAspect="1" noChangeArrowheads="1" noTextEdit="1"/>
          </p:cNvSpPr>
          <p:nvPr>
            <p:ph type="sldImg"/>
          </p:nvPr>
        </p:nvSpPr>
        <p:spPr>
          <a:xfrm>
            <a:off x="1144588" y="685800"/>
            <a:ext cx="4572000" cy="3429000"/>
          </a:xfrm>
          <a:ln/>
        </p:spPr>
      </p:sp>
      <p:sp>
        <p:nvSpPr>
          <p:cNvPr id="5" name="Rectangle 3"/>
          <p:cNvSpPr>
            <a:spLocks noGrp="1" noChangeArrowheads="1"/>
          </p:cNvSpPr>
          <p:nvPr>
            <p:ph type="body" idx="3"/>
          </p:nvPr>
        </p:nvSpPr>
        <p:spPr>
          <a:xfrm>
            <a:off x="857250" y="4347147"/>
            <a:ext cx="5365578" cy="363355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0" dirty="0">
              <a:latin typeface="Times New Roman" charset="0"/>
              <a:cs typeface="+mn-cs"/>
            </a:endParaRPr>
          </a:p>
        </p:txBody>
      </p:sp>
    </p:spTree>
    <p:extLst>
      <p:ext uri="{BB962C8B-B14F-4D97-AF65-F5344CB8AC3E}">
        <p14:creationId xmlns:p14="http://schemas.microsoft.com/office/powerpoint/2010/main" val="685987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27</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answer is C. </a:t>
            </a:r>
            <a:r>
              <a:rPr lang="en-US" sz="1200" b="0" dirty="0" smtClean="0">
                <a:solidFill>
                  <a:srgbClr val="FF0000"/>
                </a:solidFill>
                <a:latin typeface="Arial Narrow"/>
              </a:rPr>
              <a:t>Food that will be served immediately can be reheated to any temperature. </a:t>
            </a:r>
            <a:endParaRPr lang="en-US" b="0" dirty="0" smtClean="0">
              <a:latin typeface="Times New Roman" pitchFamily="18" charset="0"/>
              <a:ea typeface="ＭＳ Ｐゴシック" charset="0"/>
              <a:cs typeface="ＭＳ Ｐゴシック" charset="0"/>
            </a:endParaRPr>
          </a:p>
          <a:p>
            <a:pPr marL="0" indent="0" defTabSz="897301" fontAlgn="base">
              <a:spcBef>
                <a:spcPct val="30000"/>
              </a:spcBef>
              <a:spcAft>
                <a:spcPct val="0"/>
              </a:spcAft>
              <a:buFontTx/>
              <a:buNone/>
              <a:defRPr/>
            </a:pP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445567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F0D089-7DE4-024F-8C23-DA2419917A07}" type="slidenum">
              <a:rPr lang="en-US" sz="1200" b="0">
                <a:solidFill>
                  <a:prstClr val="black"/>
                </a:solidFill>
              </a:rPr>
              <a:pPr eaLnBrk="1" hangingPunct="1">
                <a:defRPr/>
              </a:pPr>
              <a:t>28</a:t>
            </a:fld>
            <a:endParaRPr lang="en-US" sz="1200" b="0" dirty="0">
              <a:solidFill>
                <a:prstClr val="black"/>
              </a:solidFill>
            </a:endParaRPr>
          </a:p>
        </p:txBody>
      </p:sp>
      <p:sp>
        <p:nvSpPr>
          <p:cNvPr id="471043" name="Rectangle 2"/>
          <p:cNvSpPr>
            <a:spLocks noGrp="1" noRot="1" noChangeAspect="1" noChangeArrowheads="1" noTextEdit="1"/>
          </p:cNvSpPr>
          <p:nvPr>
            <p:ph type="sldImg"/>
          </p:nvPr>
        </p:nvSpPr>
        <p:spPr>
          <a:xfrm>
            <a:off x="1144588" y="685800"/>
            <a:ext cx="4572000" cy="3429000"/>
          </a:xfrm>
          <a:ln/>
        </p:spPr>
      </p:sp>
      <p:sp>
        <p:nvSpPr>
          <p:cNvPr id="471045" name="Notes Placeholder 2"/>
          <p:cNvSpPr>
            <a:spLocks noGrp="1"/>
          </p:cNvSpPr>
          <p:nvPr>
            <p:ph type="body" idx="1"/>
          </p:nvPr>
        </p:nvSpPr>
        <p:spPr>
          <a:xfrm>
            <a:off x="857250" y="4347147"/>
            <a:ext cx="5486711" cy="2810656"/>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93934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extLst>
      <p:ext uri="{BB962C8B-B14F-4D97-AF65-F5344CB8AC3E}">
        <p14:creationId xmlns:p14="http://schemas.microsoft.com/office/powerpoint/2010/main" val="177624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Only remove as much food from the cooler as you can prep in a short period of time. This keeps ingredients from sitting out for long periods of time. </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Return prepped food to the cooler, or cook it, as quickly as possible.</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8674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E42990-EF36-FD47-8E50-DAFDD56C7D80}" type="slidenum">
              <a:rPr lang="en-US" sz="1200" b="0">
                <a:solidFill>
                  <a:prstClr val="black"/>
                </a:solidFill>
              </a:rPr>
              <a:pPr eaLnBrk="1" hangingPunct="1">
                <a:defRPr/>
              </a:pPr>
              <a:t>5</a:t>
            </a:fld>
            <a:endParaRPr lang="en-US" sz="1200" b="0" dirty="0">
              <a:solidFill>
                <a:prstClr val="black"/>
              </a:solidFill>
            </a:endParaRPr>
          </a:p>
        </p:txBody>
      </p:sp>
      <p:sp>
        <p:nvSpPr>
          <p:cNvPr id="43827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1671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6B49648-2D40-CB4C-9B2D-1AF4E2741615}" type="slidenum">
              <a:rPr lang="en-US" sz="1200" b="0">
                <a:solidFill>
                  <a:prstClr val="black"/>
                </a:solidFill>
              </a:rPr>
              <a:pPr eaLnBrk="1" hangingPunct="1">
                <a:defRPr/>
              </a:pPr>
              <a:t>6</a:t>
            </a:fld>
            <a:endParaRPr lang="en-US" sz="1200" b="0" dirty="0">
              <a:solidFill>
                <a:prstClr val="black"/>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57251" y="4347148"/>
            <a:ext cx="5204067" cy="42237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Food must be offered to customers in a way that does not mislead or misinform them. Customers must be able to judge the true appearance, color, and quality of food</a:t>
            </a:r>
            <a:r>
              <a:rPr lang="en-US" dirty="0" smtClean="0">
                <a:latin typeface="Times New Roman" charset="0"/>
              </a:rPr>
              <a:t>.</a:t>
            </a:r>
          </a:p>
          <a:p>
            <a:pPr marL="112163" indent="-112163">
              <a:buFontTx/>
              <a:buChar char="•"/>
            </a:pPr>
            <a:r>
              <a:rPr lang="en-US" sz="1200" b="0" i="0" u="none" strike="noStrike" kern="1200" baseline="0" dirty="0" smtClean="0">
                <a:solidFill>
                  <a:schemeClr val="tx1"/>
                </a:solidFill>
                <a:latin typeface="+mn-lt"/>
                <a:ea typeface="+mn-ea"/>
                <a:cs typeface="+mn-cs"/>
              </a:rPr>
              <a:t>Food also must be presented the way it was described.</a:t>
            </a:r>
            <a:endParaRPr lang="en-US" dirty="0">
              <a:latin typeface="Times New Roman" charset="0"/>
            </a:endParaRPr>
          </a:p>
        </p:txBody>
      </p:sp>
    </p:spTree>
    <p:extLst>
      <p:ext uri="{BB962C8B-B14F-4D97-AF65-F5344CB8AC3E}">
        <p14:creationId xmlns:p14="http://schemas.microsoft.com/office/powerpoint/2010/main" val="71934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79A8A3-3138-C249-9991-0FA02D55E87F}" type="slidenum">
              <a:rPr lang="en-US" sz="1200" b="0">
                <a:solidFill>
                  <a:prstClr val="black"/>
                </a:solidFill>
              </a:rPr>
              <a:pPr eaLnBrk="1" hangingPunct="1">
                <a:defRPr/>
              </a:pPr>
              <a:t>7</a:t>
            </a:fld>
            <a:endParaRPr lang="en-US" sz="1200" b="0" dirty="0">
              <a:solidFill>
                <a:prstClr val="black"/>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57251" y="4347148"/>
            <a:ext cx="5204067" cy="42237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r>
              <a:rPr lang="en-US" dirty="0">
                <a:latin typeface="Times New Roman" charset="0"/>
              </a:rPr>
              <a:t>• Food that has become unsafe must be thrown out unless it can be safely reconditioned. All food—especially ready-to-eat food—must be thrown out in the situations highlighted in the slide.</a:t>
            </a:r>
          </a:p>
          <a:p>
            <a:pPr marL="112163" indent="-112163"/>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 This can return</a:t>
            </a:r>
            <a:r>
              <a:rPr lang="en-US" baseline="0" dirty="0" smtClean="0">
                <a:latin typeface="Times New Roman" charset="0"/>
              </a:rPr>
              <a:t> food to a safe condition.</a:t>
            </a:r>
            <a:endParaRPr lang="en-US" dirty="0">
              <a:latin typeface="Times New Roman" charset="0"/>
            </a:endParaRPr>
          </a:p>
        </p:txBody>
      </p:sp>
    </p:spTree>
    <p:extLst>
      <p:ext uri="{BB962C8B-B14F-4D97-AF65-F5344CB8AC3E}">
        <p14:creationId xmlns:p14="http://schemas.microsoft.com/office/powerpoint/2010/main" val="281375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8</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Frozen fish may be supplied in reduced-oxygen packaging (ROP). This fish should usually remain frozen until ready for use. If this is stated on the label, the fish must be removed from the packaging at the following times:</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Before thawing it under refrigeration</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Before or immediately after thawing it under running water</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35072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33FFD45-BEE4-CC4C-B45C-37C6393DD022}" type="slidenum">
              <a:rPr lang="en-US" sz="1200" b="0">
                <a:solidFill>
                  <a:prstClr val="black"/>
                </a:solidFill>
              </a:rPr>
              <a:pPr eaLnBrk="1" hangingPunct="1">
                <a:defRPr/>
              </a:pPr>
              <a:t>9</a:t>
            </a:fld>
            <a:endParaRPr lang="en-US" sz="1200" b="0" dirty="0">
              <a:solidFill>
                <a:prstClr val="black"/>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57250" y="4347148"/>
            <a:ext cx="5028579" cy="41144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extLst>
      <p:ext uri="{BB962C8B-B14F-4D97-AF65-F5344CB8AC3E}">
        <p14:creationId xmlns:p14="http://schemas.microsoft.com/office/powerpoint/2010/main" val="115162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16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_0316_Shot_10_290.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ＭＳ Ｐゴシック" charset="0"/>
              </a:rPr>
              <a:t>Does this need to be refrigerated for safety?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6-10</a:t>
            </a:r>
          </a:p>
        </p:txBody>
      </p:sp>
      <p:sp>
        <p:nvSpPr>
          <p:cNvPr id="8" name="Rectangle 7"/>
          <p:cNvSpPr/>
          <p:nvPr/>
        </p:nvSpPr>
        <p:spPr>
          <a:xfrm>
            <a:off x="3714749" y="3121629"/>
            <a:ext cx="4943475" cy="1261884"/>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Refrigerate </a:t>
            </a:r>
            <a:r>
              <a:rPr lang="en-US" sz="2400" b="1" dirty="0">
                <a:solidFill>
                  <a:srgbClr val="FF0000"/>
                </a:solidFill>
                <a:latin typeface="Arial Narrow"/>
              </a:rPr>
              <a:t>and hold </a:t>
            </a:r>
            <a:r>
              <a:rPr lang="en-US" sz="2400" b="1" dirty="0" smtClean="0">
                <a:solidFill>
                  <a:srgbClr val="FF0000"/>
                </a:solidFill>
                <a:latin typeface="Arial Narrow"/>
              </a:rPr>
              <a:t>cut tomatoes at </a:t>
            </a:r>
            <a:r>
              <a:rPr lang="en-US" sz="2400" b="1" dirty="0">
                <a:solidFill>
                  <a:srgbClr val="FF0000"/>
                </a:solidFill>
                <a:latin typeface="Arial Narrow"/>
              </a:rPr>
              <a:t>41°F (5°C) or lower.  </a:t>
            </a:r>
            <a:r>
              <a:rPr lang="en-US" sz="2800" b="1" dirty="0">
                <a:solidFill>
                  <a:srgbClr val="FF0000"/>
                </a:solidFill>
                <a:latin typeface="Arial Narrow"/>
              </a:rPr>
              <a:t>	</a:t>
            </a:r>
          </a:p>
        </p:txBody>
      </p:sp>
    </p:spTree>
    <p:extLst>
      <p:ext uri="{BB962C8B-B14F-4D97-AF65-F5344CB8AC3E}">
        <p14:creationId xmlns:p14="http://schemas.microsoft.com/office/powerpoint/2010/main" val="18350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0007.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ＭＳ Ｐゴシック" charset="0"/>
              </a:rPr>
              <a:t>Does this need to be refrigerated for safety?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6-11</a:t>
            </a:r>
          </a:p>
        </p:txBody>
      </p:sp>
      <p:sp>
        <p:nvSpPr>
          <p:cNvPr id="8" name="Rectangle 7"/>
          <p:cNvSpPr/>
          <p:nvPr/>
        </p:nvSpPr>
        <p:spPr>
          <a:xfrm>
            <a:off x="3714750" y="3121629"/>
            <a:ext cx="4572000" cy="461665"/>
          </a:xfrm>
          <a:prstGeom prst="rect">
            <a:avLst/>
          </a:prstGeom>
        </p:spPr>
        <p:txBody>
          <a:bodyPr>
            <a:spAutoFit/>
          </a:bodyPr>
          <a:lstStyle/>
          <a:p>
            <a:r>
              <a:rPr lang="en-US" sz="2400" b="1" dirty="0">
                <a:solidFill>
                  <a:srgbClr val="FF0000"/>
                </a:solidFill>
                <a:latin typeface="Arial Narrow"/>
              </a:rPr>
              <a:t>	</a:t>
            </a:r>
          </a:p>
        </p:txBody>
      </p:sp>
      <p:sp>
        <p:nvSpPr>
          <p:cNvPr id="15" name="Rectangle 14"/>
          <p:cNvSpPr/>
          <p:nvPr/>
        </p:nvSpPr>
        <p:spPr>
          <a:xfrm>
            <a:off x="3714750" y="3121629"/>
            <a:ext cx="4572000" cy="1261884"/>
          </a:xfrm>
          <a:prstGeom prst="rect">
            <a:avLst/>
          </a:prstGeom>
        </p:spPr>
        <p:txBody>
          <a:bodyPr>
            <a:spAutoFit/>
          </a:bodyPr>
          <a:lstStyle/>
          <a:p>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Refrigerate </a:t>
            </a:r>
            <a:r>
              <a:rPr lang="en-US" sz="2400" b="1" dirty="0">
                <a:solidFill>
                  <a:srgbClr val="FF0000"/>
                </a:solidFill>
                <a:latin typeface="Arial Narrow"/>
              </a:rPr>
              <a:t>and hold </a:t>
            </a:r>
            <a:r>
              <a:rPr lang="en-US" sz="2400" b="1" dirty="0" smtClean="0">
                <a:solidFill>
                  <a:srgbClr val="FF0000"/>
                </a:solidFill>
                <a:latin typeface="Arial Narrow"/>
              </a:rPr>
              <a:t>sliced melons at </a:t>
            </a:r>
            <a:r>
              <a:rPr lang="en-US" sz="2400" b="1" dirty="0">
                <a:solidFill>
                  <a:srgbClr val="FF0000"/>
                </a:solidFill>
                <a:latin typeface="Arial Narrow"/>
              </a:rPr>
              <a:t>41°F (5°C) or lower.  </a:t>
            </a:r>
            <a:r>
              <a:rPr lang="en-US" sz="2800" b="1" dirty="0">
                <a:solidFill>
                  <a:srgbClr val="FF0000"/>
                </a:solidFill>
                <a:latin typeface="Arial Narrow"/>
              </a:rPr>
              <a:t>	</a:t>
            </a:r>
          </a:p>
        </p:txBody>
      </p:sp>
    </p:spTree>
    <p:extLst>
      <p:ext uri="{BB962C8B-B14F-4D97-AF65-F5344CB8AC3E}">
        <p14:creationId xmlns:p14="http://schemas.microsoft.com/office/powerpoint/2010/main" val="39748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157-4x6.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ＭＳ Ｐゴシック" charset="0"/>
              </a:rPr>
              <a:t>Does this need to be refrigerated for safety?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6-12</a:t>
            </a:r>
          </a:p>
        </p:txBody>
      </p:sp>
      <p:sp>
        <p:nvSpPr>
          <p:cNvPr id="8" name="Rectangle 7"/>
          <p:cNvSpPr/>
          <p:nvPr/>
        </p:nvSpPr>
        <p:spPr>
          <a:xfrm>
            <a:off x="3714750" y="3121629"/>
            <a:ext cx="4572000" cy="461665"/>
          </a:xfrm>
          <a:prstGeom prst="rect">
            <a:avLst/>
          </a:prstGeom>
        </p:spPr>
        <p:txBody>
          <a:bodyPr>
            <a:spAutoFit/>
          </a:bodyPr>
          <a:lstStyle/>
          <a:p>
            <a:r>
              <a:rPr lang="en-US" sz="2400" b="1" dirty="0">
                <a:solidFill>
                  <a:srgbClr val="FF0000"/>
                </a:solidFill>
                <a:latin typeface="Arial Narrow"/>
              </a:rPr>
              <a:t>	</a:t>
            </a:r>
          </a:p>
        </p:txBody>
      </p:sp>
      <p:sp>
        <p:nvSpPr>
          <p:cNvPr id="14" name="Rectangle 13"/>
          <p:cNvSpPr/>
          <p:nvPr/>
        </p:nvSpPr>
        <p:spPr>
          <a:xfrm>
            <a:off x="3714750" y="3121629"/>
            <a:ext cx="4572000" cy="1200329"/>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Refrigerate </a:t>
            </a:r>
            <a:r>
              <a:rPr lang="en-US" sz="2400" b="1" dirty="0">
                <a:solidFill>
                  <a:srgbClr val="FF0000"/>
                </a:solidFill>
                <a:latin typeface="Arial Narrow"/>
              </a:rPr>
              <a:t>and hold </a:t>
            </a:r>
            <a:r>
              <a:rPr lang="en-US" sz="2400" b="1" dirty="0" smtClean="0">
                <a:solidFill>
                  <a:srgbClr val="FF0000"/>
                </a:solidFill>
                <a:latin typeface="Arial Narrow"/>
              </a:rPr>
              <a:t>cut leafy greens at </a:t>
            </a:r>
            <a:r>
              <a:rPr lang="en-US" sz="2400" b="1" dirty="0">
                <a:solidFill>
                  <a:srgbClr val="FF0000"/>
                </a:solidFill>
                <a:latin typeface="Arial Narrow"/>
              </a:rPr>
              <a:t>41°F (5°C) or lower.  	</a:t>
            </a:r>
          </a:p>
        </p:txBody>
      </p:sp>
    </p:spTree>
    <p:extLst>
      <p:ext uri="{BB962C8B-B14F-4D97-AF65-F5344CB8AC3E}">
        <p14:creationId xmlns:p14="http://schemas.microsoft.com/office/powerpoint/2010/main" val="8954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608IceScoopStorage-iceScoopStorage _8e_icescoop_lrg_mo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64869" name="Rectangle 13"/>
          <p:cNvSpPr>
            <a:spLocks noGrp="1" noChangeArrowheads="1"/>
          </p:cNvSpPr>
          <p:nvPr>
            <p:ph type="title"/>
          </p:nvPr>
        </p:nvSpPr>
        <p:spPr/>
        <p:txBody>
          <a:bodyPr/>
          <a:lstStyle/>
          <a:p>
            <a:pPr eaLnBrk="1" hangingPunct="1">
              <a:defRPr/>
            </a:pPr>
            <a:r>
              <a:rPr lang="en-US" dirty="0" smtClean="0">
                <a:latin typeface="Arial Narrow" charset="0"/>
                <a:cs typeface="+mj-cs"/>
              </a:rPr>
              <a:t>Ice</a:t>
            </a:r>
            <a:endParaRPr lang="en-US" dirty="0">
              <a:latin typeface="Arial Narrow" charset="0"/>
              <a:cs typeface="+mj-cs"/>
            </a:endParaRPr>
          </a:p>
        </p:txBody>
      </p:sp>
      <p:sp>
        <p:nvSpPr>
          <p:cNvPr id="164866" name="Rectangle 3"/>
          <p:cNvSpPr>
            <a:spLocks noGrp="1" noChangeArrowheads="1"/>
          </p:cNvSpPr>
          <p:nvPr>
            <p:ph idx="1"/>
          </p:nvPr>
        </p:nvSpPr>
        <p:spPr>
          <a:xfrm>
            <a:off x="409575" y="1143000"/>
            <a:ext cx="5373708" cy="4983163"/>
          </a:xfrm>
        </p:spPr>
        <p:txBody>
          <a:bodyPr/>
          <a:lstStyle/>
          <a:p>
            <a:pPr lvl="1" eaLnBrk="1" hangingPunct="1">
              <a:defRPr/>
            </a:pPr>
            <a:r>
              <a:rPr lang="en-US" dirty="0" smtClean="0">
                <a:solidFill>
                  <a:schemeClr val="accent2"/>
                </a:solidFill>
                <a:latin typeface="Arial Narrow" charset="0"/>
              </a:rPr>
              <a:t>NEVER:</a:t>
            </a:r>
            <a:r>
              <a:rPr lang="en-US" dirty="0" smtClean="0">
                <a:latin typeface="Arial Narrow" charset="0"/>
              </a:rPr>
              <a:t> </a:t>
            </a:r>
          </a:p>
          <a:p>
            <a:pPr lvl="2" eaLnBrk="1" hangingPunct="1">
              <a:defRPr/>
            </a:pPr>
            <a:r>
              <a:rPr lang="en-US" dirty="0">
                <a:latin typeface="Arial Narrow" charset="0"/>
              </a:rPr>
              <a:t>U</a:t>
            </a:r>
            <a:r>
              <a:rPr lang="en-US" dirty="0" smtClean="0">
                <a:latin typeface="Arial Narrow" charset="0"/>
              </a:rPr>
              <a:t>se </a:t>
            </a:r>
            <a:r>
              <a:rPr lang="en-US" dirty="0">
                <a:latin typeface="Arial Narrow" charset="0"/>
              </a:rPr>
              <a:t>ice as an ingredient if it was used to keep food </a:t>
            </a:r>
            <a:r>
              <a:rPr lang="en-US" dirty="0" smtClean="0">
                <a:latin typeface="Arial Narrow" charset="0"/>
              </a:rPr>
              <a:t>cold</a:t>
            </a:r>
            <a:endParaRPr lang="en-US" dirty="0" smtClean="0">
              <a:solidFill>
                <a:schemeClr val="accent2"/>
              </a:solidFill>
              <a:latin typeface="Arial Narrow" charset="0"/>
            </a:endParaRPr>
          </a:p>
          <a:p>
            <a:pPr lvl="2" eaLnBrk="1" hangingPunct="1">
              <a:defRPr/>
            </a:pPr>
            <a:r>
              <a:rPr lang="en-US" dirty="0">
                <a:latin typeface="Arial Narrow" charset="0"/>
              </a:rPr>
              <a:t>H</a:t>
            </a:r>
            <a:r>
              <a:rPr lang="en-US" dirty="0" smtClean="0">
                <a:latin typeface="Arial Narrow" charset="0"/>
              </a:rPr>
              <a:t>old or carry </a:t>
            </a:r>
            <a:r>
              <a:rPr lang="en-US" dirty="0">
                <a:latin typeface="Arial Narrow" charset="0"/>
              </a:rPr>
              <a:t>ice in containers that held </a:t>
            </a:r>
            <a:r>
              <a:rPr lang="en-US" dirty="0" smtClean="0">
                <a:latin typeface="Arial Narrow" charset="0"/>
              </a:rPr>
              <a:t>raw </a:t>
            </a:r>
            <a:r>
              <a:rPr lang="en-US" dirty="0">
                <a:latin typeface="Arial Narrow" charset="0"/>
              </a:rPr>
              <a:t>meat, seafood, </a:t>
            </a:r>
            <a:r>
              <a:rPr lang="en-US" dirty="0" smtClean="0">
                <a:latin typeface="Arial Narrow" charset="0"/>
              </a:rPr>
              <a:t>or poultry, or chemicals</a:t>
            </a:r>
          </a:p>
          <a:p>
            <a:pPr lvl="2" eaLnBrk="1" hangingPunct="1">
              <a:defRPr/>
            </a:pPr>
            <a:r>
              <a:rPr lang="en-US" dirty="0">
                <a:latin typeface="Arial Narrow" charset="0"/>
              </a:rPr>
              <a:t>T</a:t>
            </a:r>
            <a:r>
              <a:rPr lang="en-US" dirty="0" smtClean="0">
                <a:latin typeface="Arial Narrow" charset="0"/>
              </a:rPr>
              <a:t>ouch ice with hands or use a glass to scoop ice</a:t>
            </a:r>
          </a:p>
          <a:p>
            <a:pPr lvl="1" eaLnBrk="1" hangingPunct="1">
              <a:defRPr/>
            </a:pPr>
            <a:r>
              <a:rPr lang="en-US" dirty="0" smtClean="0">
                <a:solidFill>
                  <a:schemeClr val="tx1"/>
                </a:solidFill>
                <a:latin typeface="Arial Narrow" charset="0"/>
              </a:rPr>
              <a:t>ALWAYS: </a:t>
            </a:r>
          </a:p>
          <a:p>
            <a:pPr lvl="2" eaLnBrk="1" hangingPunct="1">
              <a:defRPr/>
            </a:pPr>
            <a:r>
              <a:rPr lang="en-US" dirty="0">
                <a:latin typeface="Arial Narrow" charset="0"/>
              </a:rPr>
              <a:t>S</a:t>
            </a:r>
            <a:r>
              <a:rPr lang="en-US" dirty="0" smtClean="0">
                <a:latin typeface="Arial Narrow" charset="0"/>
              </a:rPr>
              <a:t>tore ice scoops outside of the ice machine in a clean, protected location</a:t>
            </a:r>
            <a:endParaRPr lang="en-US" dirty="0">
              <a:latin typeface="Arial Narrow" charset="0"/>
            </a:endParaRPr>
          </a:p>
          <a:p>
            <a:pPr marL="0" indent="0" eaLnBrk="1" hangingPunct="1">
              <a:defRPr/>
            </a:pPr>
            <a:endParaRPr lang="en-US" b="0"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6-13</a:t>
            </a:r>
          </a:p>
        </p:txBody>
      </p:sp>
    </p:spTree>
    <p:extLst>
      <p:ext uri="{BB962C8B-B14F-4D97-AF65-F5344CB8AC3E}">
        <p14:creationId xmlns:p14="http://schemas.microsoft.com/office/powerpoint/2010/main" val="2743450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609sousVide_GettyImages-51607054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66918" name="Rectangle 10"/>
          <p:cNvSpPr>
            <a:spLocks noGrp="1" noChangeArrowheads="1"/>
          </p:cNvSpPr>
          <p:nvPr>
            <p:ph type="title"/>
          </p:nvPr>
        </p:nvSpPr>
        <p:spPr/>
        <p:txBody>
          <a:bodyPr/>
          <a:lstStyle/>
          <a:p>
            <a:pPr eaLnBrk="1" hangingPunct="1">
              <a:defRPr/>
            </a:pPr>
            <a:r>
              <a:rPr lang="en-US" dirty="0">
                <a:latin typeface="Arial Narrow" charset="0"/>
                <a:cs typeface="+mj-cs"/>
              </a:rPr>
              <a:t>Preparation Practices That Have Special Requirements</a:t>
            </a:r>
          </a:p>
        </p:txBody>
      </p:sp>
      <p:sp>
        <p:nvSpPr>
          <p:cNvPr id="166914" name="Rectangle 3"/>
          <p:cNvSpPr>
            <a:spLocks noGrp="1" noChangeArrowheads="1"/>
          </p:cNvSpPr>
          <p:nvPr>
            <p:ph idx="1"/>
          </p:nvPr>
        </p:nvSpPr>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6-14</a:t>
            </a:r>
          </a:p>
        </p:txBody>
      </p:sp>
    </p:spTree>
    <p:extLst>
      <p:ext uri="{BB962C8B-B14F-4D97-AF65-F5344CB8AC3E}">
        <p14:creationId xmlns:p14="http://schemas.microsoft.com/office/powerpoint/2010/main" val="390942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7"/>
          <p:cNvSpPr>
            <a:spLocks noGrp="1" noChangeArrowheads="1"/>
          </p:cNvSpPr>
          <p:nvPr>
            <p:ph type="title"/>
          </p:nvPr>
        </p:nvSpPr>
        <p:spPr/>
        <p:txBody>
          <a:bodyPr/>
          <a:lstStyle/>
          <a:p>
            <a:pPr eaLnBrk="1" hangingPunct="1">
              <a:defRPr/>
            </a:pPr>
            <a:r>
              <a:rPr lang="en-US" dirty="0">
                <a:latin typeface="Arial Narrow" charset="0"/>
                <a:cs typeface="+mj-cs"/>
              </a:rPr>
              <a:t>Preparation </a:t>
            </a:r>
            <a:r>
              <a:rPr lang="en-US" dirty="0" smtClean="0">
                <a:latin typeface="Arial Narrow" charset="0"/>
                <a:cs typeface="+mj-cs"/>
              </a:rPr>
              <a:t>Practices</a:t>
            </a:r>
            <a:r>
              <a:rPr lang="en-US" dirty="0">
                <a:latin typeface="Arial Narrow" charset="0"/>
              </a:rPr>
              <a:t> That Have Special Requirements</a:t>
            </a:r>
            <a:endParaRPr lang="en-US" dirty="0">
              <a:latin typeface="Arial Narrow" charset="0"/>
              <a:cs typeface="+mj-cs"/>
            </a:endParaRPr>
          </a:p>
        </p:txBody>
      </p:sp>
      <p:sp>
        <p:nvSpPr>
          <p:cNvPr id="166914"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a:t>Custom-processing animals for personal use </a:t>
            </a:r>
            <a:r>
              <a:rPr lang="en-US" dirty="0" smtClean="0"/>
              <a:t>(e.g., </a:t>
            </a:r>
            <a:r>
              <a:rPr lang="en-US" dirty="0"/>
              <a:t>dressing a deer)</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6-15</a:t>
            </a:r>
          </a:p>
        </p:txBody>
      </p:sp>
      <p:pic>
        <p:nvPicPr>
          <p:cNvPr id="9" name="Picture Placeholder 2" descr="609sousVide_GettyImages-51607054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523038" y="1243013"/>
            <a:ext cx="2103437" cy="2103120"/>
          </a:xfrm>
        </p:spPr>
      </p:pic>
    </p:spTree>
    <p:extLst>
      <p:ext uri="{BB962C8B-B14F-4D97-AF65-F5344CB8AC3E}">
        <p14:creationId xmlns:p14="http://schemas.microsoft.com/office/powerpoint/2010/main" val="1823188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p:txBody>
          <a:bodyPr/>
          <a:lstStyle/>
          <a:p>
            <a:pPr eaLnBrk="1" hangingPunct="1">
              <a:defRPr/>
            </a:pPr>
            <a:r>
              <a:rPr lang="en-US" dirty="0">
                <a:latin typeface="Arial Narrow" charset="0"/>
                <a:cs typeface="+mj-cs"/>
              </a:rPr>
              <a:t>Cooking Requirements for </a:t>
            </a:r>
            <a:r>
              <a:rPr lang="en-US" dirty="0" smtClean="0">
                <a:latin typeface="Arial Narrow" charset="0"/>
                <a:cs typeface="+mj-cs"/>
              </a:rPr>
              <a:t>Specific Types of </a:t>
            </a:r>
            <a:r>
              <a:rPr lang="en-US" dirty="0">
                <a:latin typeface="Arial Narrow" charset="0"/>
                <a:cs typeface="+mj-cs"/>
              </a:rPr>
              <a:t>Food</a:t>
            </a:r>
          </a:p>
        </p:txBody>
      </p:sp>
      <p:sp>
        <p:nvSpPr>
          <p:cNvPr id="171010"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Required minimum </a:t>
            </a:r>
            <a:r>
              <a:rPr lang="en-US" dirty="0">
                <a:latin typeface="Arial Narrow" charset="0"/>
                <a:cs typeface="+mn-cs"/>
              </a:rPr>
              <a:t>internal cooking temperature:</a:t>
            </a:r>
          </a:p>
          <a:p>
            <a:pPr marL="0" indent="0" eaLnBrk="1" hangingPunct="1">
              <a:defRPr/>
            </a:pPr>
            <a:r>
              <a:rPr lang="en-US" dirty="0" smtClean="0">
                <a:latin typeface="Arial Narrow" charset="0"/>
                <a:cs typeface="+mn-cs"/>
              </a:rPr>
              <a:t>165ºF </a:t>
            </a:r>
            <a:r>
              <a:rPr lang="en-US" dirty="0">
                <a:latin typeface="Arial Narrow" charset="0"/>
                <a:cs typeface="+mn-cs"/>
              </a:rPr>
              <a:t>(</a:t>
            </a:r>
            <a:r>
              <a:rPr lang="en-US" dirty="0" smtClean="0">
                <a:latin typeface="Arial Narrow" charset="0"/>
                <a:cs typeface="+mn-cs"/>
              </a:rPr>
              <a:t>74ºC</a:t>
            </a:r>
            <a:r>
              <a:rPr lang="en-US" dirty="0">
                <a:latin typeface="Arial Narrow" charset="0"/>
                <a:cs typeface="+mn-cs"/>
              </a:rPr>
              <a:t>) for 15 seconds</a:t>
            </a:r>
          </a:p>
          <a:p>
            <a:pPr lvl="1" eaLnBrk="1" hangingPunct="1">
              <a:defRPr/>
            </a:pPr>
            <a:r>
              <a:rPr lang="en-US" dirty="0" smtClean="0">
                <a:latin typeface="Arial Narrow" charset="0"/>
              </a:rPr>
              <a:t>Stuffing </a:t>
            </a:r>
            <a:r>
              <a:rPr lang="en-US" dirty="0">
                <a:latin typeface="Arial Narrow" charset="0"/>
              </a:rPr>
              <a:t>made with fish, meat, or poultry</a:t>
            </a:r>
          </a:p>
          <a:p>
            <a:pPr lvl="1" eaLnBrk="1" hangingPunct="1">
              <a:defRPr/>
            </a:pPr>
            <a:r>
              <a:rPr lang="en-US" dirty="0" smtClean="0">
                <a:latin typeface="Arial Narrow" charset="0"/>
              </a:rPr>
              <a:t>Dishes </a:t>
            </a:r>
            <a:r>
              <a:rPr lang="en-US" dirty="0">
                <a:latin typeface="Arial Narrow" charset="0"/>
              </a:rPr>
              <a:t>that include previously </a:t>
            </a:r>
            <a:r>
              <a:rPr lang="en-US" dirty="0" smtClean="0">
                <a:latin typeface="Arial Narrow" charset="0"/>
              </a:rPr>
              <a:t>cooked </a:t>
            </a:r>
            <a:r>
              <a:rPr lang="en-US" dirty="0">
                <a:latin typeface="Arial Narrow" charset="0"/>
              </a:rPr>
              <a:t>TCS ingredients</a:t>
            </a:r>
          </a:p>
          <a:p>
            <a:pPr marL="0" indent="0" eaLnBrk="1" hangingPunct="1">
              <a:defRPr/>
            </a:pPr>
            <a:r>
              <a:rPr lang="en-US" dirty="0" smtClean="0">
                <a:latin typeface="Arial Narrow" charset="0"/>
              </a:rPr>
              <a:t>155ºF (68ºC</a:t>
            </a:r>
            <a:r>
              <a:rPr lang="en-US" dirty="0">
                <a:latin typeface="Arial Narrow" charset="0"/>
              </a:rPr>
              <a:t>) for 15 seconds</a:t>
            </a:r>
          </a:p>
          <a:p>
            <a:pPr lvl="1" eaLnBrk="1" hangingPunct="1">
              <a:defRPr/>
            </a:pPr>
            <a:r>
              <a:rPr lang="en-US" dirty="0" smtClean="0">
                <a:latin typeface="Arial Narrow" charset="0"/>
              </a:rPr>
              <a:t>Mechanically tenderized meat</a:t>
            </a:r>
          </a:p>
          <a:p>
            <a:pPr lvl="1" eaLnBrk="1" hangingPunct="1">
              <a:defRPr/>
            </a:pPr>
            <a:r>
              <a:rPr lang="en-US" dirty="0" smtClean="0">
                <a:latin typeface="Arial Narrow" charset="0"/>
              </a:rPr>
              <a:t>Ratites (including ostrich and emu)</a:t>
            </a:r>
          </a:p>
          <a:p>
            <a:pPr lvl="1" eaLnBrk="1" hangingPunct="1">
              <a:defRPr/>
            </a:pPr>
            <a:r>
              <a:rPr lang="en-US" dirty="0" smtClean="0">
                <a:latin typeface="Arial Narrow" charset="0"/>
              </a:rPr>
              <a:t>Ground seafood</a:t>
            </a: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6-16</a:t>
            </a:r>
          </a:p>
        </p:txBody>
      </p:sp>
    </p:spTree>
    <p:extLst>
      <p:ext uri="{BB962C8B-B14F-4D97-AF65-F5344CB8AC3E}">
        <p14:creationId xmlns:p14="http://schemas.microsoft.com/office/powerpoint/2010/main" val="280404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p:txBody>
          <a:bodyPr/>
          <a:lstStyle/>
          <a:p>
            <a:pPr eaLnBrk="1" hangingPunct="1">
              <a:defRPr/>
            </a:pPr>
            <a:r>
              <a:rPr lang="en-US" dirty="0">
                <a:latin typeface="Arial Narrow" charset="0"/>
                <a:cs typeface="+mj-cs"/>
              </a:rPr>
              <a:t>Cooking Requirements for </a:t>
            </a:r>
            <a:r>
              <a:rPr lang="en-US" dirty="0" smtClean="0">
                <a:latin typeface="Arial Narrow" charset="0"/>
                <a:cs typeface="+mj-cs"/>
              </a:rPr>
              <a:t>Specific Types of </a:t>
            </a:r>
            <a:r>
              <a:rPr lang="en-US" dirty="0">
                <a:latin typeface="Arial Narrow" charset="0"/>
                <a:cs typeface="+mj-cs"/>
              </a:rPr>
              <a:t>Food</a:t>
            </a:r>
          </a:p>
        </p:txBody>
      </p:sp>
      <p:sp>
        <p:nvSpPr>
          <p:cNvPr id="171010" name="Rectangle 3"/>
          <p:cNvSpPr>
            <a:spLocks noGrp="1" noChangeArrowheads="1"/>
          </p:cNvSpPr>
          <p:nvPr>
            <p:ph idx="1"/>
          </p:nvPr>
        </p:nvSpPr>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145ºF (63ºC</a:t>
            </a:r>
            <a:r>
              <a:rPr lang="en-US" dirty="0">
                <a:latin typeface="Arial Narrow" charset="0"/>
                <a:cs typeface="+mn-cs"/>
              </a:rPr>
              <a:t>) for 15 seconds</a:t>
            </a:r>
          </a:p>
          <a:p>
            <a:pPr lvl="1" eaLnBrk="1" hangingPunct="1">
              <a:defRPr/>
            </a:pPr>
            <a:r>
              <a:rPr lang="en-US" dirty="0" smtClean="0">
                <a:latin typeface="Arial Narrow" charset="0"/>
              </a:rPr>
              <a:t>Shellfish and crustaceans</a:t>
            </a:r>
            <a:endParaRPr lang="en-US" dirty="0">
              <a:latin typeface="Arial Narrow" charset="0"/>
            </a:endParaRPr>
          </a:p>
          <a:p>
            <a:pPr lvl="1" eaLnBrk="1" hangingPunct="1">
              <a:defRPr/>
            </a:pPr>
            <a:r>
              <a:rPr lang="en-US" dirty="0" smtClean="0">
                <a:latin typeface="Arial Narrow" charset="0"/>
              </a:rPr>
              <a:t>Commercially raised game</a:t>
            </a:r>
            <a:endParaRPr lang="en-US" dirty="0">
              <a:latin typeface="Arial Narrow" charset="0"/>
            </a:endParaRPr>
          </a:p>
          <a:p>
            <a:pPr marL="0" indent="0" eaLnBrk="1" hangingPunct="1">
              <a:defRPr/>
            </a:pPr>
            <a:r>
              <a:rPr lang="en-US" dirty="0" smtClean="0">
                <a:latin typeface="Arial Narrow" charset="0"/>
              </a:rPr>
              <a:t>135ºF (57ºC</a:t>
            </a:r>
            <a:r>
              <a:rPr lang="en-US" dirty="0">
                <a:latin typeface="Arial Narrow" charset="0"/>
              </a:rPr>
              <a:t>) </a:t>
            </a:r>
          </a:p>
          <a:p>
            <a:pPr lvl="1" eaLnBrk="1" hangingPunct="1">
              <a:defRPr/>
            </a:pPr>
            <a:r>
              <a:rPr lang="en-US" dirty="0" smtClean="0">
                <a:latin typeface="Arial Narrow" charset="0"/>
              </a:rPr>
              <a:t>Fruit, vegetables, grains (e.g., rice, pasta), and legumes (e.g., beans, refried beans) that will be hot held for service</a:t>
            </a: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6-17</a:t>
            </a:r>
          </a:p>
        </p:txBody>
      </p:sp>
    </p:spTree>
    <p:extLst>
      <p:ext uri="{BB962C8B-B14F-4D97-AF65-F5344CB8AC3E}">
        <p14:creationId xmlns:p14="http://schemas.microsoft.com/office/powerpoint/2010/main" val="2101247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oastPork_GettyImages-627000820.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ln w="3175" cmpd="sng">
            <a:solidFill>
              <a:schemeClr val="tx1"/>
            </a:solidFill>
          </a:ln>
        </p:spPr>
      </p:pic>
      <p:sp>
        <p:nvSpPr>
          <p:cNvPr id="174084" name="Rectangle 7"/>
          <p:cNvSpPr>
            <a:spLocks noGrp="1" noChangeArrowheads="1"/>
          </p:cNvSpPr>
          <p:nvPr>
            <p:ph type="title"/>
          </p:nvPr>
        </p:nvSpPr>
        <p:spPr/>
        <p:txBody>
          <a:bodyPr/>
          <a:lstStyle/>
          <a:p>
            <a:pPr eaLnBrk="1" hangingPunct="1">
              <a:defRPr/>
            </a:pPr>
            <a:r>
              <a:rPr lang="en-US" dirty="0">
                <a:latin typeface="Arial Narrow" charset="0"/>
                <a:cs typeface="+mj-cs"/>
              </a:rPr>
              <a:t>Cooking Requirements for Specific Food</a:t>
            </a:r>
          </a:p>
        </p:txBody>
      </p:sp>
      <p:sp>
        <p:nvSpPr>
          <p:cNvPr id="175106"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Alternate </a:t>
            </a:r>
            <a:r>
              <a:rPr lang="en-US" dirty="0">
                <a:latin typeface="Arial Narrow" charset="0"/>
                <a:cs typeface="+mn-cs"/>
              </a:rPr>
              <a:t>cooking </a:t>
            </a:r>
            <a:r>
              <a:rPr lang="en-US" dirty="0" smtClean="0">
                <a:latin typeface="Arial Narrow" charset="0"/>
                <a:cs typeface="+mn-cs"/>
              </a:rPr>
              <a:t>temperature for roasts:</a:t>
            </a:r>
            <a:endParaRPr lang="en-US" dirty="0">
              <a:latin typeface="Arial Narrow" charset="0"/>
              <a:cs typeface="+mn-cs"/>
            </a:endParaRPr>
          </a:p>
          <a:p>
            <a:pPr lvl="1" eaLnBrk="1" hangingPunct="1">
              <a:spcBef>
                <a:spcPts val="300"/>
              </a:spcBef>
              <a:tabLst>
                <a:tab pos="2517775" algn="l"/>
              </a:tabLst>
              <a:defRPr/>
            </a:pPr>
            <a:r>
              <a:rPr lang="en-US" dirty="0">
                <a:latin typeface="Arial Narrow" charset="0"/>
              </a:rPr>
              <a:t>130ºF (54ºC)	112 minutes</a:t>
            </a:r>
          </a:p>
          <a:p>
            <a:pPr lvl="1" eaLnBrk="1" hangingPunct="1">
              <a:spcBef>
                <a:spcPts val="300"/>
              </a:spcBef>
              <a:tabLst>
                <a:tab pos="2517775" algn="l"/>
              </a:tabLst>
              <a:defRPr/>
            </a:pPr>
            <a:r>
              <a:rPr lang="en-US" dirty="0">
                <a:latin typeface="Arial Narrow" charset="0"/>
              </a:rPr>
              <a:t>131ºF (55ºC)	</a:t>
            </a:r>
            <a:r>
              <a:rPr lang="en-US" dirty="0" smtClean="0">
                <a:latin typeface="Arial Narrow" charset="0"/>
              </a:rPr>
              <a:t>  89 </a:t>
            </a:r>
            <a:r>
              <a:rPr lang="en-US" dirty="0">
                <a:latin typeface="Arial Narrow" charset="0"/>
              </a:rPr>
              <a:t>minutes</a:t>
            </a:r>
          </a:p>
          <a:p>
            <a:pPr lvl="1" eaLnBrk="1" hangingPunct="1">
              <a:spcBef>
                <a:spcPts val="300"/>
              </a:spcBef>
              <a:tabLst>
                <a:tab pos="2517775" algn="l"/>
              </a:tabLst>
              <a:defRPr/>
            </a:pPr>
            <a:r>
              <a:rPr lang="en-US" dirty="0">
                <a:latin typeface="Arial Narrow" charset="0"/>
              </a:rPr>
              <a:t>133ºF (56ºC)	</a:t>
            </a:r>
            <a:r>
              <a:rPr lang="en-US" dirty="0" smtClean="0">
                <a:latin typeface="Arial Narrow" charset="0"/>
              </a:rPr>
              <a:t>  56 </a:t>
            </a:r>
            <a:r>
              <a:rPr lang="en-US" dirty="0">
                <a:latin typeface="Arial Narrow" charset="0"/>
              </a:rPr>
              <a:t>minutes</a:t>
            </a:r>
          </a:p>
          <a:p>
            <a:pPr lvl="1" eaLnBrk="1" hangingPunct="1">
              <a:spcBef>
                <a:spcPts val="300"/>
              </a:spcBef>
              <a:tabLst>
                <a:tab pos="2517775" algn="l"/>
              </a:tabLst>
              <a:defRPr/>
            </a:pPr>
            <a:r>
              <a:rPr lang="en-US" dirty="0">
                <a:latin typeface="Arial Narrow" charset="0"/>
              </a:rPr>
              <a:t>135ºF (57ºC</a:t>
            </a:r>
            <a:r>
              <a:rPr lang="en-US" dirty="0" smtClean="0">
                <a:latin typeface="Arial Narrow" charset="0"/>
              </a:rPr>
              <a:t>)</a:t>
            </a:r>
            <a:r>
              <a:rPr lang="en-US" dirty="0">
                <a:latin typeface="Arial Narrow" charset="0"/>
              </a:rPr>
              <a:t>	</a:t>
            </a:r>
            <a:r>
              <a:rPr lang="en-US" dirty="0" smtClean="0">
                <a:latin typeface="Arial Narrow" charset="0"/>
              </a:rPr>
              <a:t>  36 </a:t>
            </a:r>
            <a:r>
              <a:rPr lang="en-US" dirty="0">
                <a:latin typeface="Arial Narrow" charset="0"/>
              </a:rPr>
              <a:t>minutes</a:t>
            </a:r>
          </a:p>
          <a:p>
            <a:pPr lvl="1" eaLnBrk="1" hangingPunct="1">
              <a:spcBef>
                <a:spcPts val="300"/>
              </a:spcBef>
              <a:tabLst>
                <a:tab pos="2517775" algn="l"/>
              </a:tabLst>
              <a:defRPr/>
            </a:pPr>
            <a:r>
              <a:rPr lang="en-US" dirty="0">
                <a:latin typeface="Arial Narrow" charset="0"/>
              </a:rPr>
              <a:t>136ºF (58ºC)	</a:t>
            </a:r>
            <a:r>
              <a:rPr lang="en-US" dirty="0" smtClean="0">
                <a:latin typeface="Arial Narrow" charset="0"/>
              </a:rPr>
              <a:t>  28 </a:t>
            </a:r>
            <a:r>
              <a:rPr lang="en-US" dirty="0">
                <a:latin typeface="Arial Narrow" charset="0"/>
              </a:rPr>
              <a:t>minutes</a:t>
            </a:r>
          </a:p>
          <a:p>
            <a:pPr lvl="1" eaLnBrk="1" hangingPunct="1">
              <a:spcBef>
                <a:spcPts val="300"/>
              </a:spcBef>
              <a:tabLst>
                <a:tab pos="2517775" algn="l"/>
              </a:tabLst>
            </a:pPr>
            <a:r>
              <a:rPr lang="en-US" dirty="0">
                <a:latin typeface="Arial Narrow" charset="0"/>
              </a:rPr>
              <a:t>138ºF (59ºC)	</a:t>
            </a:r>
            <a:r>
              <a:rPr lang="en-US" dirty="0" smtClean="0">
                <a:latin typeface="Arial Narrow" charset="0"/>
              </a:rPr>
              <a:t>  18 </a:t>
            </a:r>
            <a:r>
              <a:rPr lang="en-US" dirty="0">
                <a:latin typeface="Arial Narrow" charset="0"/>
              </a:rPr>
              <a:t>minutes</a:t>
            </a:r>
          </a:p>
          <a:p>
            <a:pPr lvl="1" eaLnBrk="1" hangingPunct="1">
              <a:spcBef>
                <a:spcPts val="300"/>
              </a:spcBef>
              <a:tabLst>
                <a:tab pos="2517775" algn="l"/>
              </a:tabLst>
            </a:pPr>
            <a:r>
              <a:rPr lang="en-US" dirty="0">
                <a:latin typeface="Arial Narrow" charset="0"/>
              </a:rPr>
              <a:t>140ºF (60ºC)	</a:t>
            </a:r>
            <a:r>
              <a:rPr lang="en-US" dirty="0" smtClean="0">
                <a:latin typeface="Arial Narrow" charset="0"/>
              </a:rPr>
              <a:t>  12 </a:t>
            </a:r>
            <a:r>
              <a:rPr lang="en-US" dirty="0">
                <a:latin typeface="Arial Narrow" charset="0"/>
              </a:rPr>
              <a:t>minutes</a:t>
            </a:r>
          </a:p>
          <a:p>
            <a:pPr lvl="1" eaLnBrk="1" hangingPunct="1">
              <a:spcBef>
                <a:spcPts val="300"/>
              </a:spcBef>
              <a:tabLst>
                <a:tab pos="2517775" algn="l"/>
              </a:tabLst>
            </a:pPr>
            <a:r>
              <a:rPr lang="en-US" dirty="0">
                <a:latin typeface="Arial Narrow" charset="0"/>
              </a:rPr>
              <a:t>142ºF (61ºC)	</a:t>
            </a:r>
            <a:r>
              <a:rPr lang="en-US" dirty="0" smtClean="0">
                <a:latin typeface="Arial Narrow" charset="0"/>
              </a:rPr>
              <a:t>    8 </a:t>
            </a:r>
            <a:r>
              <a:rPr lang="en-US" dirty="0">
                <a:latin typeface="Arial Narrow" charset="0"/>
              </a:rPr>
              <a:t>minutes</a:t>
            </a:r>
          </a:p>
          <a:p>
            <a:pPr lvl="1" eaLnBrk="1" hangingPunct="1">
              <a:spcBef>
                <a:spcPts val="300"/>
              </a:spcBef>
              <a:tabLst>
                <a:tab pos="2517775" algn="l"/>
              </a:tabLst>
            </a:pPr>
            <a:r>
              <a:rPr lang="en-US" dirty="0">
                <a:latin typeface="Arial Narrow" charset="0"/>
              </a:rPr>
              <a:t>144ºF (62ºC)	</a:t>
            </a:r>
            <a:r>
              <a:rPr lang="en-US" dirty="0" smtClean="0">
                <a:latin typeface="Arial Narrow" charset="0"/>
              </a:rPr>
              <a:t>    5 </a:t>
            </a:r>
            <a:r>
              <a:rPr lang="en-US" dirty="0">
                <a:latin typeface="Arial Narrow" charset="0"/>
              </a:rPr>
              <a:t>minutes</a:t>
            </a: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6-18</a:t>
            </a:r>
          </a:p>
        </p:txBody>
      </p:sp>
    </p:spTree>
    <p:extLst>
      <p:ext uri="{BB962C8B-B14F-4D97-AF65-F5344CB8AC3E}">
        <p14:creationId xmlns:p14="http://schemas.microsoft.com/office/powerpoint/2010/main" val="877937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616ParcookLabel-nra091_rt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78181" name="Rectangle 7"/>
          <p:cNvSpPr>
            <a:spLocks noGrp="1" noChangeArrowheads="1"/>
          </p:cNvSpPr>
          <p:nvPr>
            <p:ph type="title"/>
          </p:nvPr>
        </p:nvSpPr>
        <p:spPr/>
        <p:txBody>
          <a:bodyPr/>
          <a:lstStyle/>
          <a:p>
            <a:pPr eaLnBrk="1" hangingPunct="1">
              <a:defRPr/>
            </a:pPr>
            <a:r>
              <a:rPr lang="en-US" dirty="0">
                <a:latin typeface="Arial Narrow" charset="0"/>
                <a:cs typeface="+mj-cs"/>
              </a:rPr>
              <a:t>Partial Cooking During Preparation</a:t>
            </a:r>
          </a:p>
        </p:txBody>
      </p:sp>
      <p:sp>
        <p:nvSpPr>
          <p:cNvPr id="178178" name="Rectangle 3"/>
          <p:cNvSpPr>
            <a:spLocks noGrp="1" noChangeArrowheads="1"/>
          </p:cNvSpPr>
          <p:nvPr>
            <p:ph idx="1"/>
          </p:nvPr>
        </p:nvSpPr>
        <p:spPr/>
        <p:txBody>
          <a:bodyPr/>
          <a:lstStyle/>
          <a:p>
            <a:pPr marL="0" indent="0" eaLnBrk="1" hangingPunct="1">
              <a:lnSpc>
                <a:spcPct val="80000"/>
              </a:lnSpc>
              <a:defRPr/>
            </a:pPr>
            <a:r>
              <a:rPr lang="en-US" dirty="0">
                <a:latin typeface="Arial Narrow" charset="0"/>
                <a:cs typeface="+mn-cs"/>
              </a:rPr>
              <a:t>If partially cooking meat, seafood, poultry, </a:t>
            </a:r>
            <a:r>
              <a:rPr lang="en-US" dirty="0" smtClean="0">
                <a:latin typeface="Arial Narrow" charset="0"/>
                <a:cs typeface="+mn-cs"/>
              </a:rPr>
              <a:t>eggs, </a:t>
            </a:r>
            <a:r>
              <a:rPr lang="en-US" dirty="0">
                <a:latin typeface="Arial Narrow" charset="0"/>
                <a:cs typeface="+mn-cs"/>
              </a:rPr>
              <a:t>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r>
              <a:rPr lang="en-US" dirty="0" smtClean="0">
                <a:latin typeface="Arial Narrow" charset="0"/>
              </a:rPr>
              <a:t>60 </a:t>
            </a:r>
            <a:r>
              <a:rPr lang="en-US" dirty="0">
                <a:latin typeface="Arial Narrow" charset="0"/>
              </a:rPr>
              <a:t>minutes during initial </a:t>
            </a:r>
            <a:r>
              <a:rPr lang="en-US" dirty="0" smtClean="0">
                <a:latin typeface="Arial Narrow" charset="0"/>
              </a:rPr>
              <a:t>cooking</a:t>
            </a:r>
            <a:endParaRPr lang="en-US" dirty="0">
              <a:latin typeface="Arial Narrow" charset="0"/>
            </a:endParaRPr>
          </a:p>
          <a:p>
            <a:pPr lvl="1" eaLnBrk="1" hangingPunct="1">
              <a:defRPr/>
            </a:pPr>
            <a:r>
              <a:rPr lang="en-US" dirty="0">
                <a:latin typeface="Arial Narrow" charset="0"/>
              </a:rPr>
              <a:t>Cool the food immediately after </a:t>
            </a:r>
            <a:r>
              <a:rPr lang="en-US" dirty="0" smtClean="0">
                <a:latin typeface="Arial Narrow" charset="0"/>
              </a:rPr>
              <a:t>initial cooking</a:t>
            </a:r>
            <a:endParaRPr lang="en-US" dirty="0">
              <a:latin typeface="Arial Narrow" charset="0"/>
            </a:endParaRPr>
          </a:p>
          <a:p>
            <a:pPr lvl="1" eaLnBrk="1" hangingPunct="1">
              <a:defRPr/>
            </a:pPr>
            <a:r>
              <a:rPr lang="en-US" dirty="0">
                <a:latin typeface="Arial Narrow" charset="0"/>
              </a:rPr>
              <a:t>Freeze or refrigerate the food after cooling </a:t>
            </a:r>
            <a:r>
              <a:rPr lang="en-US" dirty="0" smtClean="0">
                <a:latin typeface="Arial Narrow" charset="0"/>
              </a:rPr>
              <a:t>it</a:t>
            </a:r>
          </a:p>
          <a:p>
            <a:pPr lvl="2" eaLnBrk="1" hangingPunct="1">
              <a:defRPr/>
            </a:pPr>
            <a:r>
              <a:rPr lang="en-US" dirty="0" smtClean="0">
                <a:latin typeface="Arial Narrow" charset="0"/>
              </a:rPr>
              <a:t>Stored away from ready-to-eat refrigerated food</a:t>
            </a:r>
            <a:endParaRPr lang="en-US" dirty="0">
              <a:latin typeface="Arial Narrow" charset="0"/>
            </a:endParaRPr>
          </a:p>
          <a:p>
            <a:pPr lvl="1" eaLnBrk="1" hangingPunct="1">
              <a:defRPr/>
            </a:pPr>
            <a:r>
              <a:rPr lang="en-US" dirty="0">
                <a:latin typeface="Arial Narrow" charset="0"/>
              </a:rPr>
              <a:t>Heat the food to </a:t>
            </a:r>
            <a:r>
              <a:rPr lang="en-US" dirty="0" smtClean="0">
                <a:latin typeface="Arial Narrow" charset="0"/>
              </a:rPr>
              <a:t>the required minimum internal temperature </a:t>
            </a:r>
            <a:r>
              <a:rPr lang="en-US" dirty="0">
                <a:latin typeface="Arial Narrow" charset="0"/>
              </a:rPr>
              <a:t>before selling or serving </a:t>
            </a:r>
            <a:r>
              <a:rPr lang="en-US" dirty="0" smtClean="0">
                <a:latin typeface="Arial Narrow" charset="0"/>
              </a:rPr>
              <a:t>it</a:t>
            </a:r>
            <a:endParaRPr lang="en-US" dirty="0">
              <a:latin typeface="Arial Narrow" charset="0"/>
            </a:endParaRPr>
          </a:p>
          <a:p>
            <a:pPr lvl="1" eaLnBrk="1" hangingPunct="1">
              <a:defRPr/>
            </a:pPr>
            <a:r>
              <a:rPr lang="en-US" dirty="0">
                <a:latin typeface="Arial Narrow" charset="0"/>
              </a:rPr>
              <a:t>Cool the food if it will not be served immediately or held for </a:t>
            </a:r>
            <a:r>
              <a:rPr lang="en-US" dirty="0" smtClean="0">
                <a:latin typeface="Arial Narrow" charset="0"/>
              </a:rPr>
              <a:t>service</a:t>
            </a:r>
            <a:endParaRPr lang="en-US" dirty="0">
              <a:latin typeface="Arial Narrow" charset="0"/>
            </a:endParaRP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6-19</a:t>
            </a:r>
          </a:p>
        </p:txBody>
      </p:sp>
    </p:spTree>
    <p:extLst>
      <p:ext uri="{BB962C8B-B14F-4D97-AF65-F5344CB8AC3E}">
        <p14:creationId xmlns:p14="http://schemas.microsoft.com/office/powerpoint/2010/main" val="3315175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-2</a:t>
            </a:r>
          </a:p>
        </p:txBody>
      </p:sp>
    </p:spTree>
    <p:extLst>
      <p:ext uri="{BB962C8B-B14F-4D97-AF65-F5344CB8AC3E}">
        <p14:creationId xmlns:p14="http://schemas.microsoft.com/office/powerpoint/2010/main" val="4014647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619menuDisclosure.eps"/>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42706" t="34289" r="11313" b="571"/>
          <a:stretch/>
        </p:blipFill>
        <p:spPr/>
      </p:pic>
      <p:sp>
        <p:nvSpPr>
          <p:cNvPr id="179204" name="Rectangle 10"/>
          <p:cNvSpPr>
            <a:spLocks noGrp="1" noChangeArrowheads="1"/>
          </p:cNvSpPr>
          <p:nvPr>
            <p:ph type="title"/>
          </p:nvPr>
        </p:nvSpPr>
        <p:spPr/>
        <p:txBody>
          <a:bodyPr/>
          <a:lstStyle/>
          <a:p>
            <a:pPr eaLnBrk="1" hangingPunct="1">
              <a:defRPr/>
            </a:pPr>
            <a:r>
              <a:rPr lang="en-US" dirty="0">
                <a:latin typeface="Arial Narrow" charset="0"/>
                <a:cs typeface="+mj-cs"/>
              </a:rPr>
              <a:t>Consumer Advisories</a:t>
            </a:r>
          </a:p>
        </p:txBody>
      </p:sp>
      <p:sp>
        <p:nvSpPr>
          <p:cNvPr id="180226"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6-20</a:t>
            </a:r>
          </a:p>
        </p:txBody>
      </p:sp>
      <p:sp>
        <p:nvSpPr>
          <p:cNvPr id="4" name="TextBox 3"/>
          <p:cNvSpPr txBox="1"/>
          <p:nvPr/>
        </p:nvSpPr>
        <p:spPr>
          <a:xfrm>
            <a:off x="7697936" y="1632960"/>
            <a:ext cx="905967" cy="261610"/>
          </a:xfrm>
          <a:prstGeom prst="rect">
            <a:avLst/>
          </a:prstGeom>
          <a:noFill/>
        </p:spPr>
        <p:txBody>
          <a:bodyPr wrap="none" rtlCol="0">
            <a:spAutoFit/>
          </a:bodyPr>
          <a:lstStyle/>
          <a:p>
            <a:r>
              <a:rPr lang="en-US" sz="1100" b="1" dirty="0">
                <a:solidFill>
                  <a:srgbClr val="FF6600"/>
                </a:solidFill>
              </a:rPr>
              <a:t>D</a:t>
            </a:r>
            <a:r>
              <a:rPr lang="en-US" sz="1100" b="1" dirty="0" smtClean="0">
                <a:solidFill>
                  <a:srgbClr val="FF6600"/>
                </a:solidFill>
              </a:rPr>
              <a:t>isclosure</a:t>
            </a:r>
            <a:endParaRPr lang="en-US" sz="1100" b="1" dirty="0">
              <a:solidFill>
                <a:srgbClr val="FF6600"/>
              </a:solidFill>
            </a:endParaRPr>
          </a:p>
        </p:txBody>
      </p:sp>
      <p:sp>
        <p:nvSpPr>
          <p:cNvPr id="5" name="Oval 4"/>
          <p:cNvSpPr/>
          <p:nvPr/>
        </p:nvSpPr>
        <p:spPr bwMode="auto">
          <a:xfrm>
            <a:off x="7473305" y="1874880"/>
            <a:ext cx="311028" cy="172800"/>
          </a:xfrm>
          <a:prstGeom prst="ellipse">
            <a:avLst/>
          </a:prstGeom>
          <a:noFill/>
          <a:ln w="9525" cap="flat" cmpd="sng" algn="ctr">
            <a:solidFill>
              <a:srgbClr val="FF66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11" name="TextBox 10"/>
          <p:cNvSpPr txBox="1"/>
          <p:nvPr/>
        </p:nvSpPr>
        <p:spPr>
          <a:xfrm>
            <a:off x="7818892" y="2937600"/>
            <a:ext cx="835297" cy="261610"/>
          </a:xfrm>
          <a:prstGeom prst="rect">
            <a:avLst/>
          </a:prstGeom>
          <a:noFill/>
        </p:spPr>
        <p:txBody>
          <a:bodyPr wrap="none" rtlCol="0">
            <a:spAutoFit/>
          </a:bodyPr>
          <a:lstStyle/>
          <a:p>
            <a:r>
              <a:rPr lang="en-US" sz="1100" b="1" dirty="0" smtClean="0">
                <a:solidFill>
                  <a:srgbClr val="FF6600"/>
                </a:solidFill>
              </a:rPr>
              <a:t>Reminder</a:t>
            </a:r>
            <a:endParaRPr lang="en-US" sz="1100" b="1" dirty="0">
              <a:solidFill>
                <a:srgbClr val="FF6600"/>
              </a:solidFill>
            </a:endParaRPr>
          </a:p>
        </p:txBody>
      </p:sp>
      <p:sp>
        <p:nvSpPr>
          <p:cNvPr id="13" name="Right Arrow 12"/>
          <p:cNvSpPr/>
          <p:nvPr/>
        </p:nvSpPr>
        <p:spPr bwMode="auto">
          <a:xfrm rot="5809150">
            <a:off x="7928980" y="2176437"/>
            <a:ext cx="712203" cy="66442"/>
          </a:xfrm>
          <a:prstGeom prst="rightArrow">
            <a:avLst>
              <a:gd name="adj1" fmla="val 18675"/>
              <a:gd name="adj2" fmla="val 50460"/>
            </a:avLst>
          </a:prstGeom>
          <a:solidFill>
            <a:srgbClr val="FF6600"/>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15" name="Right Arrow 14"/>
          <p:cNvSpPr/>
          <p:nvPr/>
        </p:nvSpPr>
        <p:spPr bwMode="auto">
          <a:xfrm rot="8514066">
            <a:off x="7762969" y="1865776"/>
            <a:ext cx="245933" cy="69142"/>
          </a:xfrm>
          <a:prstGeom prst="rightArrow">
            <a:avLst>
              <a:gd name="adj1" fmla="val 18675"/>
              <a:gd name="adj2" fmla="val 50460"/>
            </a:avLst>
          </a:prstGeom>
          <a:solidFill>
            <a:srgbClr val="FF6600"/>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16" name="Right Arrow 15"/>
          <p:cNvSpPr/>
          <p:nvPr/>
        </p:nvSpPr>
        <p:spPr bwMode="auto">
          <a:xfrm rot="13239410">
            <a:off x="7677245" y="2992901"/>
            <a:ext cx="245933" cy="69142"/>
          </a:xfrm>
          <a:prstGeom prst="rightArrow">
            <a:avLst>
              <a:gd name="adj1" fmla="val 18675"/>
              <a:gd name="adj2" fmla="val 50460"/>
            </a:avLst>
          </a:prstGeom>
          <a:solidFill>
            <a:srgbClr val="FF6600"/>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Tree>
    <p:extLst>
      <p:ext uri="{BB962C8B-B14F-4D97-AF65-F5344CB8AC3E}">
        <p14:creationId xmlns:p14="http://schemas.microsoft.com/office/powerpoint/2010/main" val="2481689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7"/>
          <p:cNvSpPr>
            <a:spLocks noGrp="1" noChangeArrowheads="1"/>
          </p:cNvSpPr>
          <p:nvPr>
            <p:ph type="title"/>
          </p:nvPr>
        </p:nvSpPr>
        <p:spPr/>
        <p:txBody>
          <a:bodyPr/>
          <a:lstStyle/>
          <a:p>
            <a:pPr eaLnBrk="1" hangingPunct="1">
              <a:defRPr/>
            </a:pPr>
            <a:r>
              <a:rPr lang="en-US" dirty="0" smtClean="0">
                <a:latin typeface="Arial Narrow" charset="0"/>
                <a:cs typeface="+mj-cs"/>
              </a:rPr>
              <a:t>Children’s Menus</a:t>
            </a:r>
            <a:endParaRPr lang="en-US" dirty="0">
              <a:latin typeface="Arial Narrow" charset="0"/>
              <a:cs typeface="+mj-cs"/>
            </a:endParaRPr>
          </a:p>
        </p:txBody>
      </p:sp>
      <p:sp>
        <p:nvSpPr>
          <p:cNvPr id="180226" name="Rectangle 3"/>
          <p:cNvSpPr>
            <a:spLocks noGrp="1" noChangeArrowheads="1"/>
          </p:cNvSpPr>
          <p:nvPr>
            <p:ph idx="1"/>
          </p:nvPr>
        </p:nvSpPr>
        <p:spPr/>
        <p:txBody>
          <a:bodyPr/>
          <a:lstStyle/>
          <a:p>
            <a:pPr marL="0" indent="0" eaLnBrk="1" hangingPunct="1">
              <a:defRPr/>
            </a:pPr>
            <a:r>
              <a:rPr lang="en-US" dirty="0">
                <a:latin typeface="Arial Narrow" charset="0"/>
                <a:cs typeface="+mn-cs"/>
              </a:rPr>
              <a:t>The FDA advises against offering these items on a </a:t>
            </a:r>
            <a:r>
              <a:rPr lang="en-US" dirty="0" smtClean="0">
                <a:latin typeface="Arial Narrow" charset="0"/>
                <a:cs typeface="+mn-cs"/>
              </a:rPr>
              <a:t>children’s </a:t>
            </a:r>
            <a:r>
              <a:rPr lang="en-US" dirty="0">
                <a:latin typeface="Arial Narrow" charset="0"/>
                <a:cs typeface="+mn-cs"/>
              </a:rPr>
              <a:t>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6-21</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21" t="2028" r="973" b="1160"/>
          <a:stretch/>
        </p:blipFill>
        <p:spPr>
          <a:xfrm>
            <a:off x="6524626" y="1247775"/>
            <a:ext cx="2114550" cy="1828800"/>
          </a:xfrm>
          <a:prstGeom prst="roundRect">
            <a:avLst>
              <a:gd name="adj" fmla="val 8594"/>
            </a:avLst>
          </a:prstGeom>
          <a:noFill/>
          <a:ln>
            <a:noFill/>
          </a:ln>
          <a:effectLst/>
        </p:spPr>
      </p:pic>
    </p:spTree>
    <p:extLst>
      <p:ext uri="{BB962C8B-B14F-4D97-AF65-F5344CB8AC3E}">
        <p14:creationId xmlns:p14="http://schemas.microsoft.com/office/powerpoint/2010/main" val="2617957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127sprouts-c02-04_sprouts.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ln w="3175" cmpd="sng">
            <a:solidFill>
              <a:schemeClr val="tx1"/>
            </a:solidFill>
          </a:ln>
        </p:spPr>
      </p:pic>
      <p:sp>
        <p:nvSpPr>
          <p:cNvPr id="181252" name="Rectangle 8"/>
          <p:cNvSpPr>
            <a:spLocks noGrp="1" noChangeArrowheads="1"/>
          </p:cNvSpPr>
          <p:nvPr>
            <p:ph type="title"/>
          </p:nvPr>
        </p:nvSpPr>
        <p:spPr/>
        <p:txBody>
          <a:bodyPr/>
          <a:lstStyle/>
          <a:p>
            <a:pPr eaLnBrk="1" hangingPunct="1">
              <a:defRPr/>
            </a:pPr>
            <a:r>
              <a:rPr lang="en-US" dirty="0">
                <a:latin typeface="Arial Narrow" charset="0"/>
                <a:cs typeface="+mj-cs"/>
              </a:rPr>
              <a:t>Operations That Mainly Serve High-Risk Populations</a:t>
            </a:r>
          </a:p>
        </p:txBody>
      </p:sp>
      <p:sp>
        <p:nvSpPr>
          <p:cNvPr id="181250" name="Rectangle 3"/>
          <p:cNvSpPr>
            <a:spLocks noGrp="1" noChangeArrowheads="1"/>
          </p:cNvSpPr>
          <p:nvPr>
            <p:ph idx="1"/>
          </p:nvPr>
        </p:nvSpPr>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a:t>
            </a:r>
            <a:r>
              <a:rPr lang="en-US" dirty="0" smtClean="0">
                <a:latin typeface="Arial Narrow" charset="0"/>
              </a:rPr>
              <a:t>hamburgers</a:t>
            </a:r>
          </a:p>
          <a:p>
            <a:pPr lvl="1" eaLnBrk="1" hangingPunct="1">
              <a:defRPr/>
            </a:pPr>
            <a:r>
              <a:rPr lang="en-US" dirty="0" smtClean="0">
                <a:latin typeface="Arial Narrow" charset="0"/>
              </a:rPr>
              <a:t>Unpasteurized milk or juice</a:t>
            </a:r>
            <a:endParaRPr lang="en-US" dirty="0">
              <a:latin typeface="Arial Narrow" charset="0"/>
            </a:endParaRP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6-22</a:t>
            </a:r>
          </a:p>
        </p:txBody>
      </p:sp>
    </p:spTree>
    <p:extLst>
      <p:ext uri="{BB962C8B-B14F-4D97-AF65-F5344CB8AC3E}">
        <p14:creationId xmlns:p14="http://schemas.microsoft.com/office/powerpoint/2010/main" val="3023768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Narrow" charset="0"/>
              </a:rPr>
              <a:t>What Do You Think?</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6-23</a:t>
            </a:r>
          </a:p>
        </p:txBody>
      </p:sp>
      <p:pic>
        <p:nvPicPr>
          <p:cNvPr id="7" name="Picture Placeholder 4" descr="161221_G430_refriedBeanContainer_791.jpg"/>
          <p:cNvPicPr>
            <a:picLocks noChangeAspect="1"/>
          </p:cNvPicPr>
          <p:nvPr/>
        </p:nvPicPr>
        <p:blipFill rotWithShape="1">
          <a:blip r:embed="rId2" cstate="screen">
            <a:extLst>
              <a:ext uri="{28A0092B-C50C-407E-A947-70E740481C1C}">
                <a14:useLocalDpi xmlns:a14="http://schemas.microsoft.com/office/drawing/2010/main"/>
              </a:ext>
            </a:extLst>
          </a:blip>
          <a:srcRect t="-91"/>
          <a:stretch/>
        </p:blipFill>
        <p:spPr>
          <a:xfrm>
            <a:off x="4428353" y="2068394"/>
            <a:ext cx="2743200" cy="2743200"/>
          </a:xfrm>
          <a:prstGeom prst="roundRect">
            <a:avLst>
              <a:gd name="adj" fmla="val 9406"/>
            </a:avLst>
          </a:prstGeom>
        </p:spPr>
      </p:pic>
      <p:pic>
        <p:nvPicPr>
          <p:cNvPr id="8" name="Picture Placeholder 3" descr="161221_G470_plasticTaterTub_79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1658" y="2060172"/>
            <a:ext cx="2743200" cy="2743200"/>
          </a:xfrm>
          <a:prstGeom prst="roundRect">
            <a:avLst>
              <a:gd name="adj" fmla="val 9406"/>
            </a:avLst>
          </a:prstGeom>
        </p:spPr>
      </p:pic>
      <p:sp>
        <p:nvSpPr>
          <p:cNvPr id="9" name="Rectangle 3"/>
          <p:cNvSpPr txBox="1">
            <a:spLocks noChangeArrowheads="1"/>
          </p:cNvSpPr>
          <p:nvPr/>
        </p:nvSpPr>
        <p:spPr bwMode="auto">
          <a:xfrm>
            <a:off x="531813" y="1047750"/>
            <a:ext cx="8612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kern="0" dirty="0" smtClean="0">
                <a:solidFill>
                  <a:srgbClr val="E97635"/>
                </a:solidFill>
                <a:latin typeface="Arial Narrow" charset="0"/>
                <a:cs typeface="+mn-cs"/>
              </a:rPr>
              <a:t>Which food will cool quicker?</a:t>
            </a:r>
            <a:endParaRPr lang="en-US" sz="2400" b="1" kern="0" dirty="0">
              <a:solidFill>
                <a:srgbClr val="E97635"/>
              </a:solidFill>
              <a:latin typeface="Arial Narrow" charset="0"/>
              <a:cs typeface="+mn-cs"/>
            </a:endParaRPr>
          </a:p>
        </p:txBody>
      </p:sp>
      <p:sp>
        <p:nvSpPr>
          <p:cNvPr id="10" name="Rectangle 9"/>
          <p:cNvSpPr/>
          <p:nvPr/>
        </p:nvSpPr>
        <p:spPr>
          <a:xfrm>
            <a:off x="665295" y="5261241"/>
            <a:ext cx="8073246" cy="461665"/>
          </a:xfrm>
          <a:prstGeom prst="rect">
            <a:avLst/>
          </a:prstGeom>
        </p:spPr>
        <p:txBody>
          <a:bodyPr wrap="square">
            <a:spAutoFit/>
          </a:bodyPr>
          <a:lstStyle/>
          <a:p>
            <a:r>
              <a:rPr lang="en-US" sz="2400" b="1" dirty="0" smtClean="0">
                <a:solidFill>
                  <a:srgbClr val="FF0000"/>
                </a:solidFill>
                <a:latin typeface="Arial Narrow"/>
              </a:rPr>
              <a:t>Stainless steel transfers heat away from food faster than plastic.  </a:t>
            </a:r>
            <a:endParaRPr lang="en-US" sz="2400" b="1" dirty="0">
              <a:solidFill>
                <a:srgbClr val="FF0000"/>
              </a:solidFill>
              <a:latin typeface="Arial Narrow"/>
            </a:endParaRPr>
          </a:p>
        </p:txBody>
      </p:sp>
      <p:sp>
        <p:nvSpPr>
          <p:cNvPr id="11" name="Rectangle 10"/>
          <p:cNvSpPr/>
          <p:nvPr/>
        </p:nvSpPr>
        <p:spPr>
          <a:xfrm>
            <a:off x="1178123" y="4806087"/>
            <a:ext cx="1954381" cy="430887"/>
          </a:xfrm>
          <a:prstGeom prst="rect">
            <a:avLst/>
          </a:prstGeom>
        </p:spPr>
        <p:txBody>
          <a:bodyPr wrap="none">
            <a:spAutoFit/>
          </a:bodyPr>
          <a:lstStyle/>
          <a:p>
            <a:r>
              <a:rPr lang="en-US" sz="2200" dirty="0">
                <a:solidFill>
                  <a:srgbClr val="231F20"/>
                </a:solidFill>
                <a:latin typeface="Arial Narrow" charset="0"/>
                <a:ea typeface="ＭＳ Ｐゴシック" charset="0"/>
              </a:rPr>
              <a:t>Mashed </a:t>
            </a:r>
            <a:r>
              <a:rPr lang="en-US" sz="2200" dirty="0" smtClean="0">
                <a:solidFill>
                  <a:srgbClr val="231F20"/>
                </a:solidFill>
                <a:latin typeface="Arial Narrow" charset="0"/>
                <a:ea typeface="ＭＳ Ｐゴシック" charset="0"/>
              </a:rPr>
              <a:t>potatoes</a:t>
            </a:r>
            <a:endParaRPr lang="en-US" sz="2200" dirty="0">
              <a:solidFill>
                <a:srgbClr val="231F20"/>
              </a:solidFill>
              <a:latin typeface="Arial Narrow" charset="0"/>
              <a:ea typeface="ＭＳ Ｐゴシック" charset="0"/>
            </a:endParaRPr>
          </a:p>
        </p:txBody>
      </p:sp>
      <p:sp>
        <p:nvSpPr>
          <p:cNvPr id="12" name="Rectangle 11"/>
          <p:cNvSpPr/>
          <p:nvPr/>
        </p:nvSpPr>
        <p:spPr>
          <a:xfrm>
            <a:off x="5031077" y="4803219"/>
            <a:ext cx="1620957" cy="430887"/>
          </a:xfrm>
          <a:prstGeom prst="rect">
            <a:avLst/>
          </a:prstGeom>
        </p:spPr>
        <p:txBody>
          <a:bodyPr wrap="none">
            <a:spAutoFit/>
          </a:bodyPr>
          <a:lstStyle/>
          <a:p>
            <a:r>
              <a:rPr lang="en-US" sz="2200" dirty="0">
                <a:solidFill>
                  <a:srgbClr val="231F20"/>
                </a:solidFill>
                <a:latin typeface="Arial Narrow" charset="0"/>
                <a:ea typeface="ＭＳ Ｐゴシック" charset="0"/>
              </a:rPr>
              <a:t>Refried </a:t>
            </a:r>
            <a:r>
              <a:rPr lang="en-US" sz="2200" dirty="0" smtClean="0">
                <a:solidFill>
                  <a:srgbClr val="231F20"/>
                </a:solidFill>
                <a:latin typeface="Arial Narrow" charset="0"/>
                <a:ea typeface="ＭＳ Ｐゴシック" charset="0"/>
              </a:rPr>
              <a:t>beans</a:t>
            </a:r>
            <a:endParaRPr lang="en-US" sz="2200" dirty="0">
              <a:solidFill>
                <a:srgbClr val="231F20"/>
              </a:solidFill>
              <a:latin typeface="Arial Narrow" charset="0"/>
              <a:ea typeface="ＭＳ Ｐゴシック" charset="0"/>
            </a:endParaRPr>
          </a:p>
        </p:txBody>
      </p:sp>
      <p:sp>
        <p:nvSpPr>
          <p:cNvPr id="13" name="Text Box 6"/>
          <p:cNvSpPr txBox="1">
            <a:spLocks noChangeArrowheads="1"/>
          </p:cNvSpPr>
          <p:nvPr/>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0" lvl="1" fontAlgn="base">
              <a:spcBef>
                <a:spcPts val="900"/>
              </a:spcBef>
              <a:spcAft>
                <a:spcPct val="0"/>
              </a:spcAft>
              <a:buClr>
                <a:srgbClr val="E97635"/>
              </a:buClr>
              <a:buSzPct val="75000"/>
              <a:defRPr/>
            </a:pPr>
            <a:r>
              <a:rPr lang="en-US" sz="2400" b="1" dirty="0">
                <a:solidFill>
                  <a:srgbClr val="E97635"/>
                </a:solidFill>
                <a:latin typeface="Arial Narrow" charset="0"/>
                <a:ea typeface="ＭＳ Ｐゴシック" charset="0"/>
              </a:rPr>
              <a:t>A. </a:t>
            </a:r>
          </a:p>
        </p:txBody>
      </p:sp>
      <p:sp>
        <p:nvSpPr>
          <p:cNvPr id="14" name="Text Box 6"/>
          <p:cNvSpPr txBox="1">
            <a:spLocks noChangeArrowheads="1"/>
          </p:cNvSpPr>
          <p:nvPr/>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E97635"/>
                </a:solidFill>
                <a:latin typeface="Arial Narrow" charset="0"/>
                <a:ea typeface="ＭＳ Ｐゴシック" charset="0"/>
              </a:rPr>
              <a:t>B.</a:t>
            </a:r>
            <a:r>
              <a:rPr lang="en-US" sz="2400" b="1" dirty="0" smtClean="0">
                <a:solidFill>
                  <a:srgbClr val="000000"/>
                </a:solidFill>
                <a:latin typeface="Arial Narrow"/>
              </a:rPr>
              <a:t> </a:t>
            </a:r>
            <a:endParaRPr lang="en-US" sz="2400" b="1" dirty="0">
              <a:solidFill>
                <a:srgbClr val="000000"/>
              </a:solidFill>
              <a:latin typeface="Arial Narrow"/>
            </a:endParaRPr>
          </a:p>
        </p:txBody>
      </p:sp>
    </p:spTree>
    <p:extLst>
      <p:ext uri="{BB962C8B-B14F-4D97-AF65-F5344CB8AC3E}">
        <p14:creationId xmlns:p14="http://schemas.microsoft.com/office/powerpoint/2010/main" val="384986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14">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charset="0"/>
              </a:rPr>
              <a:t>What Do You Think?</a:t>
            </a:r>
            <a:endParaRPr lang="en-US" dirty="0"/>
          </a:p>
        </p:txBody>
      </p:sp>
      <p:pic>
        <p:nvPicPr>
          <p:cNvPr id="3" name="Picture Placeholder 6" descr="161221_G430_chickenBrothContainer_78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658" y="2060172"/>
            <a:ext cx="2743200" cy="2743200"/>
          </a:xfrm>
          <a:prstGeom prst="roundRect">
            <a:avLst>
              <a:gd name="adj" fmla="val 9406"/>
            </a:avLst>
          </a:prstGeom>
        </p:spPr>
      </p:pic>
      <p:sp>
        <p:nvSpPr>
          <p:cNvPr id="4" name="Text Box 6"/>
          <p:cNvSpPr txBox="1">
            <a:spLocks noChangeArrowheads="1"/>
          </p:cNvSpPr>
          <p:nvPr/>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0" lvl="1" fontAlgn="base">
              <a:spcBef>
                <a:spcPts val="900"/>
              </a:spcBef>
              <a:spcAft>
                <a:spcPct val="0"/>
              </a:spcAft>
              <a:buClr>
                <a:srgbClr val="E97635"/>
              </a:buClr>
              <a:buSzPct val="75000"/>
              <a:defRPr/>
            </a:pPr>
            <a:r>
              <a:rPr lang="en-US" sz="2400" b="1" dirty="0">
                <a:solidFill>
                  <a:srgbClr val="E97635"/>
                </a:solidFill>
                <a:latin typeface="Arial Narrow" charset="0"/>
                <a:ea typeface="ＭＳ Ｐゴシック" charset="0"/>
              </a:rPr>
              <a:t>A. </a:t>
            </a:r>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6-24</a:t>
            </a:r>
          </a:p>
        </p:txBody>
      </p:sp>
      <p:sp>
        <p:nvSpPr>
          <p:cNvPr id="6" name="Text Box 6"/>
          <p:cNvSpPr txBox="1">
            <a:spLocks noChangeArrowheads="1"/>
          </p:cNvSpPr>
          <p:nvPr/>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E97635"/>
                </a:solidFill>
                <a:latin typeface="Arial Narrow" charset="0"/>
                <a:ea typeface="ＭＳ Ｐゴシック" charset="0"/>
              </a:rPr>
              <a:t>B.</a:t>
            </a:r>
            <a:r>
              <a:rPr lang="en-US" sz="2400" b="1" dirty="0" smtClean="0">
                <a:solidFill>
                  <a:srgbClr val="000000"/>
                </a:solidFill>
                <a:latin typeface="Arial Narrow"/>
              </a:rPr>
              <a:t> </a:t>
            </a:r>
            <a:endParaRPr lang="en-US" sz="2400" b="1" dirty="0">
              <a:solidFill>
                <a:srgbClr val="000000"/>
              </a:solidFill>
              <a:latin typeface="Arial Narrow"/>
            </a:endParaRPr>
          </a:p>
        </p:txBody>
      </p:sp>
      <p:sp>
        <p:nvSpPr>
          <p:cNvPr id="7" name="Rectangle 6"/>
          <p:cNvSpPr/>
          <p:nvPr/>
        </p:nvSpPr>
        <p:spPr>
          <a:xfrm>
            <a:off x="665295" y="5261241"/>
            <a:ext cx="8073246" cy="830997"/>
          </a:xfrm>
          <a:prstGeom prst="rect">
            <a:avLst/>
          </a:prstGeom>
        </p:spPr>
        <p:txBody>
          <a:bodyPr wrap="square">
            <a:spAutoFit/>
          </a:bodyPr>
          <a:lstStyle/>
          <a:p>
            <a:r>
              <a:rPr lang="en-US" sz="2400" b="1" dirty="0" smtClean="0">
                <a:solidFill>
                  <a:srgbClr val="FF0000"/>
                </a:solidFill>
                <a:latin typeface="Arial Narrow"/>
              </a:rPr>
              <a:t>The chicken broth is less dense. The denser the food, the more slowly it will cool.  </a:t>
            </a:r>
            <a:r>
              <a:rPr lang="en-US" sz="2400" b="1" dirty="0">
                <a:solidFill>
                  <a:srgbClr val="FF0000"/>
                </a:solidFill>
                <a:latin typeface="Arial Narrow"/>
              </a:rPr>
              <a:t>	</a:t>
            </a:r>
          </a:p>
        </p:txBody>
      </p:sp>
      <p:sp>
        <p:nvSpPr>
          <p:cNvPr id="8" name="Rectangle 7"/>
          <p:cNvSpPr/>
          <p:nvPr/>
        </p:nvSpPr>
        <p:spPr>
          <a:xfrm>
            <a:off x="821659" y="4806087"/>
            <a:ext cx="2743200" cy="430887"/>
          </a:xfrm>
          <a:prstGeom prst="rect">
            <a:avLst/>
          </a:prstGeom>
        </p:spPr>
        <p:txBody>
          <a:bodyPr wrap="square">
            <a:spAutoFit/>
          </a:bodyPr>
          <a:lstStyle/>
          <a:p>
            <a:pPr algn="ctr"/>
            <a:r>
              <a:rPr lang="en-US" sz="2200" dirty="0">
                <a:solidFill>
                  <a:srgbClr val="231F20"/>
                </a:solidFill>
                <a:latin typeface="Arial Narrow" charset="0"/>
                <a:ea typeface="ＭＳ Ｐゴシック" charset="0"/>
              </a:rPr>
              <a:t>Chicken </a:t>
            </a:r>
            <a:r>
              <a:rPr lang="en-US" sz="2200" dirty="0" smtClean="0">
                <a:solidFill>
                  <a:srgbClr val="231F20"/>
                </a:solidFill>
                <a:latin typeface="Arial Narrow" charset="0"/>
                <a:ea typeface="ＭＳ Ｐゴシック" charset="0"/>
              </a:rPr>
              <a:t>broth</a:t>
            </a:r>
            <a:endParaRPr lang="en-US" sz="2200" dirty="0">
              <a:solidFill>
                <a:srgbClr val="231F20"/>
              </a:solidFill>
              <a:latin typeface="Arial Narrow" charset="0"/>
              <a:ea typeface="ＭＳ Ｐゴシック" charset="0"/>
            </a:endParaRPr>
          </a:p>
        </p:txBody>
      </p:sp>
      <p:sp>
        <p:nvSpPr>
          <p:cNvPr id="9" name="Rectangle 8"/>
          <p:cNvSpPr/>
          <p:nvPr/>
        </p:nvSpPr>
        <p:spPr>
          <a:xfrm>
            <a:off x="4428353" y="4803219"/>
            <a:ext cx="2743200" cy="430887"/>
          </a:xfrm>
          <a:prstGeom prst="rect">
            <a:avLst/>
          </a:prstGeom>
        </p:spPr>
        <p:txBody>
          <a:bodyPr wrap="square">
            <a:spAutoFit/>
          </a:bodyPr>
          <a:lstStyle/>
          <a:p>
            <a:pPr algn="ctr"/>
            <a:r>
              <a:rPr lang="en-US" sz="2200" dirty="0">
                <a:solidFill>
                  <a:srgbClr val="231F20"/>
                </a:solidFill>
                <a:latin typeface="Arial Narrow" charset="0"/>
                <a:ea typeface="ＭＳ Ｐゴシック" charset="0"/>
              </a:rPr>
              <a:t>Refried </a:t>
            </a:r>
            <a:r>
              <a:rPr lang="en-US" sz="2200" dirty="0" smtClean="0">
                <a:solidFill>
                  <a:srgbClr val="231F20"/>
                </a:solidFill>
                <a:latin typeface="Arial Narrow" charset="0"/>
                <a:ea typeface="ＭＳ Ｐゴシック" charset="0"/>
              </a:rPr>
              <a:t>beans</a:t>
            </a:r>
            <a:endParaRPr lang="en-US" sz="2200" dirty="0">
              <a:solidFill>
                <a:srgbClr val="231F20"/>
              </a:solidFill>
              <a:latin typeface="Arial Narrow" charset="0"/>
              <a:ea typeface="ＭＳ Ｐゴシック" charset="0"/>
            </a:endParaRPr>
          </a:p>
        </p:txBody>
      </p:sp>
      <p:sp>
        <p:nvSpPr>
          <p:cNvPr id="10" name="Rectangle 3"/>
          <p:cNvSpPr txBox="1">
            <a:spLocks noChangeArrowheads="1"/>
          </p:cNvSpPr>
          <p:nvPr/>
        </p:nvSpPr>
        <p:spPr bwMode="auto">
          <a:xfrm>
            <a:off x="531813" y="1047750"/>
            <a:ext cx="8612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kern="0" dirty="0" smtClean="0">
                <a:solidFill>
                  <a:srgbClr val="E97635"/>
                </a:solidFill>
                <a:latin typeface="Arial Narrow" charset="0"/>
                <a:cs typeface="+mn-cs"/>
              </a:rPr>
              <a:t>Which food will cool quicker?</a:t>
            </a:r>
            <a:endParaRPr lang="en-US" sz="2400" b="1" kern="0" dirty="0">
              <a:solidFill>
                <a:srgbClr val="E97635"/>
              </a:solidFill>
              <a:latin typeface="Arial Narrow" charset="0"/>
              <a:cs typeface="+mn-cs"/>
            </a:endParaRPr>
          </a:p>
        </p:txBody>
      </p:sp>
      <p:pic>
        <p:nvPicPr>
          <p:cNvPr id="11" name="Picture Placeholder 4" descr="161221_G430_refriedBeanContainer_791.jpg"/>
          <p:cNvPicPr>
            <a:picLocks noChangeAspect="1"/>
          </p:cNvPicPr>
          <p:nvPr/>
        </p:nvPicPr>
        <p:blipFill rotWithShape="1">
          <a:blip r:embed="rId3" cstate="screen">
            <a:extLst>
              <a:ext uri="{28A0092B-C50C-407E-A947-70E740481C1C}">
                <a14:useLocalDpi xmlns:a14="http://schemas.microsoft.com/office/drawing/2010/main"/>
              </a:ext>
            </a:extLst>
          </a:blip>
          <a:srcRect t="-91"/>
          <a:stretch/>
        </p:blipFill>
        <p:spPr>
          <a:xfrm>
            <a:off x="4428353" y="2068394"/>
            <a:ext cx="2743200" cy="2743200"/>
          </a:xfrm>
          <a:prstGeom prst="roundRect">
            <a:avLst>
              <a:gd name="adj" fmla="val 9406"/>
            </a:avLst>
          </a:prstGeom>
        </p:spPr>
      </p:pic>
    </p:spTree>
    <p:extLst>
      <p:ext uri="{BB962C8B-B14F-4D97-AF65-F5344CB8AC3E}">
        <p14:creationId xmlns:p14="http://schemas.microsoft.com/office/powerpoint/2010/main" val="113273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4">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NRAEF1481.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0742" t="9406" r="24875" b="8714"/>
          <a:stretch/>
        </p:blipFill>
        <p:spPr/>
      </p:pic>
      <p:sp>
        <p:nvSpPr>
          <p:cNvPr id="181252" name="Rectangle 8"/>
          <p:cNvSpPr>
            <a:spLocks noGrp="1" noChangeArrowheads="1"/>
          </p:cNvSpPr>
          <p:nvPr>
            <p:ph type="title"/>
          </p:nvPr>
        </p:nvSpPr>
        <p:spPr/>
        <p:txBody>
          <a:bodyPr/>
          <a:lstStyle/>
          <a:p>
            <a:pPr eaLnBrk="1" hangingPunct="1">
              <a:defRPr/>
            </a:pPr>
            <a:r>
              <a:rPr lang="en-US" dirty="0" smtClean="0">
                <a:latin typeface="Arial Narrow" charset="0"/>
                <a:cs typeface="+mj-cs"/>
              </a:rPr>
              <a:t>Methods for Cooling Food</a:t>
            </a:r>
            <a:endParaRPr lang="en-US" dirty="0">
              <a:latin typeface="Arial Narrow" charset="0"/>
              <a:cs typeface="+mj-cs"/>
            </a:endParaRPr>
          </a:p>
        </p:txBody>
      </p:sp>
      <p:sp>
        <p:nvSpPr>
          <p:cNvPr id="181250" name="Rectangle 3"/>
          <p:cNvSpPr>
            <a:spLocks noGrp="1" noChangeArrowheads="1"/>
          </p:cNvSpPr>
          <p:nvPr>
            <p:ph idx="1"/>
          </p:nvPr>
        </p:nvSpPr>
        <p:spPr/>
        <p:txBody>
          <a:bodyPr/>
          <a:lstStyle/>
          <a:p>
            <a:pPr marL="0" indent="0" eaLnBrk="1" hangingPunct="1">
              <a:defRPr/>
            </a:pPr>
            <a:r>
              <a:rPr lang="en-US" dirty="0">
                <a:latin typeface="Arial Narrow" charset="0"/>
                <a:cs typeface="+mn-cs"/>
              </a:rPr>
              <a:t>Food can be cooled by adding ice or cold water as an </a:t>
            </a:r>
            <a:r>
              <a:rPr lang="en-US" dirty="0" smtClean="0">
                <a:latin typeface="Arial Narrow" charset="0"/>
                <a:cs typeface="+mn-cs"/>
              </a:rPr>
              <a:t>ingredient.</a:t>
            </a:r>
            <a:endParaRPr lang="en-US" dirty="0">
              <a:latin typeface="Arial Narrow" charset="0"/>
              <a:cs typeface="+mn-cs"/>
            </a:endParaRPr>
          </a:p>
          <a:p>
            <a:pPr lvl="1" eaLnBrk="1" hangingPunct="1">
              <a:defRPr/>
            </a:pPr>
            <a:r>
              <a:rPr lang="en-US" dirty="0">
                <a:latin typeface="Arial Narrow" charset="0"/>
              </a:rPr>
              <a:t>Can be used when cooling soups or stews</a:t>
            </a:r>
          </a:p>
          <a:p>
            <a:pPr lvl="1" eaLnBrk="1" hangingPunct="1">
              <a:defRPr/>
            </a:pPr>
            <a:r>
              <a:rPr lang="en-US" dirty="0" smtClean="0">
                <a:latin typeface="Arial Narrow" charset="0"/>
              </a:rPr>
              <a:t>The recipe is made with less water than required</a:t>
            </a:r>
          </a:p>
          <a:p>
            <a:pPr lvl="1" eaLnBrk="1" hangingPunct="1">
              <a:defRPr/>
            </a:pPr>
            <a:r>
              <a:rPr lang="en-US" dirty="0" smtClean="0">
                <a:latin typeface="Arial Narrow" charset="0"/>
              </a:rPr>
              <a:t>Cold water or ice is added after cooking to provide the remaining water and cool the food</a:t>
            </a:r>
            <a:endParaRPr lang="en-US" dirty="0">
              <a:latin typeface="Arial Narrow" charset="0"/>
            </a:endParaRP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6-25</a:t>
            </a:r>
          </a:p>
        </p:txBody>
      </p:sp>
    </p:spTree>
    <p:extLst>
      <p:ext uri="{BB962C8B-B14F-4D97-AF65-F5344CB8AC3E}">
        <p14:creationId xmlns:p14="http://schemas.microsoft.com/office/powerpoint/2010/main" val="10328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6-26</a:t>
            </a:r>
          </a:p>
        </p:txBody>
      </p:sp>
      <p:pic>
        <p:nvPicPr>
          <p:cNvPr id="2" name="Picture Placeholder 1" descr="161221_G520_coveredFoodInCooler_825.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86372" name="Rectangle 8"/>
          <p:cNvSpPr>
            <a:spLocks noGrp="1" noChangeArrowheads="1"/>
          </p:cNvSpPr>
          <p:nvPr>
            <p:ph type="title"/>
          </p:nvPr>
        </p:nvSpPr>
        <p:spPr/>
        <p:txBody>
          <a:bodyPr/>
          <a:lstStyle/>
          <a:p>
            <a:pPr eaLnBrk="1" hangingPunct="1">
              <a:defRPr/>
            </a:pPr>
            <a:r>
              <a:rPr lang="en-US" dirty="0">
                <a:latin typeface="Arial Narrow" charset="0"/>
                <a:cs typeface="+mj-cs"/>
              </a:rPr>
              <a:t>Storing Food for Further Cooling</a:t>
            </a:r>
          </a:p>
        </p:txBody>
      </p:sp>
      <p:sp>
        <p:nvSpPr>
          <p:cNvPr id="5" name="Content Placeholder 4"/>
          <p:cNvSpPr>
            <a:spLocks noGrp="1"/>
          </p:cNvSpPr>
          <p:nvPr>
            <p:ph idx="1"/>
          </p:nvPr>
        </p:nvSpPr>
        <p:spPr/>
        <p:txBody>
          <a:bodyPr/>
          <a:lstStyle/>
          <a:p>
            <a:pPr>
              <a:spcBef>
                <a:spcPct val="0"/>
              </a:spcBef>
              <a:defRPr/>
            </a:pPr>
            <a:r>
              <a:rPr lang="en-US" dirty="0">
                <a:latin typeface="Arial Narrow" charset="0"/>
                <a:cs typeface="+mn-cs"/>
              </a:rPr>
              <a:t>When storing food for further cooling:</a:t>
            </a:r>
          </a:p>
          <a:p>
            <a:pPr lvl="1" eaLnBrk="1" hangingPunct="1">
              <a:defRPr/>
            </a:pPr>
            <a:r>
              <a:rPr lang="en-US" dirty="0">
                <a:latin typeface="Arial Narrow" charset="0"/>
              </a:rPr>
              <a:t>Loosely cover food containers before storing </a:t>
            </a:r>
            <a:r>
              <a:rPr lang="en-US" dirty="0" smtClean="0">
                <a:latin typeface="Arial Narrow" charset="0"/>
              </a:rPr>
              <a:t>them</a:t>
            </a:r>
            <a:endParaRPr lang="en-US" dirty="0">
              <a:latin typeface="Arial Narrow" charset="0"/>
            </a:endParaRPr>
          </a:p>
          <a:p>
            <a:pPr lvl="1" eaLnBrk="1" hangingPunct="1">
              <a:defRPr/>
            </a:pPr>
            <a:r>
              <a:rPr lang="en-US" dirty="0">
                <a:latin typeface="Arial Narrow" charset="0"/>
              </a:rPr>
              <a:t>Food can be left uncovered if protected from </a:t>
            </a:r>
            <a:r>
              <a:rPr lang="en-US" dirty="0" smtClean="0">
                <a:latin typeface="Arial Narrow" charset="0"/>
              </a:rPr>
              <a:t>contamination</a:t>
            </a:r>
            <a:endParaRPr lang="en-US" dirty="0">
              <a:latin typeface="Arial Narrow" charset="0"/>
            </a:endParaRPr>
          </a:p>
          <a:p>
            <a:pPr lvl="2" eaLnBrk="1" hangingPunct="1">
              <a:defRPr/>
            </a:pPr>
            <a:r>
              <a:rPr lang="en-US" dirty="0">
                <a:latin typeface="Arial Narrow" charset="0"/>
              </a:rPr>
              <a:t>Storing uncovered containers above other food, especially raw seafood, meat, and poultry, will help prevent </a:t>
            </a:r>
            <a:r>
              <a:rPr lang="en-US" dirty="0" smtClean="0">
                <a:latin typeface="Arial Narrow" charset="0"/>
              </a:rPr>
              <a:t>cross-contamination</a:t>
            </a:r>
            <a:endParaRPr lang="en-US" dirty="0">
              <a:latin typeface="Arial Narrow" charset="0"/>
            </a:endParaRPr>
          </a:p>
        </p:txBody>
      </p:sp>
    </p:spTree>
    <p:extLst>
      <p:ext uri="{BB962C8B-B14F-4D97-AF65-F5344CB8AC3E}">
        <p14:creationId xmlns:p14="http://schemas.microsoft.com/office/powerpoint/2010/main" val="1619417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a:t>
            </a:r>
            <a:r>
              <a:rPr lang="en-US" sz="2200" dirty="0" smtClean="0">
                <a:solidFill>
                  <a:srgbClr val="231F20"/>
                </a:solidFill>
                <a:latin typeface="Arial Narrow" charset="0"/>
                <a:ea typeface="ＭＳ Ｐゴシック" charset="0"/>
              </a:rPr>
              <a:t>145</a:t>
            </a:r>
            <a:r>
              <a:rPr lang="en-US" sz="2200" dirty="0">
                <a:latin typeface="Arial Narrow" charset="0"/>
              </a:rPr>
              <a:t>ºF</a:t>
            </a:r>
            <a:r>
              <a:rPr lang="en-US" sz="2200" dirty="0" smtClean="0">
                <a:solidFill>
                  <a:srgbClr val="231F20"/>
                </a:solidFill>
                <a:latin typeface="Arial Narrow" charset="0"/>
                <a:ea typeface="ＭＳ Ｐゴシック" charset="0"/>
              </a:rPr>
              <a:t> </a:t>
            </a:r>
            <a:r>
              <a:rPr lang="en-US" sz="2200" dirty="0">
                <a:solidFill>
                  <a:srgbClr val="231F20"/>
                </a:solidFill>
                <a:latin typeface="Arial Narrow" charset="0"/>
                <a:ea typeface="ＭＳ Ｐゴシック" charset="0"/>
              </a:rPr>
              <a:t>(</a:t>
            </a:r>
            <a:r>
              <a:rPr lang="en-US" sz="2200" dirty="0" smtClean="0">
                <a:solidFill>
                  <a:srgbClr val="231F20"/>
                </a:solidFill>
                <a:latin typeface="Arial Narrow" charset="0"/>
                <a:ea typeface="ＭＳ Ｐゴシック" charset="0"/>
              </a:rPr>
              <a:t>63</a:t>
            </a:r>
            <a:r>
              <a:rPr lang="en-US" sz="2200" dirty="0">
                <a:latin typeface="Arial Narrow" charset="0"/>
              </a:rPr>
              <a:t>ºC</a:t>
            </a:r>
            <a:r>
              <a:rPr lang="en-US" sz="2200" dirty="0" smtClean="0">
                <a:solidFill>
                  <a:srgbClr val="231F20"/>
                </a:solidFill>
                <a:latin typeface="Arial Narrow" charset="0"/>
                <a:ea typeface="ＭＳ Ｐゴシック" charset="0"/>
              </a:rPr>
              <a:t>)</a:t>
            </a:r>
            <a:endParaRPr lang="en-US" sz="2200" dirty="0">
              <a:solidFill>
                <a:srgbClr val="231F20"/>
              </a:solidFill>
              <a:latin typeface="Arial Narrow" charset="0"/>
              <a:ea typeface="ＭＳ Ｐゴシック" charset="0"/>
            </a:endParaRP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a:t>
            </a:r>
            <a:r>
              <a:rPr lang="en-US" sz="2200" dirty="0" smtClean="0">
                <a:solidFill>
                  <a:srgbClr val="231F20"/>
                </a:solidFill>
                <a:latin typeface="Arial Narrow" charset="0"/>
                <a:ea typeface="ＭＳ Ｐゴシック" charset="0"/>
              </a:rPr>
              <a:t>165</a:t>
            </a:r>
            <a:r>
              <a:rPr lang="en-US" sz="2200" dirty="0">
                <a:latin typeface="Arial Narrow" charset="0"/>
              </a:rPr>
              <a:t>ºF</a:t>
            </a:r>
            <a:r>
              <a:rPr lang="en-US" sz="2200" dirty="0" smtClean="0">
                <a:solidFill>
                  <a:srgbClr val="231F20"/>
                </a:solidFill>
                <a:latin typeface="Arial Narrow" charset="0"/>
                <a:ea typeface="ＭＳ Ｐゴシック" charset="0"/>
              </a:rPr>
              <a:t> </a:t>
            </a:r>
            <a:r>
              <a:rPr lang="en-US" sz="2200" dirty="0">
                <a:solidFill>
                  <a:srgbClr val="231F20"/>
                </a:solidFill>
                <a:latin typeface="Arial Narrow" charset="0"/>
                <a:ea typeface="ＭＳ Ｐゴシック" charset="0"/>
              </a:rPr>
              <a:t>(</a:t>
            </a:r>
            <a:r>
              <a:rPr lang="en-US" sz="2200" dirty="0" smtClean="0">
                <a:solidFill>
                  <a:srgbClr val="231F20"/>
                </a:solidFill>
                <a:latin typeface="Arial Narrow" charset="0"/>
                <a:ea typeface="ＭＳ Ｐゴシック" charset="0"/>
              </a:rPr>
              <a:t>74</a:t>
            </a:r>
            <a:r>
              <a:rPr lang="en-US" sz="2200" dirty="0">
                <a:latin typeface="Arial Narrow" charset="0"/>
              </a:rPr>
              <a:t>ºC</a:t>
            </a:r>
            <a:r>
              <a:rPr lang="en-US" sz="2200" dirty="0" smtClean="0">
                <a:solidFill>
                  <a:srgbClr val="231F20"/>
                </a:solidFill>
                <a:latin typeface="Arial Narrow" charset="0"/>
                <a:ea typeface="ＭＳ Ｐゴシック" charset="0"/>
              </a:rPr>
              <a:t>)</a:t>
            </a:r>
            <a:endParaRPr lang="en-US" sz="2200" dirty="0">
              <a:solidFill>
                <a:srgbClr val="231F20"/>
              </a:solidFill>
              <a:latin typeface="Arial Narrow" charset="0"/>
              <a:ea typeface="ＭＳ Ｐゴシック" charset="0"/>
            </a:endParaRPr>
          </a:p>
        </p:txBody>
      </p:sp>
      <p:sp>
        <p:nvSpPr>
          <p:cNvPr id="15"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6e_c07_05_RoastBeef.tif"/>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9525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What temperature should a beef sandwich for immediate service be reheated to?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6-27</a:t>
            </a:r>
          </a:p>
        </p:txBody>
      </p:sp>
      <p:sp>
        <p:nvSpPr>
          <p:cNvPr id="8" name="Rectangle 7"/>
          <p:cNvSpPr/>
          <p:nvPr/>
        </p:nvSpPr>
        <p:spPr>
          <a:xfrm>
            <a:off x="3714750" y="3121629"/>
            <a:ext cx="4572000" cy="461665"/>
          </a:xfrm>
          <a:prstGeom prst="rect">
            <a:avLst/>
          </a:prstGeom>
        </p:spPr>
        <p:txBody>
          <a:bodyPr>
            <a:spAutoFit/>
          </a:bodyPr>
          <a:lstStyle/>
          <a:p>
            <a:r>
              <a:rPr lang="en-US" sz="2400" b="1" dirty="0">
                <a:solidFill>
                  <a:srgbClr val="FF0000"/>
                </a:solidFill>
                <a:latin typeface="Arial Narrow"/>
              </a:rPr>
              <a:t>	</a:t>
            </a:r>
          </a:p>
        </p:txBody>
      </p:sp>
      <p:sp>
        <p:nvSpPr>
          <p:cNvPr id="14" name="Rectangle 13"/>
          <p:cNvSpPr/>
          <p:nvPr/>
        </p:nvSpPr>
        <p:spPr>
          <a:xfrm>
            <a:off x="3714750" y="3628994"/>
            <a:ext cx="4981575" cy="1200329"/>
          </a:xfrm>
          <a:prstGeom prst="rect">
            <a:avLst/>
          </a:prstGeom>
        </p:spPr>
        <p:txBody>
          <a:bodyPr wrap="square">
            <a:spAutoFit/>
          </a:bodyPr>
          <a:lstStyle/>
          <a:p>
            <a:r>
              <a:rPr lang="en-US" sz="2400" dirty="0">
                <a:solidFill>
                  <a:srgbClr val="231F20"/>
                </a:solidFill>
                <a:latin typeface="Arial Narrow" charset="0"/>
                <a:ea typeface="ＭＳ Ｐゴシック" charset="0"/>
              </a:rPr>
              <a:t>Why? </a:t>
            </a:r>
            <a:endParaRPr lang="en-US" sz="2400" dirty="0" smtClean="0">
              <a:solidFill>
                <a:srgbClr val="231F20"/>
              </a:solidFill>
              <a:latin typeface="Arial Narrow" charset="0"/>
              <a:ea typeface="ＭＳ Ｐゴシック" charset="0"/>
            </a:endParaRPr>
          </a:p>
          <a:p>
            <a:r>
              <a:rPr lang="en-US" sz="2400" b="1" dirty="0" smtClean="0">
                <a:solidFill>
                  <a:srgbClr val="FF0000"/>
                </a:solidFill>
                <a:latin typeface="Arial Narrow"/>
              </a:rPr>
              <a:t>Food </a:t>
            </a:r>
            <a:r>
              <a:rPr lang="en-US" sz="2400" b="1" dirty="0">
                <a:solidFill>
                  <a:srgbClr val="FF0000"/>
                </a:solidFill>
                <a:latin typeface="Arial Narrow"/>
              </a:rPr>
              <a:t>that will be served </a:t>
            </a:r>
            <a:r>
              <a:rPr lang="en-US" sz="2400" b="1" dirty="0" smtClean="0">
                <a:solidFill>
                  <a:srgbClr val="FF0000"/>
                </a:solidFill>
                <a:latin typeface="Arial Narrow"/>
              </a:rPr>
              <a:t>immediately can be reheated to </a:t>
            </a:r>
            <a:r>
              <a:rPr lang="en-US" sz="2400" b="1" dirty="0">
                <a:solidFill>
                  <a:srgbClr val="FF0000"/>
                </a:solidFill>
                <a:latin typeface="Arial Narrow"/>
              </a:rPr>
              <a:t>any temperature.   	</a:t>
            </a:r>
          </a:p>
        </p:txBody>
      </p:sp>
      <p:sp>
        <p:nvSpPr>
          <p:cNvPr id="13" name="Text Box 7"/>
          <p:cNvSpPr txBox="1">
            <a:spLocks noChangeArrowheads="1"/>
          </p:cNvSpPr>
          <p:nvPr/>
        </p:nvSpPr>
        <p:spPr bwMode="auto">
          <a:xfrm>
            <a:off x="3815758" y="2826767"/>
            <a:ext cx="3480392"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C. Any temperature</a:t>
            </a:r>
          </a:p>
        </p:txBody>
      </p:sp>
    </p:spTree>
    <p:extLst>
      <p:ext uri="{BB962C8B-B14F-4D97-AF65-F5344CB8AC3E}">
        <p14:creationId xmlns:p14="http://schemas.microsoft.com/office/powerpoint/2010/main" val="34092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6-28</a:t>
            </a:r>
          </a:p>
        </p:txBody>
      </p:sp>
      <p:pic>
        <p:nvPicPr>
          <p:cNvPr id="3" name="Picture Placeholder 2" descr="NRAEF1561.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87397" name="Rectangle 8"/>
          <p:cNvSpPr>
            <a:spLocks noGrp="1" noChangeArrowheads="1"/>
          </p:cNvSpPr>
          <p:nvPr>
            <p:ph type="title"/>
          </p:nvPr>
        </p:nvSpPr>
        <p:spPr/>
        <p:txBody>
          <a:bodyPr/>
          <a:lstStyle/>
          <a:p>
            <a:pPr eaLnBrk="1" hangingPunct="1">
              <a:defRPr/>
            </a:pPr>
            <a:r>
              <a:rPr lang="en-US" dirty="0">
                <a:latin typeface="Arial Narrow" charset="0"/>
                <a:cs typeface="+mj-cs"/>
              </a:rPr>
              <a:t>Reheating Food</a:t>
            </a:r>
          </a:p>
        </p:txBody>
      </p:sp>
      <p:sp>
        <p:nvSpPr>
          <p:cNvPr id="5" name="Content Placeholder 4"/>
          <p:cNvSpPr>
            <a:spLocks noGrp="1"/>
          </p:cNvSpPr>
          <p:nvPr>
            <p:ph idx="1"/>
          </p:nvPr>
        </p:nvSpPr>
        <p:spPr/>
        <p:txBody>
          <a:bodyPr/>
          <a:lstStyle/>
          <a:p>
            <a:pPr marL="0" indent="0"/>
            <a:r>
              <a:rPr lang="en-US" dirty="0">
                <a:latin typeface="Arial Narrow" charset="0"/>
                <a:cs typeface="+mn-cs"/>
              </a:rPr>
              <a:t>Commercially processed and packaged ready-to-eat food:</a:t>
            </a:r>
          </a:p>
          <a:p>
            <a:pPr lvl="1" eaLnBrk="1" hangingPunct="1">
              <a:defRPr/>
            </a:pPr>
            <a:r>
              <a:rPr lang="en-US" dirty="0">
                <a:latin typeface="Arial Narrow" charset="0"/>
              </a:rPr>
              <a:t>Reheat to an internal temperature of at least 135ºF (57ºC</a:t>
            </a:r>
            <a:r>
              <a:rPr lang="en-US" dirty="0" smtClean="0">
                <a:latin typeface="Arial Narrow" charset="0"/>
              </a:rPr>
              <a:t>)</a:t>
            </a:r>
            <a:endParaRPr lang="en-US" dirty="0">
              <a:latin typeface="Arial Narrow" charset="0"/>
            </a:endParaRPr>
          </a:p>
          <a:p>
            <a:pPr lvl="1" eaLnBrk="1" hangingPunct="1">
              <a:defRPr/>
            </a:pPr>
            <a:r>
              <a:rPr lang="en-US" dirty="0">
                <a:latin typeface="Arial Narrow" charset="0"/>
              </a:rPr>
              <a:t>This includes items like cheese sticks and </a:t>
            </a:r>
            <a:r>
              <a:rPr lang="en-US" dirty="0" smtClean="0">
                <a:latin typeface="Arial Narrow" charset="0"/>
              </a:rPr>
              <a:t>deep-fried vegetables</a:t>
            </a:r>
            <a:endParaRPr lang="en-US" dirty="0">
              <a:latin typeface="Arial Narrow" charset="0"/>
            </a:endParaRPr>
          </a:p>
        </p:txBody>
      </p:sp>
    </p:spTree>
    <p:extLst>
      <p:ext uri="{BB962C8B-B14F-4D97-AF65-F5344CB8AC3E}">
        <p14:creationId xmlns:p14="http://schemas.microsoft.com/office/powerpoint/2010/main" val="3881141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a:t>
            </a:r>
          </a:p>
        </p:txBody>
      </p:sp>
    </p:spTree>
    <p:extLst>
      <p:ext uri="{BB962C8B-B14F-4D97-AF65-F5344CB8AC3E}">
        <p14:creationId xmlns:p14="http://schemas.microsoft.com/office/powerpoint/2010/main" val="4023659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2" name="Picture Placeholder 1" descr="601makingTunaSandwiches-161220_G070_sandwichBadPractice_100.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prepared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a:t>
            </a:r>
          </a:p>
        </p:txBody>
      </p:sp>
      <p:sp>
        <p:nvSpPr>
          <p:cNvPr id="8" name="Rectangle 7"/>
          <p:cNvSpPr/>
          <p:nvPr/>
        </p:nvSpPr>
        <p:spPr>
          <a:xfrm>
            <a:off x="3714750" y="3121629"/>
            <a:ext cx="4572000" cy="1938992"/>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You should only </a:t>
            </a:r>
            <a:r>
              <a:rPr lang="en-US" sz="2400" b="1" dirty="0">
                <a:solidFill>
                  <a:srgbClr val="FF0000"/>
                </a:solidFill>
                <a:latin typeface="Arial Narrow"/>
              </a:rPr>
              <a:t>remove as much food from the cooler as you can prep in a short period of time. </a:t>
            </a:r>
          </a:p>
          <a:p>
            <a:r>
              <a:rPr lang="en-US" sz="2400" b="1" dirty="0">
                <a:solidFill>
                  <a:srgbClr val="FF0000"/>
                </a:solidFill>
                <a:latin typeface="Arial Narrow"/>
              </a:rPr>
              <a:t>	</a:t>
            </a:r>
          </a:p>
        </p:txBody>
      </p:sp>
    </p:spTree>
    <p:extLst>
      <p:ext uri="{BB962C8B-B14F-4D97-AF65-F5344CB8AC3E}">
        <p14:creationId xmlns:p14="http://schemas.microsoft.com/office/powerpoint/2010/main" val="260763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9"/>
          <p:cNvSpPr>
            <a:spLocks noGrp="1" noChangeArrowheads="1"/>
          </p:cNvSpPr>
          <p:nvPr>
            <p:ph type="title"/>
          </p:nvPr>
        </p:nvSpPr>
        <p:spPr/>
        <p:txBody>
          <a:bodyPr/>
          <a:lstStyle/>
          <a:p>
            <a:pPr eaLnBrk="1" hangingPunct="1">
              <a:defRPr/>
            </a:pPr>
            <a:r>
              <a:rPr lang="en-US" dirty="0" smtClean="0">
                <a:latin typeface="Arial Narrow" charset="0"/>
                <a:cs typeface="+mj-cs"/>
              </a:rPr>
              <a:t>Additives</a:t>
            </a:r>
            <a:endParaRPr lang="en-US" dirty="0">
              <a:latin typeface="Arial Narrow" charset="0"/>
              <a:cs typeface="+mj-cs"/>
            </a:endParaRPr>
          </a:p>
        </p:txBody>
      </p:sp>
      <p:sp>
        <p:nvSpPr>
          <p:cNvPr id="154626" name="Rectangle 4"/>
          <p:cNvSpPr>
            <a:spLocks noGrp="1" noChangeArrowheads="1"/>
          </p:cNvSpPr>
          <p:nvPr>
            <p:ph idx="1"/>
          </p:nvPr>
        </p:nvSpPr>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a:t>
            </a:r>
            <a:r>
              <a:rPr lang="en-US" dirty="0" smtClean="0">
                <a:latin typeface="Arial Narrow" charset="0"/>
              </a:rPr>
              <a:t>law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a:t>
            </a:r>
            <a:r>
              <a:rPr lang="en-US" dirty="0" smtClean="0">
                <a:latin typeface="Arial Narrow" charset="0"/>
              </a:rPr>
              <a:t/>
            </a:r>
            <a:br>
              <a:rPr lang="en-US" dirty="0" smtClean="0">
                <a:latin typeface="Arial Narrow" charset="0"/>
              </a:rPr>
            </a:br>
            <a:r>
              <a:rPr lang="en-US" dirty="0" smtClean="0">
                <a:latin typeface="Arial Narrow" charset="0"/>
              </a:rPr>
              <a:t>the operation</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6-5</a:t>
            </a:r>
          </a:p>
        </p:txBody>
      </p:sp>
    </p:spTree>
    <p:extLst>
      <p:ext uri="{BB962C8B-B14F-4D97-AF65-F5344CB8AC3E}">
        <p14:creationId xmlns:p14="http://schemas.microsoft.com/office/powerpoint/2010/main" val="2192868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9"/>
          <p:cNvSpPr>
            <a:spLocks noGrp="1" noChangeArrowheads="1"/>
          </p:cNvSpPr>
          <p:nvPr>
            <p:ph type="title"/>
          </p:nvPr>
        </p:nvSpPr>
        <p:spPr/>
        <p:txBody>
          <a:bodyPr/>
          <a:lstStyle/>
          <a:p>
            <a:pPr eaLnBrk="1" hangingPunct="1">
              <a:defRPr/>
            </a:pPr>
            <a:r>
              <a:rPr lang="en-US" dirty="0" smtClean="0">
                <a:latin typeface="Arial Narrow" charset="0"/>
                <a:cs typeface="+mj-cs"/>
              </a:rPr>
              <a:t>Presenting Food Honestly</a:t>
            </a:r>
            <a:endParaRPr lang="en-US" dirty="0">
              <a:latin typeface="Arial Narrow" charset="0"/>
              <a:cs typeface="+mj-cs"/>
            </a:endParaRPr>
          </a:p>
        </p:txBody>
      </p:sp>
      <p:sp>
        <p:nvSpPr>
          <p:cNvPr id="155650" name="Rectangle 4"/>
          <p:cNvSpPr>
            <a:spLocks noGrp="1" noChangeArrowheads="1"/>
          </p:cNvSpPr>
          <p:nvPr>
            <p:ph idx="1"/>
          </p:nvPr>
        </p:nvSpPr>
        <p:spPr/>
        <p:txBody>
          <a:bodyPr/>
          <a:lstStyle/>
          <a:p>
            <a:pPr marL="0" lvl="1" indent="0" eaLnBrk="1" hangingPunct="1">
              <a:buNone/>
              <a:defRPr/>
            </a:pPr>
            <a:r>
              <a:rPr lang="en-US" sz="2400" b="1" dirty="0">
                <a:solidFill>
                  <a:srgbClr val="E97635"/>
                </a:solidFill>
                <a:latin typeface="Arial Narrow" charset="0"/>
                <a:cs typeface="+mn-cs"/>
              </a:rPr>
              <a:t>Do </a:t>
            </a:r>
            <a:r>
              <a:rPr lang="en-US" sz="2400" b="1" dirty="0">
                <a:solidFill>
                  <a:srgbClr val="FF0000"/>
                </a:solidFill>
                <a:latin typeface="Arial Narrow" charset="0"/>
                <a:cs typeface="+mn-cs"/>
              </a:rPr>
              <a:t>NOT</a:t>
            </a:r>
            <a:r>
              <a:rPr lang="en-US" sz="2400" b="1" dirty="0">
                <a:solidFill>
                  <a:srgbClr val="E97635"/>
                </a:solidFill>
                <a:latin typeface="Arial Narrow" charset="0"/>
                <a:cs typeface="+mn-cs"/>
              </a:rPr>
              <a:t> use the following to misrepresent the appearance of food: </a:t>
            </a:r>
          </a:p>
          <a:p>
            <a:pPr lvl="1" eaLnBrk="1" hangingPunct="1">
              <a:defRPr/>
            </a:pPr>
            <a:r>
              <a:rPr lang="en-US" dirty="0" smtClean="0">
                <a:latin typeface="Arial Narrow" charset="0"/>
              </a:rPr>
              <a:t>Food additives or color additives</a:t>
            </a:r>
          </a:p>
          <a:p>
            <a:pPr lvl="1" eaLnBrk="1" hangingPunct="1">
              <a:defRPr/>
            </a:pPr>
            <a:r>
              <a:rPr lang="en-US" dirty="0" smtClean="0">
                <a:latin typeface="Arial Narrow" charset="0"/>
              </a:rPr>
              <a:t>Colored overwraps</a:t>
            </a:r>
          </a:p>
          <a:p>
            <a:pPr lvl="1" eaLnBrk="1" hangingPunct="1">
              <a:defRPr/>
            </a:pPr>
            <a:r>
              <a:rPr lang="en-US" dirty="0" smtClean="0">
                <a:latin typeface="Arial Narrow" charset="0"/>
              </a:rPr>
              <a:t>Lights</a:t>
            </a:r>
          </a:p>
          <a:p>
            <a:pPr lvl="1" eaLnBrk="1" hangingPunct="1">
              <a:defRPr/>
            </a:pPr>
            <a:endParaRPr lang="en-US" dirty="0" smtClean="0">
              <a:latin typeface="Arial Narrow" charset="0"/>
            </a:endParaRPr>
          </a:p>
          <a:p>
            <a:pPr marL="0" lvl="1" indent="0" eaLnBrk="1" hangingPunct="1">
              <a:buNone/>
              <a:defRPr/>
            </a:pPr>
            <a:r>
              <a:rPr lang="en-US" dirty="0" smtClean="0">
                <a:latin typeface="Arial Narrow" charset="0"/>
              </a:rPr>
              <a:t>Food that was not presented honestly must be thrown out.</a:t>
            </a:r>
            <a:endParaRPr lang="en-US" dirty="0">
              <a:latin typeface="Arial Narrow" charset="0"/>
            </a:endParaRP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6-6</a:t>
            </a:r>
          </a:p>
        </p:txBody>
      </p:sp>
    </p:spTree>
    <p:extLst>
      <p:ext uri="{BB962C8B-B14F-4D97-AF65-F5344CB8AC3E}">
        <p14:creationId xmlns:p14="http://schemas.microsoft.com/office/powerpoint/2010/main" val="385283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9"/>
          <p:cNvSpPr>
            <a:spLocks noGrp="1" noChangeArrowheads="1"/>
          </p:cNvSpPr>
          <p:nvPr>
            <p:ph type="title"/>
          </p:nvPr>
        </p:nvSpPr>
        <p:spPr/>
        <p:txBody>
          <a:bodyPr/>
          <a:lstStyle/>
          <a:p>
            <a:pPr eaLnBrk="1" hangingPunct="1">
              <a:defRPr/>
            </a:pPr>
            <a:r>
              <a:rPr lang="en-US" dirty="0" smtClean="0">
                <a:latin typeface="Arial Narrow" charset="0"/>
                <a:cs typeface="+mj-cs"/>
              </a:rPr>
              <a:t>Corrective Actions</a:t>
            </a:r>
            <a:endParaRPr lang="en-US" dirty="0">
              <a:latin typeface="Arial Narrow" charset="0"/>
              <a:cs typeface="+mj-cs"/>
            </a:endParaRPr>
          </a:p>
        </p:txBody>
      </p:sp>
      <p:sp>
        <p:nvSpPr>
          <p:cNvPr id="156674" name="Rectangle 4"/>
          <p:cNvSpPr>
            <a:spLocks noGrp="1" noChangeArrowheads="1"/>
          </p:cNvSpPr>
          <p:nvPr>
            <p:ph idx="1"/>
          </p:nvPr>
        </p:nvSpPr>
        <p:spPr/>
        <p:txBody>
          <a:bodyPr/>
          <a:lstStyle/>
          <a:p>
            <a:pPr marL="0" indent="0" eaLnBrk="1" hangingPunct="1">
              <a:defRPr/>
            </a:pPr>
            <a:r>
              <a:rPr lang="en-US" dirty="0" smtClean="0">
                <a:latin typeface="Arial Narrow" charset="0"/>
              </a:rPr>
              <a:t>Food </a:t>
            </a:r>
            <a:r>
              <a:rPr lang="en-US" dirty="0">
                <a:latin typeface="Arial Narrow" charset="0"/>
              </a:rPr>
              <a:t>must be thrown </a:t>
            </a:r>
            <a:r>
              <a:rPr lang="en-US" dirty="0" smtClean="0">
                <a:latin typeface="Arial Narrow" charset="0"/>
              </a:rPr>
              <a:t>out when it</a:t>
            </a:r>
            <a:r>
              <a:rPr lang="en-US" dirty="0" smtClean="0">
                <a:latin typeface="Arial Narrow" charset="0"/>
                <a:cs typeface="+mn-cs"/>
              </a:rPr>
              <a:t>:</a:t>
            </a:r>
            <a:endParaRPr lang="en-US" i="1" dirty="0" smtClean="0">
              <a:latin typeface="Arial Narrow" charset="0"/>
              <a:cs typeface="+mn-cs"/>
            </a:endParaRPr>
          </a:p>
          <a:p>
            <a:pPr lvl="1" eaLnBrk="1" hangingPunct="1">
              <a:defRPr/>
            </a:pPr>
            <a:r>
              <a:rPr lang="en-US" dirty="0">
                <a:latin typeface="Arial Narrow" charset="0"/>
              </a:rPr>
              <a:t>I</a:t>
            </a:r>
            <a:r>
              <a:rPr lang="en-US" dirty="0" smtClean="0">
                <a:latin typeface="Arial Narrow" charset="0"/>
              </a:rPr>
              <a:t>s handled by staff who have been restricted or excluded due to illness</a:t>
            </a:r>
            <a:endParaRPr lang="en-US" dirty="0">
              <a:latin typeface="Arial Narrow" charset="0"/>
            </a:endParaRPr>
          </a:p>
          <a:p>
            <a:pPr lvl="1" eaLnBrk="1" hangingPunct="1">
              <a:defRPr/>
            </a:pPr>
            <a:r>
              <a:rPr lang="en-US" dirty="0">
                <a:latin typeface="Arial Narrow" charset="0"/>
              </a:rPr>
              <a:t>I</a:t>
            </a:r>
            <a:r>
              <a:rPr lang="en-US" dirty="0" smtClean="0">
                <a:latin typeface="Arial Narrow" charset="0"/>
              </a:rPr>
              <a:t>s </a:t>
            </a:r>
            <a:r>
              <a:rPr lang="en-US" dirty="0">
                <a:latin typeface="Arial Narrow" charset="0"/>
              </a:rPr>
              <a:t>contaminated by hands or bodily </a:t>
            </a:r>
            <a:r>
              <a:rPr lang="en-US" dirty="0" smtClean="0">
                <a:latin typeface="Arial Narrow" charset="0"/>
              </a:rPr>
              <a:t>fluids</a:t>
            </a:r>
          </a:p>
          <a:p>
            <a:pPr lvl="1" eaLnBrk="1" hangingPunct="1">
              <a:defRPr/>
            </a:pPr>
            <a:r>
              <a:rPr lang="en-US" dirty="0">
                <a:latin typeface="Arial Narrow" charset="0"/>
              </a:rPr>
              <a:t>H</a:t>
            </a:r>
            <a:r>
              <a:rPr lang="en-US" dirty="0" smtClean="0">
                <a:latin typeface="Arial Narrow" charset="0"/>
              </a:rPr>
              <a:t>as </a:t>
            </a:r>
            <a:r>
              <a:rPr lang="en-US" dirty="0">
                <a:latin typeface="Arial Narrow" charset="0"/>
              </a:rPr>
              <a:t>exceeded </a:t>
            </a:r>
            <a:r>
              <a:rPr lang="en-US" dirty="0" smtClean="0">
                <a:latin typeface="Arial Narrow" charset="0"/>
              </a:rPr>
              <a:t>time </a:t>
            </a:r>
            <a:r>
              <a:rPr lang="en-US" dirty="0">
                <a:latin typeface="Arial Narrow" charset="0"/>
              </a:rPr>
              <a:t>and temperature requirements designed to keep </a:t>
            </a:r>
            <a:r>
              <a:rPr lang="en-US" dirty="0" smtClean="0">
                <a:latin typeface="Arial Narrow" charset="0"/>
              </a:rPr>
              <a:t/>
            </a:r>
            <a:br>
              <a:rPr lang="en-US" dirty="0" smtClean="0">
                <a:latin typeface="Arial Narrow" charset="0"/>
              </a:rPr>
            </a:br>
            <a:r>
              <a:rPr lang="en-US" dirty="0" smtClean="0">
                <a:latin typeface="Arial Narrow" charset="0"/>
              </a:rPr>
              <a:t>food </a:t>
            </a:r>
            <a:r>
              <a:rPr lang="en-US" dirty="0">
                <a:latin typeface="Arial Narrow" charset="0"/>
              </a:rPr>
              <a:t>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6-7</a:t>
            </a:r>
          </a:p>
        </p:txBody>
      </p:sp>
    </p:spTree>
    <p:extLst>
      <p:ext uri="{BB962C8B-B14F-4D97-AF65-F5344CB8AC3E}">
        <p14:creationId xmlns:p14="http://schemas.microsoft.com/office/powerpoint/2010/main" val="100996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3" name="Picture Placeholder 2"/>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ＭＳ Ｐゴシック" charset="0"/>
              </a:rPr>
              <a:t>Is this vacuum-packed fish being thawed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sp>
        <p:nvSpPr>
          <p:cNvPr id="8" name="Rectangle 7"/>
          <p:cNvSpPr/>
          <p:nvPr/>
        </p:nvSpPr>
        <p:spPr>
          <a:xfrm>
            <a:off x="3714750" y="3121629"/>
            <a:ext cx="4572000" cy="1938992"/>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Fish that must remain frozen until ready to be used must be removed from the package before thawing. </a:t>
            </a:r>
            <a:r>
              <a:rPr lang="en-US" sz="2400" b="1" dirty="0">
                <a:solidFill>
                  <a:srgbClr val="FF0000"/>
                </a:solidFill>
                <a:latin typeface="Arial Narrow"/>
              </a:rPr>
              <a:t>	</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101" y="1855720"/>
            <a:ext cx="2756794" cy="2740273"/>
          </a:xfrm>
          <a:prstGeom prst="roundRect">
            <a:avLst>
              <a:gd name="adj" fmla="val 8594"/>
            </a:avLst>
          </a:prstGeom>
          <a:noFill/>
          <a:ln>
            <a:noFill/>
          </a:ln>
          <a:effectLst/>
          <a:extLst/>
        </p:spPr>
      </p:pic>
      <p:sp>
        <p:nvSpPr>
          <p:cNvPr id="11" name="Rectangle 3"/>
          <p:cNvSpPr txBox="1">
            <a:spLocks noChangeArrowheads="1"/>
          </p:cNvSpPr>
          <p:nvPr/>
        </p:nvSpPr>
        <p:spPr bwMode="auto">
          <a:xfrm>
            <a:off x="190500" y="4798765"/>
            <a:ext cx="3293679" cy="5733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Font typeface="Wingdings" charset="0"/>
              <a:buNone/>
              <a:defRPr/>
            </a:pPr>
            <a:r>
              <a:rPr lang="en-US" dirty="0">
                <a:latin typeface="Arial Narrow" charset="0"/>
              </a:rPr>
              <a:t>Fish left in the package              and thawed in a cooler</a:t>
            </a:r>
          </a:p>
        </p:txBody>
      </p:sp>
    </p:spTree>
    <p:extLst>
      <p:ext uri="{BB962C8B-B14F-4D97-AF65-F5344CB8AC3E}">
        <p14:creationId xmlns:p14="http://schemas.microsoft.com/office/powerpoint/2010/main" val="16445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606washingGreens_NRA_0108_154_16459.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59749" name="Rectangle 7"/>
          <p:cNvSpPr>
            <a:spLocks noGrp="1" noChangeArrowheads="1"/>
          </p:cNvSpPr>
          <p:nvPr>
            <p:ph type="title"/>
          </p:nvPr>
        </p:nvSpPr>
        <p:spPr/>
        <p:txBody>
          <a:bodyPr/>
          <a:lstStyle/>
          <a:p>
            <a:pPr eaLnBrk="1" hangingPunct="1">
              <a:defRPr/>
            </a:pPr>
            <a:r>
              <a:rPr lang="en-US" dirty="0">
                <a:latin typeface="Arial Narrow" charset="0"/>
                <a:cs typeface="+mj-cs"/>
              </a:rPr>
              <a:t>Prepping </a:t>
            </a:r>
            <a:r>
              <a:rPr lang="en-US" dirty="0" smtClean="0">
                <a:latin typeface="Arial Narrow" charset="0"/>
                <a:cs typeface="+mj-cs"/>
              </a:rPr>
              <a:t>Produce</a:t>
            </a:r>
            <a:endParaRPr lang="en-US" dirty="0">
              <a:latin typeface="Arial Narrow" charset="0"/>
              <a:cs typeface="+mj-cs"/>
            </a:endParaRPr>
          </a:p>
        </p:txBody>
      </p:sp>
      <p:sp>
        <p:nvSpPr>
          <p:cNvPr id="159746" name="Rectangle 2"/>
          <p:cNvSpPr>
            <a:spLocks noGrp="1" noChangeArrowheads="1"/>
          </p:cNvSpPr>
          <p:nvPr>
            <p:ph idx="1"/>
          </p:nvPr>
        </p:nvSpPr>
        <p:spPr/>
        <p:txBody>
          <a:bodyPr/>
          <a:lstStyle/>
          <a:p>
            <a:pPr lvl="1" eaLnBrk="1" hangingPunct="1">
              <a:defRPr/>
            </a:pPr>
            <a:r>
              <a:rPr lang="en-US" dirty="0" smtClean="0">
                <a:latin typeface="Arial Narrow" charset="0"/>
              </a:rPr>
              <a:t>Produce can be treated to control pathogens</a:t>
            </a:r>
          </a:p>
          <a:p>
            <a:pPr lvl="2" eaLnBrk="1" hangingPunct="1">
              <a:defRPr/>
            </a:pPr>
            <a:r>
              <a:rPr lang="en-US" dirty="0" smtClean="0">
                <a:latin typeface="Arial Narrow" charset="0"/>
              </a:rPr>
              <a:t>Using chemicals or water containing ozone</a:t>
            </a:r>
          </a:p>
          <a:p>
            <a:pPr lvl="2" eaLnBrk="1" hangingPunct="1">
              <a:defRPr/>
            </a:pPr>
            <a:r>
              <a:rPr lang="en-US" dirty="0" smtClean="0">
                <a:latin typeface="Arial Narrow" charset="0"/>
              </a:rPr>
              <a:t>Check with your local regulatory authority </a:t>
            </a:r>
          </a:p>
          <a:p>
            <a:pPr lvl="1" eaLnBrk="1" hangingPunct="1">
              <a:defRPr/>
            </a:pPr>
            <a:endParaRPr lang="en-US" dirty="0" smtClean="0">
              <a:latin typeface="Arial Narrow" charset="0"/>
            </a:endParaRPr>
          </a:p>
          <a:p>
            <a:pPr lvl="1" eaLnBrk="1" hangingPunct="1">
              <a:defRPr/>
            </a:pPr>
            <a:r>
              <a:rPr lang="en-US" dirty="0" smtClean="0">
                <a:latin typeface="Arial Narrow" charset="0"/>
              </a:rPr>
              <a:t>When </a:t>
            </a:r>
            <a:r>
              <a:rPr lang="en-US" dirty="0">
                <a:latin typeface="Arial Narrow" charset="0"/>
              </a:rPr>
              <a:t>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6-9</a:t>
            </a:r>
          </a:p>
        </p:txBody>
      </p:sp>
    </p:spTree>
    <p:extLst>
      <p:ext uri="{BB962C8B-B14F-4D97-AF65-F5344CB8AC3E}">
        <p14:creationId xmlns:p14="http://schemas.microsoft.com/office/powerpoint/2010/main" val="143669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2098</Words>
  <Application>Microsoft Office PowerPoint</Application>
  <PresentationFormat>On-screen Show (4:3)</PresentationFormat>
  <Paragraphs>285</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Arial Narrow</vt:lpstr>
      <vt:lpstr>Calibri</vt:lpstr>
      <vt:lpstr>Courier New</vt:lpstr>
      <vt:lpstr>Times New Roman</vt:lpstr>
      <vt:lpstr>Wingdings</vt:lpstr>
      <vt:lpstr>4_SS5e_08_16hr</vt:lpstr>
      <vt:lpstr>PowerPoint Presentation</vt:lpstr>
      <vt:lpstr>PowerPoint Presentation</vt:lpstr>
      <vt:lpstr>Additional Content</vt:lpstr>
      <vt:lpstr>What Do You Think?</vt:lpstr>
      <vt:lpstr>Additives</vt:lpstr>
      <vt:lpstr>Presenting Food Honestly</vt:lpstr>
      <vt:lpstr>Corrective Actions</vt:lpstr>
      <vt:lpstr>What Do You Think?</vt:lpstr>
      <vt:lpstr>Prepping Produce</vt:lpstr>
      <vt:lpstr>What Do You Think?</vt:lpstr>
      <vt:lpstr>What Do You Think?</vt:lpstr>
      <vt:lpstr>What Do You Think?</vt:lpstr>
      <vt:lpstr>Ice</vt:lpstr>
      <vt:lpstr>Preparation Practices That Have Special Requirements</vt:lpstr>
      <vt:lpstr>Preparation Practices That Have Special Requirements</vt:lpstr>
      <vt:lpstr>Cooking Requirements for Specific Types of Food</vt:lpstr>
      <vt:lpstr>Cooking Requirements for Specific Types of Food</vt:lpstr>
      <vt:lpstr>Cooking Requirements for Specific Food</vt:lpstr>
      <vt:lpstr>Partial Cooking During Preparation</vt:lpstr>
      <vt:lpstr>Consumer Advisories</vt:lpstr>
      <vt:lpstr>Children’s Menus</vt:lpstr>
      <vt:lpstr>Operations That Mainly Serve High-Risk Populations</vt:lpstr>
      <vt:lpstr>What Do You Think?</vt:lpstr>
      <vt:lpstr>What Do You Think?</vt:lpstr>
      <vt:lpstr>Methods for Cooling Food</vt:lpstr>
      <vt:lpstr>Storing Food for Further Cooling</vt:lpstr>
      <vt:lpstr>What Do You Think?</vt:lpstr>
      <vt:lpstr>Reheating Food</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2017-07-05T18:21:14Z</dcterms:modified>
</cp:coreProperties>
</file>