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2"/>
  </p:notesMasterIdLst>
  <p:handoutMasterIdLst>
    <p:handoutMasterId r:id="rId53"/>
  </p:handoutMasterIdLst>
  <p:sldIdLst>
    <p:sldId id="361" r:id="rId2"/>
    <p:sldId id="362" r:id="rId3"/>
    <p:sldId id="363" r:id="rId4"/>
    <p:sldId id="679" r:id="rId5"/>
    <p:sldId id="681" r:id="rId6"/>
    <p:sldId id="364" r:id="rId7"/>
    <p:sldId id="682" r:id="rId8"/>
    <p:sldId id="365" r:id="rId9"/>
    <p:sldId id="366" r:id="rId10"/>
    <p:sldId id="367" r:id="rId11"/>
    <p:sldId id="368" r:id="rId12"/>
    <p:sldId id="683" r:id="rId13"/>
    <p:sldId id="369" r:id="rId14"/>
    <p:sldId id="370" r:id="rId15"/>
    <p:sldId id="371" r:id="rId16"/>
    <p:sldId id="372" r:id="rId17"/>
    <p:sldId id="684" r:id="rId18"/>
    <p:sldId id="685" r:id="rId19"/>
    <p:sldId id="686" r:id="rId20"/>
    <p:sldId id="687" r:id="rId21"/>
    <p:sldId id="688" r:id="rId22"/>
    <p:sldId id="689" r:id="rId23"/>
    <p:sldId id="375" r:id="rId24"/>
    <p:sldId id="692" r:id="rId25"/>
    <p:sldId id="691" r:id="rId26"/>
    <p:sldId id="690" r:id="rId27"/>
    <p:sldId id="694" r:id="rId28"/>
    <p:sldId id="695" r:id="rId29"/>
    <p:sldId id="696" r:id="rId30"/>
    <p:sldId id="378" r:id="rId31"/>
    <p:sldId id="377" r:id="rId32"/>
    <p:sldId id="797" r:id="rId33"/>
    <p:sldId id="381" r:id="rId34"/>
    <p:sldId id="697" r:id="rId35"/>
    <p:sldId id="383" r:id="rId36"/>
    <p:sldId id="384" r:id="rId37"/>
    <p:sldId id="699" r:id="rId38"/>
    <p:sldId id="698" r:id="rId39"/>
    <p:sldId id="700" r:id="rId40"/>
    <p:sldId id="701" r:id="rId41"/>
    <p:sldId id="702" r:id="rId42"/>
    <p:sldId id="703" r:id="rId43"/>
    <p:sldId id="704" r:id="rId44"/>
    <p:sldId id="705" r:id="rId45"/>
    <p:sldId id="706" r:id="rId46"/>
    <p:sldId id="707" r:id="rId47"/>
    <p:sldId id="394" r:id="rId48"/>
    <p:sldId id="395" r:id="rId49"/>
    <p:sldId id="396" r:id="rId50"/>
    <p:sldId id="70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2" autoAdjust="0"/>
    <p:restoredTop sz="72612" autoAdjust="0"/>
  </p:normalViewPr>
  <p:slideViewPr>
    <p:cSldViewPr snapToGrid="0">
      <p:cViewPr varScale="1">
        <p:scale>
          <a:sx n="83" d="100"/>
          <a:sy n="83" d="100"/>
        </p:scale>
        <p:origin x="2322" y="96"/>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7/5/2017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495EC52-0243-9643-9D2B-9B2EC18CE35D}"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3871774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t>
            </a:r>
            <a:r>
              <a:rPr lang="en-US" dirty="0" smtClean="0">
                <a:latin typeface="Times New Roman" pitchFamily="18" charset="0"/>
                <a:ea typeface="ＭＳ Ｐゴシック" charset="0"/>
                <a:cs typeface="ＭＳ Ｐゴシック" charset="0"/>
              </a:rPr>
              <a:t>B. </a:t>
            </a:r>
            <a:r>
              <a:rPr lang="en-US" dirty="0">
                <a:latin typeface="Times New Roman" pitchFamily="18" charset="0"/>
                <a:ea typeface="ＭＳ Ｐゴシック" charset="0"/>
                <a:cs typeface="ＭＳ Ｐゴシック" charset="0"/>
              </a:rPr>
              <a:t>Cold TCS food, such as </a:t>
            </a:r>
            <a:r>
              <a:rPr lang="en-US" dirty="0" smtClean="0">
                <a:latin typeface="Times New Roman" pitchFamily="18" charset="0"/>
                <a:ea typeface="ＭＳ Ｐゴシック" charset="0"/>
                <a:cs typeface="ＭＳ Ｐゴシック" charset="0"/>
              </a:rPr>
              <a:t>fish, </a:t>
            </a:r>
            <a:r>
              <a:rPr lang="en-US" dirty="0">
                <a:latin typeface="Times New Roman" pitchFamily="18" charset="0"/>
                <a:ea typeface="ＭＳ Ｐゴシック" charset="0"/>
                <a:cs typeface="ＭＳ Ｐゴシック" charset="0"/>
              </a:rPr>
              <a:t>must be received at 41ºF (5ºC) or lower, unless otherwise specified. </a:t>
            </a:r>
          </a:p>
          <a:p>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7505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Live oysters, mussels, clams, and scallops must be received at an air temperature of 45ºF (7ºC) and an internal temperature no greater than 50ºF (10ºC). Once received, the shellfish must be cooled to 41</a:t>
            </a:r>
            <a:r>
              <a:rPr lang="en-US" dirty="0" smtClean="0"/>
              <a:t>º</a:t>
            </a:r>
            <a:r>
              <a:rPr lang="en-US" dirty="0">
                <a:latin typeface="Times New Roman" pitchFamily="18" charset="0"/>
                <a:ea typeface="ＭＳ Ｐゴシック" charset="0"/>
                <a:cs typeface="ＭＳ Ｐゴシック" charset="0"/>
              </a:rPr>
              <a:t>F (5</a:t>
            </a:r>
            <a:r>
              <a:rPr lang="en-US" dirty="0" smtClean="0"/>
              <a:t>º</a:t>
            </a:r>
            <a:r>
              <a:rPr lang="en-US" dirty="0">
                <a:latin typeface="Times New Roman" pitchFamily="18" charset="0"/>
                <a:ea typeface="ＭＳ Ｐゴシック" charset="0"/>
                <a:cs typeface="ＭＳ Ｐゴシック" charset="0"/>
              </a:rPr>
              <a:t>C) or lower in four hours</a:t>
            </a:r>
            <a:r>
              <a:rPr lang="en-US" dirty="0" smtClean="0">
                <a:latin typeface="Times New Roman" pitchFamily="18" charset="0"/>
                <a:ea typeface="ＭＳ Ｐゴシック" charset="0"/>
                <a:cs typeface="ＭＳ Ｐゴシック" charset="0"/>
              </a:rPr>
              <a:t>.</a:t>
            </a:r>
          </a:p>
          <a:p>
            <a:pPr marL="112163" indent="-112163">
              <a:buFontTx/>
              <a:buChar char="•"/>
            </a:pPr>
            <a:endParaRPr lang="en-US" dirty="0" smtClean="0">
              <a:latin typeface="Times New Roman" pitchFamily="18" charset="0"/>
              <a:ea typeface="ＭＳ Ｐゴシック" charset="0"/>
              <a:cs typeface="ＭＳ Ｐゴシック" charset="0"/>
            </a:endParaRPr>
          </a:p>
          <a:p>
            <a:r>
              <a:rPr lang="en-US" sz="1200" b="0" i="0" u="none" strike="noStrike" kern="1200" baseline="0" dirty="0" smtClean="0">
                <a:solidFill>
                  <a:schemeClr val="tx1"/>
                </a:solidFill>
                <a:latin typeface="+mn-lt"/>
                <a:ea typeface="+mn-ea"/>
                <a:cs typeface="+mn-cs"/>
              </a:rPr>
              <a:t>	</a:t>
            </a:r>
          </a:p>
        </p:txBody>
      </p:sp>
    </p:spTree>
    <p:extLst>
      <p:ext uri="{BB962C8B-B14F-4D97-AF65-F5344CB8AC3E}">
        <p14:creationId xmlns:p14="http://schemas.microsoft.com/office/powerpoint/2010/main" val="173906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t>
            </a:r>
            <a:r>
              <a:rPr lang="en-US" dirty="0" smtClean="0">
                <a:latin typeface="Times New Roman" pitchFamily="18" charset="0"/>
                <a:ea typeface="ＭＳ Ｐゴシック" charset="0"/>
                <a:cs typeface="ＭＳ Ｐゴシック" charset="0"/>
              </a:rPr>
              <a:t>B. Shucked shellfish must be received at 45ºF (7ºC) or lower. The shellfish must then be cooled to 41ºF (5ºC) or lower in four hours.</a:t>
            </a:r>
          </a:p>
          <a:p>
            <a:pPr marL="0" indent="0">
              <a:buFontTx/>
              <a:buNone/>
            </a:pPr>
            <a:endParaRPr lang="en-US" dirty="0" smtClean="0">
              <a:latin typeface="Times New Roman" pitchFamily="18" charset="0"/>
              <a:ea typeface="ＭＳ Ｐゴシック" charset="0"/>
              <a:cs typeface="ＭＳ Ｐゴシック" charset="0"/>
            </a:endParaRPr>
          </a:p>
          <a:p>
            <a:pPr marL="112163" indent="-112163">
              <a:buFontTx/>
              <a:buChar char="•"/>
            </a:pPr>
            <a:endParaRPr lang="en-US" dirty="0" smtClean="0">
              <a:latin typeface="Times New Roman" pitchFamily="18" charset="0"/>
              <a:ea typeface="ＭＳ Ｐゴシック" charset="0"/>
              <a:cs typeface="ＭＳ Ｐゴシック" charset="0"/>
            </a:endParaRPr>
          </a:p>
          <a:p>
            <a:r>
              <a:rPr lang="en-US" sz="1200" b="0" i="0" u="none" strike="noStrike" kern="1200" baseline="0" dirty="0" smtClean="0">
                <a:solidFill>
                  <a:schemeClr val="tx1"/>
                </a:solidFill>
                <a:latin typeface="+mn-lt"/>
                <a:ea typeface="+mn-ea"/>
                <a:cs typeface="+mn-cs"/>
              </a:rPr>
              <a:t>	</a:t>
            </a:r>
          </a:p>
        </p:txBody>
      </p:sp>
    </p:spTree>
    <p:extLst>
      <p:ext uri="{BB962C8B-B14F-4D97-AF65-F5344CB8AC3E}">
        <p14:creationId xmlns:p14="http://schemas.microsoft.com/office/powerpoint/2010/main" val="326569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a:buFontTx/>
              <a:buNone/>
            </a:pPr>
            <a:r>
              <a:rPr lang="en-US" dirty="0">
                <a:latin typeface="Times New Roman" pitchFamily="18" charset="0"/>
                <a:ea typeface="ＭＳ Ｐゴシック" charset="0"/>
                <a:cs typeface="ＭＳ Ｐゴシック" charset="0"/>
              </a:rPr>
              <a:t>The answer is A. Milk must be received at 45ºF (7ºC) or lower. Cool the milk to 41ºF (5ºC) or lower in four hours.</a:t>
            </a:r>
          </a:p>
          <a:p>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5422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t>
            </a:r>
            <a:r>
              <a:rPr lang="en-US" dirty="0" smtClean="0">
                <a:latin typeface="Times New Roman" pitchFamily="18" charset="0"/>
                <a:ea typeface="ＭＳ Ｐゴシック" charset="0"/>
                <a:cs typeface="ＭＳ Ｐゴシック" charset="0"/>
              </a:rPr>
              <a:t>A. </a:t>
            </a:r>
            <a:r>
              <a:rPr lang="en-US" dirty="0">
                <a:latin typeface="Times New Roman" pitchFamily="18" charset="0"/>
                <a:ea typeface="ＭＳ Ｐゴシック" charset="0"/>
                <a:cs typeface="ＭＳ Ｐゴシック" charset="0"/>
              </a:rPr>
              <a:t>Shell eggs must be received at an air temperature of 45ºF (7ºC) or lower.</a:t>
            </a:r>
          </a:p>
          <a:p>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85117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Hot TCS food must be received at 135ºF (57ºC) or higher.</a:t>
            </a:r>
          </a:p>
          <a:p>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887674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shrimp shows evidence of thawing and refreezing. There are ice crystals and frozen liquids on the food and the </a:t>
            </a:r>
            <a:r>
              <a:rPr lang="en-US" dirty="0" smtClean="0">
                <a:latin typeface="Times New Roman" pitchFamily="18" charset="0"/>
                <a:ea typeface="ＭＳ Ｐゴシック" charset="0"/>
                <a:cs typeface="ＭＳ Ｐゴシック" charset="0"/>
              </a:rPr>
              <a:t>packaging.</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Also, reject frozen food if</a:t>
            </a:r>
            <a:r>
              <a:rPr lang="en-US" baseline="0" dirty="0" smtClean="0">
                <a:latin typeface="Times New Roman" pitchFamily="18" charset="0"/>
                <a:ea typeface="ＭＳ Ｐゴシック" charset="0"/>
                <a:cs typeface="ＭＳ Ｐゴシック" charset="0"/>
              </a:rPr>
              <a:t> there are </a:t>
            </a:r>
            <a:r>
              <a:rPr lang="en-US" sz="1200" b="0" i="0" u="none" strike="noStrike" kern="1200" baseline="0" dirty="0" smtClean="0">
                <a:solidFill>
                  <a:schemeClr val="tx1"/>
                </a:solidFill>
                <a:latin typeface="+mn-lt"/>
                <a:ea typeface="+mn-ea"/>
                <a:cs typeface="+mn-cs"/>
              </a:rPr>
              <a:t>fluids or water stains in case bottoms or on packaging.	</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mn-lt"/>
                <a:ea typeface="+mn-ea"/>
                <a:cs typeface="+mn-cs"/>
              </a:rPr>
              <a:t>Frozen food must be received frozen.</a:t>
            </a:r>
          </a:p>
          <a:p>
            <a:pPr marL="0" indent="0" defTabSz="897301" fontAlgn="base">
              <a:spcBef>
                <a:spcPct val="30000"/>
              </a:spcBef>
              <a:spcAft>
                <a:spcPct val="0"/>
              </a:spcAft>
              <a:buFontTx/>
              <a:buNone/>
              <a:defRPr/>
            </a:pP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2296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Packaging should be intact and clean. It also should protect food and food-contact surfaces from contamination. </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84630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Packaging should protect food and food-contact surfaces from contamination. Reject items with tears, holes, or punctures in their packaging.</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402297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r>
              <a:rPr lang="en-US" dirty="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Reject cans if they have:</a:t>
            </a:r>
          </a:p>
          <a:p>
            <a:pPr lvl="1"/>
            <a:r>
              <a:rPr lang="en-US" sz="1200" b="0" i="0" u="none" strike="noStrike" kern="1200" baseline="0" dirty="0" smtClean="0">
                <a:solidFill>
                  <a:schemeClr val="tx1"/>
                </a:solidFill>
                <a:latin typeface="+mn-lt"/>
                <a:ea typeface="+mn-ea"/>
                <a:cs typeface="+mn-cs"/>
              </a:rPr>
              <a:t>• Severe dents in the can seams</a:t>
            </a:r>
          </a:p>
          <a:p>
            <a:pPr lvl="1"/>
            <a:r>
              <a:rPr lang="en-US" sz="1200" b="0" i="0" u="none" strike="noStrike" kern="1200" baseline="0" dirty="0" smtClean="0">
                <a:solidFill>
                  <a:schemeClr val="tx1"/>
                </a:solidFill>
                <a:latin typeface="+mn-lt"/>
                <a:ea typeface="+mn-ea"/>
                <a:cs typeface="+mn-cs"/>
              </a:rPr>
              <a:t>• Deep dents in the can body</a:t>
            </a:r>
          </a:p>
          <a:p>
            <a:pPr lvl="1"/>
            <a:r>
              <a:rPr lang="en-US" sz="1200" b="0" i="0" u="none" strike="noStrike" kern="1200" baseline="0" dirty="0" smtClean="0">
                <a:solidFill>
                  <a:schemeClr val="tx1"/>
                </a:solidFill>
                <a:latin typeface="+mn-lt"/>
                <a:ea typeface="+mn-ea"/>
                <a:cs typeface="+mn-cs"/>
              </a:rPr>
              <a:t>• Missing labels</a:t>
            </a:r>
          </a:p>
          <a:p>
            <a:pPr lvl="1"/>
            <a:r>
              <a:rPr lang="en-US" sz="1200" b="0" i="0" u="none" strike="noStrike" kern="1200" baseline="0" dirty="0" smtClean="0">
                <a:solidFill>
                  <a:schemeClr val="tx1"/>
                </a:solidFill>
                <a:latin typeface="+mn-lt"/>
                <a:ea typeface="+mn-ea"/>
                <a:cs typeface="+mn-cs"/>
              </a:rPr>
              <a:t>• Swollen or bulging ends</a:t>
            </a:r>
          </a:p>
          <a:p>
            <a:pPr lvl="1"/>
            <a:r>
              <a:rPr lang="en-US" sz="1200" b="0" i="0" u="none" strike="noStrike" kern="1200" baseline="0" dirty="0" smtClean="0">
                <a:solidFill>
                  <a:schemeClr val="tx1"/>
                </a:solidFill>
                <a:latin typeface="+mn-lt"/>
                <a:ea typeface="+mn-ea"/>
                <a:cs typeface="+mn-cs"/>
              </a:rPr>
              <a:t>• Holes and visible signs of leaking</a:t>
            </a:r>
          </a:p>
          <a:p>
            <a:pPr lvl="1"/>
            <a:r>
              <a:rPr lang="en-US" sz="1200" b="0" i="0" u="none" strike="noStrike" kern="1200" baseline="0" dirty="0" smtClean="0">
                <a:solidFill>
                  <a:schemeClr val="tx1"/>
                </a:solidFill>
                <a:latin typeface="+mn-lt"/>
                <a:ea typeface="+mn-ea"/>
                <a:cs typeface="+mn-cs"/>
              </a:rPr>
              <a:t>• Rust</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11476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95045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All food packaged in a reduced-oxygen environment, such as vacuum-packed meat, must be rejected if the packaging is bloated or leaking.</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Items with broken cartons or </a:t>
            </a:r>
            <a:r>
              <a:rPr lang="en-US" dirty="0" smtClean="0">
                <a:latin typeface="Times New Roman" pitchFamily="18" charset="0"/>
                <a:ea typeface="ＭＳ Ｐゴシック" charset="0"/>
                <a:cs typeface="ＭＳ Ｐゴシック" charset="0"/>
              </a:rPr>
              <a:t>seals or </a:t>
            </a:r>
            <a:r>
              <a:rPr lang="en-US" dirty="0">
                <a:latin typeface="Times New Roman" pitchFamily="18" charset="0"/>
                <a:ea typeface="ＭＳ Ｐゴシック" charset="0"/>
                <a:cs typeface="ＭＳ Ｐゴシック" charset="0"/>
              </a:rPr>
              <a:t>dirty and discolored </a:t>
            </a:r>
            <a:r>
              <a:rPr lang="en-US" dirty="0" smtClean="0">
                <a:latin typeface="Times New Roman" pitchFamily="18" charset="0"/>
                <a:ea typeface="ＭＳ Ｐゴシック" charset="0"/>
                <a:cs typeface="ＭＳ Ｐゴシック" charset="0"/>
              </a:rPr>
              <a:t>packaging </a:t>
            </a:r>
            <a:r>
              <a:rPr lang="en-US" dirty="0">
                <a:latin typeface="Times New Roman" pitchFamily="18" charset="0"/>
                <a:ea typeface="ＭＳ Ｐゴシック" charset="0"/>
                <a:cs typeface="ＭＳ Ｐゴシック" charset="0"/>
              </a:rPr>
              <a:t>should also be rejected.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Do not accept cases or packages that appear to have been tampered with.</a:t>
            </a:r>
          </a:p>
          <a:p>
            <a:pPr marL="112163" indent="-112163" defTabSz="897301" fontAlgn="base">
              <a:spcBef>
                <a:spcPct val="30000"/>
              </a:spcBef>
              <a:spcAft>
                <a:spcPct val="0"/>
              </a:spcAft>
              <a:buFontTx/>
              <a:buChar char="•"/>
              <a:defRPr/>
            </a:pP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62106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r>
              <a:rPr lang="en-US" dirty="0">
                <a:latin typeface="Times New Roman" pitchFamily="18" charset="0"/>
                <a:ea typeface="ＭＳ Ｐゴシック" charset="0"/>
                <a:cs typeface="ＭＳ Ｐゴシック" charset="0"/>
              </a:rPr>
              <a:t>The answer is </a:t>
            </a:r>
            <a:r>
              <a:rPr lang="en-US" dirty="0" smtClean="0">
                <a:latin typeface="Times New Roman" pitchFamily="18" charset="0"/>
                <a:ea typeface="ＭＳ Ｐゴシック" charset="0"/>
                <a:cs typeface="ＭＳ Ｐゴシック" charset="0"/>
              </a:rPr>
              <a:t>A. </a:t>
            </a:r>
            <a:r>
              <a:rPr lang="en-US" sz="1200" b="0" i="0" u="none" strike="noStrike" kern="1200" baseline="0" dirty="0" smtClean="0">
                <a:solidFill>
                  <a:schemeClr val="tx1"/>
                </a:solidFill>
                <a:latin typeface="+mn-lt"/>
                <a:ea typeface="+mn-ea"/>
                <a:cs typeface="+mn-cs"/>
              </a:rPr>
              <a:t>Items with broken cartons or seals or with dirty and discolored packaging should also be rejected. Do </a:t>
            </a:r>
            <a:r>
              <a:rPr lang="en-US" sz="1200" b="1" i="0"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accept cases or packages that appear to have been tampered with.</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4223118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r>
              <a:rPr lang="en-US" dirty="0">
                <a:latin typeface="Times New Roman" pitchFamily="18" charset="0"/>
                <a:ea typeface="ＭＳ Ｐゴシック" charset="0"/>
                <a:cs typeface="ＭＳ Ｐゴシック" charset="0"/>
              </a:rPr>
              <a:t>The answer is </a:t>
            </a:r>
            <a:r>
              <a:rPr lang="en-US" dirty="0" smtClean="0">
                <a:latin typeface="Times New Roman" pitchFamily="18" charset="0"/>
                <a:ea typeface="ＭＳ Ｐゴシック" charset="0"/>
                <a:cs typeface="ＭＳ Ｐゴシック" charset="0"/>
              </a:rPr>
              <a:t>B. </a:t>
            </a:r>
            <a:r>
              <a:rPr lang="en-US" sz="1200" b="0" i="0" u="none" strike="noStrike" kern="1200" baseline="0" dirty="0" smtClean="0">
                <a:solidFill>
                  <a:schemeClr val="tx1"/>
                </a:solidFill>
                <a:latin typeface="+mn-lt"/>
                <a:ea typeface="+mn-ea"/>
                <a:cs typeface="+mn-cs"/>
              </a:rPr>
              <a:t>Reject items with leaks, dampness, or water stains (which indicate the item was wet at some point).</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655117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box of Danish has been damaged by rodents, and droppings can be seen inside the box.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items with signs of pests or pest damage.</a:t>
            </a:r>
          </a:p>
        </p:txBody>
      </p:sp>
    </p:spTree>
    <p:extLst>
      <p:ext uri="{BB962C8B-B14F-4D97-AF65-F5344CB8AC3E}">
        <p14:creationId xmlns:p14="http://schemas.microsoft.com/office/powerpoint/2010/main" val="3741332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A. The</a:t>
            </a:r>
            <a:r>
              <a:rPr lang="en-US" baseline="0" dirty="0" smtClean="0">
                <a:latin typeface="Times New Roman" pitchFamily="18" charset="0"/>
                <a:ea typeface="ＭＳ Ｐゴシック" charset="0"/>
                <a:cs typeface="ＭＳ Ｐゴシック" charset="0"/>
              </a:rPr>
              <a:t> use-by or expiration date </a:t>
            </a:r>
            <a:r>
              <a:rPr lang="en-US" sz="1200" b="0" baseline="0" dirty="0" smtClean="0">
                <a:solidFill>
                  <a:srgbClr val="000000"/>
                </a:solidFill>
                <a:latin typeface="+mn-lt"/>
                <a:ea typeface="+mn-ea"/>
                <a:cs typeface="+mn-cs"/>
              </a:rPr>
              <a:t>is </a:t>
            </a:r>
            <a:r>
              <a:rPr lang="en-US" sz="1200" b="0" dirty="0" smtClean="0">
                <a:solidFill>
                  <a:srgbClr val="000000"/>
                </a:solidFill>
              </a:rPr>
              <a:t>the last date recommended for use of the product while at peak quality.</a:t>
            </a:r>
            <a:r>
              <a:rPr lang="en-US" sz="1200" b="0" i="0" u="none" strike="noStrike" kern="1200" baseline="0" dirty="0" smtClean="0">
                <a:solidFill>
                  <a:schemeClr val="tx1"/>
                </a:solidFill>
                <a:latin typeface="+mn-lt"/>
                <a:ea typeface="+mn-ea"/>
                <a:cs typeface="+mn-cs"/>
              </a:rPr>
              <a:t> </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Reject items that have passed their use-by or expiration dates. Some operations label food items with the date the item was received to help with stock rotation during storage.</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Do NOT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accept food that is missing a use-by date or expiration date from the manufacturer.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33388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C. </a:t>
            </a:r>
            <a:r>
              <a:rPr lang="en-US" sz="1200" b="0" i="0" u="none" strike="noStrike" kern="1200" baseline="0" dirty="0" smtClean="0">
                <a:solidFill>
                  <a:schemeClr val="tx1"/>
                </a:solidFill>
                <a:latin typeface="+mn-lt"/>
                <a:ea typeface="+mn-ea"/>
                <a:cs typeface="+mn-cs"/>
              </a:rPr>
              <a:t>A best-by date is the date by which the product should be eaten for best flavor or quality.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977557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A sell-by date tells the store how long to display the product for sale.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2820390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27</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marR="0" indent="-112163"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charset="0"/>
                <a:cs typeface="Times New Roman" charset="0"/>
              </a:rPr>
              <a:t>Instructor Notes</a:t>
            </a:r>
          </a:p>
          <a:p>
            <a:pPr marL="112163" marR="0" indent="-112163" algn="l" defTabSz="914400" rtl="0" eaLnBrk="1" fontAlgn="auto" latinLnBrk="0" hangingPunct="1">
              <a:lnSpc>
                <a:spcPct val="100000"/>
              </a:lnSpc>
              <a:spcBef>
                <a:spcPts val="0"/>
              </a:spcBef>
              <a:spcAft>
                <a:spcPts val="0"/>
              </a:spcAft>
              <a:buClrTx/>
              <a:buSzTx/>
              <a:buFontTx/>
              <a:buNone/>
              <a:tabLst/>
              <a:defRPr/>
            </a:pPr>
            <a:r>
              <a:rPr lang="en-US" dirty="0" smtClean="0">
                <a:latin typeface="Arial Narrow" charset="0"/>
                <a:cs typeface="+mn-cs"/>
              </a:rPr>
              <a:t>Shellstock tags</a:t>
            </a:r>
            <a:r>
              <a:rPr lang="en-US" baseline="0" dirty="0" smtClean="0">
                <a:latin typeface="Arial Narrow" charset="0"/>
                <a:cs typeface="+mn-cs"/>
              </a:rPr>
              <a:t> must be received with shellfish. They tell when shellfish were harvested and where they were harvested from. They also ensure that the shellfish were from an approved source. </a:t>
            </a:r>
            <a:endParaRPr lang="en-US" dirty="0" smtClean="0">
              <a:latin typeface="Arial Narrow" charset="0"/>
              <a:cs typeface="+mn-cs"/>
            </a:endParaRP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281825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28</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1545520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t>
            </a:r>
            <a:r>
              <a:rPr lang="en-US" dirty="0">
                <a:latin typeface="Times New Roman" pitchFamily="18" charset="0"/>
                <a:ea typeface="ＭＳ Ｐゴシック" charset="0"/>
                <a:cs typeface="ＭＳ Ｐゴシック" charset="0"/>
              </a:rPr>
              <a:t>answer is </a:t>
            </a:r>
            <a:r>
              <a:rPr lang="en-US" dirty="0" smtClean="0">
                <a:latin typeface="Times New Roman" pitchFamily="18" charset="0"/>
                <a:ea typeface="ＭＳ Ｐゴシック" charset="0"/>
                <a:cs typeface="ＭＳ Ｐゴシック" charset="0"/>
              </a:rPr>
              <a:t>A. Unless</a:t>
            </a:r>
            <a:r>
              <a:rPr lang="en-US" baseline="0" dirty="0" smtClean="0">
                <a:latin typeface="Times New Roman" pitchFamily="18" charset="0"/>
                <a:ea typeface="ＭＳ Ｐゴシック" charset="0"/>
                <a:cs typeface="ＭＳ Ｐゴシック" charset="0"/>
              </a:rPr>
              <a:t> the mold is natural to the product, like this cheese, r</a:t>
            </a:r>
            <a:r>
              <a:rPr lang="en-US" sz="1200" b="0" i="0" u="none" strike="noStrike" kern="1200" baseline="0" dirty="0" smtClean="0">
                <a:solidFill>
                  <a:schemeClr val="tx1"/>
                </a:solidFill>
                <a:latin typeface="+mn-lt"/>
                <a:ea typeface="+mn-ea"/>
                <a:cs typeface="+mn-cs"/>
              </a:rPr>
              <a:t>eject food that is moldy or has an abnormal color. </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Food that is moist when it should be dry, such as salami, should also be rejected.</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21416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3</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71450" indent="-171450">
              <a:buFont typeface="Arial" panose="020B0604020202020204" pitchFamily="34" charset="0"/>
              <a:buChar char="•"/>
              <a:defRPr/>
            </a:pPr>
            <a:r>
              <a:rPr lang="en-US" dirty="0">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cs typeface="+mn-cs"/>
              </a:rPr>
              <a:t>’</a:t>
            </a:r>
            <a:r>
              <a:rPr lang="en-US" dirty="0">
                <a:latin typeface="Times New Roman" charset="0"/>
                <a:cs typeface="+mn-cs"/>
              </a:rPr>
              <a:t>s chain can include growers, shippers, packers, manufacturers, distributors (trucking fleets and warehouses), and local markets.</a:t>
            </a:r>
          </a:p>
          <a:p>
            <a:pPr marL="171450" indent="-171450">
              <a:buFont typeface="Arial" panose="020B0604020202020204" pitchFamily="34" charset="0"/>
              <a:buChar char="•"/>
              <a:defRPr/>
            </a:pPr>
            <a:r>
              <a:rPr lang="en-US" dirty="0" smtClean="0">
                <a:latin typeface="Times New Roman" charset="0"/>
                <a:cs typeface="+mn-cs"/>
              </a:rPr>
              <a:t>Develop </a:t>
            </a:r>
            <a:r>
              <a:rPr lang="en-US" dirty="0">
                <a:latin typeface="Times New Roman" charset="0"/>
                <a:cs typeface="+mn-cs"/>
              </a:rPr>
              <a:t>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extLst>
      <p:ext uri="{BB962C8B-B14F-4D97-AF65-F5344CB8AC3E}">
        <p14:creationId xmlns:p14="http://schemas.microsoft.com/office/powerpoint/2010/main" val="2194306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Reject meat, fish, or poultry that is slimy, sticky, or dry. </a:t>
            </a:r>
            <a:endParaRPr lang="en-US" dirty="0" smtClean="0">
              <a:latin typeface="Times New Roman" pitchFamily="18" charset="0"/>
              <a:ea typeface="ＭＳ Ｐゴシック" charset="0"/>
              <a:cs typeface="ＭＳ Ｐゴシック" charset="0"/>
            </a:endParaRP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Also </a:t>
            </a:r>
            <a:r>
              <a:rPr lang="en-US" dirty="0">
                <a:latin typeface="Times New Roman" pitchFamily="18" charset="0"/>
                <a:ea typeface="ＭＳ Ｐゴシック" charset="0"/>
                <a:cs typeface="ＭＳ Ｐゴシック" charset="0"/>
              </a:rPr>
              <a:t>reject </a:t>
            </a:r>
            <a:r>
              <a:rPr lang="en-US" dirty="0" smtClean="0">
                <a:latin typeface="Times New Roman" pitchFamily="18" charset="0"/>
                <a:ea typeface="ＭＳ Ｐゴシック" charset="0"/>
                <a:cs typeface="ＭＳ Ｐゴシック" charset="0"/>
              </a:rPr>
              <a:t>these products </a:t>
            </a:r>
            <a:r>
              <a:rPr lang="en-US" dirty="0">
                <a:latin typeface="Times New Roman" pitchFamily="18" charset="0"/>
                <a:ea typeface="ＭＳ Ｐゴシック" charset="0"/>
                <a:cs typeface="ＭＳ Ｐゴシック" charset="0"/>
              </a:rPr>
              <a:t>if </a:t>
            </a:r>
            <a:r>
              <a:rPr lang="en-US" dirty="0" smtClean="0">
                <a:latin typeface="Times New Roman" pitchFamily="18" charset="0"/>
                <a:ea typeface="ＭＳ Ｐゴシック" charset="0"/>
                <a:cs typeface="ＭＳ Ｐゴシック" charset="0"/>
              </a:rPr>
              <a:t>they</a:t>
            </a:r>
            <a:r>
              <a:rPr lang="en-US" baseline="0" dirty="0" smtClean="0">
                <a:latin typeface="Times New Roman" pitchFamily="18" charset="0"/>
                <a:ea typeface="ＭＳ Ｐゴシック" charset="0"/>
                <a:cs typeface="ＭＳ Ｐゴシック" charset="0"/>
              </a:rPr>
              <a:t> have</a:t>
            </a:r>
            <a:r>
              <a:rPr lang="en-US" dirty="0" smtClean="0">
                <a:latin typeface="Times New Roman" pitchFamily="18" charset="0"/>
                <a:ea typeface="ＭＳ Ｐゴシック" charset="0"/>
                <a:cs typeface="ＭＳ Ｐゴシック" charset="0"/>
              </a:rPr>
              <a:t> </a:t>
            </a:r>
            <a:r>
              <a:rPr lang="en-US" dirty="0">
                <a:latin typeface="Times New Roman" pitchFamily="18" charset="0"/>
                <a:ea typeface="ＭＳ Ｐゴシック" charset="0"/>
                <a:cs typeface="ＭＳ Ｐゴシック" charset="0"/>
              </a:rPr>
              <a:t>soft flesh that leaves an imprint when </a:t>
            </a:r>
            <a:r>
              <a:rPr lang="en-US" dirty="0" smtClean="0">
                <a:latin typeface="Times New Roman" pitchFamily="18" charset="0"/>
                <a:ea typeface="ＭＳ Ｐゴシック" charset="0"/>
                <a:cs typeface="ＭＳ Ｐゴシック" charset="0"/>
              </a:rPr>
              <a:t>touched.</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668104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A. Fish often has a fresh ocean or seaweed smell.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food with an abnormal or unpleasant odor.</a:t>
            </a:r>
          </a:p>
        </p:txBody>
      </p:sp>
    </p:spTree>
    <p:extLst>
      <p:ext uri="{BB962C8B-B14F-4D97-AF65-F5344CB8AC3E}">
        <p14:creationId xmlns:p14="http://schemas.microsoft.com/office/powerpoint/2010/main" val="2972566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smtClean="0">
                <a:latin typeface="Times New Roman" charset="0"/>
                <a:cs typeface="+mn-cs"/>
              </a:rPr>
              <a:t>Instructor Notes:</a:t>
            </a:r>
          </a:p>
          <a:p>
            <a:pPr marL="112163" indent="-112163">
              <a:defRPr/>
            </a:pPr>
            <a:r>
              <a:rPr lang="en-US" dirty="0" smtClean="0">
                <a:latin typeface="Times New Roman" charset="0"/>
                <a:cs typeface="+mn-cs"/>
              </a:rPr>
              <a:t>Review the content covered using the multiple choice study questions at the end of chapters</a:t>
            </a:r>
            <a:r>
              <a:rPr lang="en-US" baseline="0" dirty="0" smtClean="0">
                <a:latin typeface="Times New Roman" charset="0"/>
                <a:cs typeface="+mn-cs"/>
              </a:rPr>
              <a:t> one through five. As an alternative, you can use the Multiple Choice Review Questions PowerPoint presentation. </a:t>
            </a:r>
            <a:r>
              <a:rPr lang="en-US" b="0" dirty="0" smtClean="0">
                <a:latin typeface="Times New Roman" charset="0"/>
              </a:rPr>
              <a:t>This</a:t>
            </a:r>
            <a:r>
              <a:rPr lang="en-US" b="0" baseline="0" dirty="0" smtClean="0">
                <a:latin typeface="Times New Roman" charset="0"/>
              </a:rPr>
              <a:t> </a:t>
            </a:r>
            <a:r>
              <a:rPr lang="en-US" dirty="0" smtClean="0">
                <a:latin typeface="Times New Roman" pitchFamily="18" charset="0"/>
                <a:ea typeface="ＭＳ Ｐゴシック" charset="0"/>
                <a:cs typeface="ＭＳ Ｐゴシック" charset="0"/>
              </a:rPr>
              <a:t>activity can be downloaded from ServSafe.com</a:t>
            </a:r>
            <a:endParaRPr lang="en-US" dirty="0">
              <a:latin typeface="Times New Roman" charset="0"/>
              <a:cs typeface="+mn-cs"/>
            </a:endParaRPr>
          </a:p>
        </p:txBody>
      </p:sp>
    </p:spTree>
    <p:extLst>
      <p:ext uri="{BB962C8B-B14F-4D97-AF65-F5344CB8AC3E}">
        <p14:creationId xmlns:p14="http://schemas.microsoft.com/office/powerpoint/2010/main" val="2666386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3794431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34</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All items that are not in their original containers must be labeled.</a:t>
            </a:r>
            <a:endParaRPr lang="en-US" dirty="0" smtClean="0">
              <a:latin typeface="Times New Roman" pitchFamily="18" charset="0"/>
              <a:ea typeface="ＭＳ Ｐゴシック" charset="0"/>
              <a:cs typeface="ＭＳ Ｐゴシック" charset="0"/>
            </a:endParaRPr>
          </a:p>
          <a:p>
            <a:pPr marL="0" indent="0" defTabSz="897301" fontAlgn="base">
              <a:spcBef>
                <a:spcPct val="30000"/>
              </a:spcBef>
              <a:spcAft>
                <a:spcPct val="0"/>
              </a:spcAft>
              <a:buFontTx/>
              <a:buNone/>
              <a:defRPr/>
            </a:pP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14322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25163D-CAD0-5B43-AFDE-1DF096F658B4}" type="slidenum">
              <a:rPr lang="en-US" sz="1200" b="0">
                <a:solidFill>
                  <a:prstClr val="black"/>
                </a:solidFill>
              </a:rPr>
              <a:pPr eaLnBrk="1" hangingPunct="1">
                <a:defRPr/>
              </a:pPr>
              <a:t>35</a:t>
            </a:fld>
            <a:endParaRPr lang="en-US" sz="1200" b="0" dirty="0">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57250" y="4404922"/>
            <a:ext cx="5365578" cy="4664127"/>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0" indent="0">
              <a:buFontTx/>
              <a:buNone/>
              <a:defRPr/>
            </a:pPr>
            <a:r>
              <a:rPr lang="en-US" sz="1200" b="0" i="0" u="none" strike="noStrike" kern="1200" baseline="0" dirty="0" smtClean="0">
                <a:solidFill>
                  <a:schemeClr val="tx1"/>
                </a:solidFill>
                <a:latin typeface="+mn-lt"/>
                <a:ea typeface="+mn-ea"/>
                <a:cs typeface="+mn-cs"/>
              </a:rPr>
              <a:t>These labeling requirements do not apply to customers’ leftover food items placed in carry-out containers.</a:t>
            </a:r>
            <a:endParaRPr lang="en-US" dirty="0">
              <a:latin typeface="Times New Roman" charset="0"/>
              <a:cs typeface="+mn-cs"/>
            </a:endParaRPr>
          </a:p>
        </p:txBody>
      </p:sp>
    </p:spTree>
    <p:extLst>
      <p:ext uri="{BB962C8B-B14F-4D97-AF65-F5344CB8AC3E}">
        <p14:creationId xmlns:p14="http://schemas.microsoft.com/office/powerpoint/2010/main" val="81636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048F4C1-3C6B-4845-B4A7-9BB1EEA768AA}" type="slidenum">
              <a:rPr lang="en-US" sz="1200" b="0">
                <a:solidFill>
                  <a:prstClr val="black"/>
                </a:solidFill>
              </a:rPr>
              <a:pPr eaLnBrk="1" hangingPunct="1">
                <a:defRPr/>
              </a:pPr>
              <a:t>36</a:t>
            </a:fld>
            <a:endParaRPr lang="en-US" sz="1200" b="0" dirty="0">
              <a:solidFill>
                <a:prstClr val="black"/>
              </a:solidFill>
            </a:endParaRPr>
          </a:p>
        </p:txBody>
      </p:sp>
      <p:sp>
        <p:nvSpPr>
          <p:cNvPr id="42291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686421" y="4344025"/>
            <a:ext cx="5486711" cy="4114488"/>
          </a:xfrm>
        </p:spPr>
        <p:txBody>
          <a:bodyPr/>
          <a:lstStyle/>
          <a:p>
            <a:pPr marL="112163" indent="-112163">
              <a:defRPr/>
            </a:pPr>
            <a:r>
              <a:rPr lang="en-US" b="1" dirty="0" smtClean="0"/>
              <a:t>Instructor Notes</a:t>
            </a:r>
            <a:endParaRPr lang="en-US" b="1" dirty="0">
              <a:latin typeface="Times New Roman" charset="0"/>
              <a:ea typeface="ＭＳ Ｐゴシック" charset="0"/>
              <a:cs typeface="ＭＳ Ｐゴシック" charset="0"/>
            </a:endParaRPr>
          </a:p>
          <a:p>
            <a:pPr marL="0" indent="0">
              <a:buFontTx/>
              <a:buNone/>
              <a:defRPr/>
            </a:pPr>
            <a:r>
              <a:rPr lang="en-US" sz="1200" b="0" i="0" u="none" strike="noStrike" kern="1200" baseline="0" dirty="0" smtClean="0">
                <a:solidFill>
                  <a:schemeClr val="tx1"/>
                </a:solidFill>
                <a:latin typeface="+mn-lt"/>
                <a:ea typeface="+mn-ea"/>
                <a:cs typeface="+mn-cs"/>
              </a:rPr>
              <a:t>Refrigeration slows the growth of most bacteria, but some types grow well at refrigeration temperatures. When food is refrigerated for long periods of time, these bacteria can grow enough to cause illness. For this reason, ready-to-eat TCS food must be marked if held for longer than 24 hours. </a:t>
            </a:r>
            <a:endParaRPr lang="en-US" b="1" dirty="0"/>
          </a:p>
        </p:txBody>
      </p:sp>
    </p:spTree>
    <p:extLst>
      <p:ext uri="{BB962C8B-B14F-4D97-AF65-F5344CB8AC3E}">
        <p14:creationId xmlns:p14="http://schemas.microsoft.com/office/powerpoint/2010/main" val="4217418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C. </a:t>
            </a:r>
            <a:r>
              <a:rPr lang="en-US" sz="1200" b="0" i="0" u="none" strike="noStrike" kern="1200" baseline="0" dirty="0" smtClean="0">
                <a:solidFill>
                  <a:schemeClr val="tx1"/>
                </a:solidFill>
                <a:latin typeface="+mn-lt"/>
                <a:ea typeface="+mn-ea"/>
                <a:cs typeface="+mn-cs"/>
              </a:rPr>
              <a:t>The count begins on the day that the food was prepared or a commercial container was opened.</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cs typeface="Times New Roman" pitchFamily="18" charset="0"/>
              </a:rPr>
              <a:t>Operations have a variety of systems for date marking. Some operations write the day or date the food was prepped on the label. Others write the use-by day or date on the label.</a:t>
            </a:r>
            <a:endParaRPr lang="en-US" dirty="0" smtClean="0"/>
          </a:p>
          <a:p>
            <a:pPr marL="112163" indent="-112163" defTabSz="897301" fontAlgn="base">
              <a:spcBef>
                <a:spcPct val="30000"/>
              </a:spcBef>
              <a:spcAft>
                <a:spcPct val="0"/>
              </a:spcAft>
              <a:buFontTx/>
              <a:buChar char="•"/>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743717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38</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Sometimes, commercially processed food will have a use-by date that is less than seven days from the date the container was opened. In this case, the container should be marked with this use-by date, as long as the date is based on food safety.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2064113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A. </a:t>
            </a:r>
            <a:r>
              <a:rPr lang="en-US" sz="1200" b="0" kern="1200" dirty="0" smtClean="0">
                <a:solidFill>
                  <a:schemeClr val="tx1"/>
                </a:solidFill>
                <a:effectLst/>
                <a:latin typeface="Arial"/>
                <a:ea typeface="+mn-ea"/>
                <a:cs typeface="Arial"/>
              </a:rPr>
              <a:t>When combining food with different use-by dates to prepare a dish, the discard date of that dish would be based on the item with the earliest use-by date. In this case, it’s the shrimp.</a:t>
            </a: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56371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4</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201266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40</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t>
            </a:r>
            <a:r>
              <a:rPr lang="en-US" dirty="0">
                <a:latin typeface="Times New Roman" pitchFamily="18" charset="0"/>
                <a:ea typeface="ＭＳ Ｐゴシック" charset="0"/>
                <a:cs typeface="ＭＳ Ｐゴシック" charset="0"/>
              </a:rPr>
              <a:t>answer is </a:t>
            </a:r>
            <a:r>
              <a:rPr lang="en-US" dirty="0" smtClean="0">
                <a:latin typeface="Times New Roman" pitchFamily="18" charset="0"/>
                <a:ea typeface="ＭＳ Ｐゴシック" charset="0"/>
                <a:cs typeface="ＭＳ Ｐゴシック" charset="0"/>
              </a:rPr>
              <a:t>A. </a:t>
            </a:r>
            <a:r>
              <a:rPr lang="en-US" sz="1200" b="0" i="0" u="none" strike="noStrike" kern="1200" baseline="0" dirty="0" smtClean="0">
                <a:solidFill>
                  <a:schemeClr val="tx1"/>
                </a:solidFill>
                <a:latin typeface="+mn-lt"/>
                <a:ea typeface="+mn-ea"/>
                <a:cs typeface="+mn-cs"/>
              </a:rPr>
              <a:t>Store TCS food at an internal temperature of 41°F (5°C) or lower or 135°F (57°C) or higher.</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398707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41</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defTabSz="897301" fontAlgn="base">
              <a:spcBef>
                <a:spcPct val="30000"/>
              </a:spcBef>
              <a:spcAft>
                <a:spcPct val="0"/>
              </a:spcAft>
              <a:buFontTx/>
              <a:buNone/>
              <a:defRPr/>
            </a:pPr>
            <a:r>
              <a:rPr lang="en-US" dirty="0" smtClean="0">
                <a:latin typeface="Times New Roman" pitchFamily="18" charset="0"/>
                <a:ea typeface="ＭＳ Ｐゴシック" charset="0"/>
                <a:cs typeface="ＭＳ Ｐゴシック" charset="0"/>
              </a:rPr>
              <a:t>The </a:t>
            </a:r>
            <a:r>
              <a:rPr lang="en-US" dirty="0">
                <a:latin typeface="Times New Roman" pitchFamily="18" charset="0"/>
                <a:ea typeface="ＭＳ Ｐゴシック" charset="0"/>
                <a:cs typeface="ＭＳ Ｐゴシック" charset="0"/>
              </a:rPr>
              <a:t>answer is </a:t>
            </a:r>
            <a:r>
              <a:rPr lang="en-US" dirty="0" smtClean="0">
                <a:latin typeface="Times New Roman" pitchFamily="18" charset="0"/>
                <a:ea typeface="ＭＳ Ｐゴシック" charset="0"/>
                <a:cs typeface="ＭＳ Ｐゴシック" charset="0"/>
              </a:rPr>
              <a:t>A. </a:t>
            </a:r>
            <a:r>
              <a:rPr lang="en-US" sz="1200" b="0" dirty="0" smtClean="0">
                <a:solidFill>
                  <a:srgbClr val="FF0000"/>
                </a:solidFill>
                <a:latin typeface="Arial Narrow"/>
              </a:rPr>
              <a:t>Refrigerated units must have at least one air-temperature measuring device located in the warmest part of the unit</a:t>
            </a:r>
            <a:r>
              <a:rPr lang="en-US" sz="1200" b="0" dirty="0" smtClean="0">
                <a:solidFill>
                  <a:schemeClr val="tx1"/>
                </a:solidFill>
                <a:latin typeface="+mn-lt"/>
              </a:rPr>
              <a:t>.</a:t>
            </a: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925448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42</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defTabSz="897301" fontAlgn="base">
              <a:spcBef>
                <a:spcPct val="30000"/>
              </a:spcBef>
              <a:spcAft>
                <a:spcPct val="0"/>
              </a:spcAft>
              <a:buFontTx/>
              <a:buNone/>
              <a:defRPr/>
            </a:pPr>
            <a:r>
              <a:rPr lang="en-US" dirty="0" smtClean="0">
                <a:latin typeface="Times New Roman" pitchFamily="18" charset="0"/>
                <a:ea typeface="ＭＳ Ｐゴシック" charset="0"/>
                <a:cs typeface="ＭＳ Ｐゴシック" charset="0"/>
              </a:rPr>
              <a:t>The </a:t>
            </a:r>
            <a:r>
              <a:rPr lang="en-US" dirty="0">
                <a:latin typeface="Times New Roman" pitchFamily="18" charset="0"/>
                <a:ea typeface="ＭＳ Ｐゴシック" charset="0"/>
                <a:cs typeface="ＭＳ Ｐゴシック" charset="0"/>
              </a:rPr>
              <a:t>answer is </a:t>
            </a:r>
            <a:r>
              <a:rPr lang="en-US" dirty="0" smtClean="0">
                <a:latin typeface="Times New Roman" pitchFamily="18" charset="0"/>
                <a:ea typeface="ＭＳ Ｐゴシック" charset="0"/>
                <a:cs typeface="ＭＳ Ｐゴシック" charset="0"/>
              </a:rPr>
              <a:t>B. </a:t>
            </a:r>
            <a:r>
              <a:rPr lang="en-US" sz="1200" b="0" i="0" u="none" strike="noStrike" kern="1200" baseline="0" dirty="0" smtClean="0">
                <a:solidFill>
                  <a:schemeClr val="tx1"/>
                </a:solidFill>
                <a:latin typeface="+mn-lt"/>
                <a:ea typeface="+mn-ea"/>
                <a:cs typeface="+mn-cs"/>
              </a:rPr>
              <a:t>Do not overload coolers or freezers. Storing too many food items prevents good airflow and makes the units work harder to stay cold. Be aware that frequent opening of the cooler lets warm air inside, which can affect food safety.</a:t>
            </a: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354243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43</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A. The cans are being rotated according to FIFO.</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Food must be rotated in storage to maintain quality and limit the growth of pathogens. Food items must be rotated so that those with the earliest use-by or expiration dates are used before items with later dates.</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Many operations use the </a:t>
            </a:r>
            <a:r>
              <a:rPr lang="en-US" sz="1200" b="1" i="0" u="none" strike="noStrike" kern="1200" baseline="0" dirty="0" smtClean="0">
                <a:solidFill>
                  <a:schemeClr val="tx1"/>
                </a:solidFill>
                <a:latin typeface="+mn-lt"/>
                <a:ea typeface="+mn-ea"/>
                <a:cs typeface="+mn-cs"/>
              </a:rPr>
              <a:t>first-in, first-out (FIFO) method </a:t>
            </a:r>
            <a:r>
              <a:rPr lang="en-US" sz="1200" b="0" i="0" u="none" strike="noStrike" kern="1200" baseline="0" dirty="0" smtClean="0">
                <a:solidFill>
                  <a:schemeClr val="tx1"/>
                </a:solidFill>
                <a:latin typeface="+mn-lt"/>
                <a:ea typeface="+mn-ea"/>
                <a:cs typeface="+mn-cs"/>
              </a:rPr>
              <a:t>to rotate their refrigerated, frozen, and dry food during storage. </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608554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44</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Store items away from walls and at least six inches (15 centimeters) off the floor.</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Store single-use items (e.g., sleeve of single-use cups, single-use gloves) in original packaging.</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Store all items in designated storage areas.</a:t>
            </a:r>
            <a:endParaRPr lang="en-US" dirty="0" smtClean="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081906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45</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Store food in containers intended for food.</a:t>
            </a:r>
          </a:p>
          <a:p>
            <a:r>
              <a:rPr lang="en-US" sz="1200" b="0" i="0" u="none" strike="noStrike" kern="1200" baseline="0" dirty="0" smtClean="0">
                <a:solidFill>
                  <a:schemeClr val="tx1"/>
                </a:solidFill>
                <a:latin typeface="+mn-lt"/>
                <a:ea typeface="+mn-ea"/>
                <a:cs typeface="+mn-cs"/>
              </a:rPr>
              <a:t>• Use containers that are durable, leakproof, and able to be sealed or covered.</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NEVER </a:t>
            </a:r>
            <a:r>
              <a:rPr lang="en-US" sz="1200" b="0" i="0" u="none" strike="noStrike" kern="1200" baseline="0" dirty="0" smtClean="0">
                <a:solidFill>
                  <a:schemeClr val="tx1"/>
                </a:solidFill>
                <a:latin typeface="+mn-lt"/>
                <a:ea typeface="+mn-ea"/>
                <a:cs typeface="+mn-cs"/>
              </a:rPr>
              <a:t>use empty food containers to store chemicals. </a:t>
            </a:r>
            <a:r>
              <a:rPr lang="en-US" sz="1200" b="1" i="0" u="none" strike="noStrike" kern="1200" baseline="0" dirty="0" smtClean="0">
                <a:solidFill>
                  <a:schemeClr val="tx1"/>
                </a:solidFill>
                <a:latin typeface="+mn-lt"/>
                <a:ea typeface="+mn-ea"/>
                <a:cs typeface="+mn-cs"/>
              </a:rPr>
              <a:t>NEVER </a:t>
            </a:r>
            <a:r>
              <a:rPr lang="en-US" sz="1200" b="0" i="0" u="none" strike="noStrike" kern="1200" baseline="0" dirty="0" smtClean="0">
                <a:solidFill>
                  <a:schemeClr val="tx1"/>
                </a:solidFill>
                <a:latin typeface="+mn-lt"/>
                <a:ea typeface="+mn-ea"/>
                <a:cs typeface="+mn-cs"/>
              </a:rPr>
              <a:t>put food in empty chemical containers.</a:t>
            </a:r>
            <a:endParaRPr lang="en-US" dirty="0" smtClean="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824235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CC3F5C-04D0-804A-9BD8-F86B66BC2EB7}" type="slidenum">
              <a:rPr lang="en-US" sz="1200" b="0">
                <a:solidFill>
                  <a:prstClr val="black"/>
                </a:solidFill>
              </a:rPr>
              <a:pPr eaLnBrk="1" hangingPunct="1">
                <a:defRPr/>
              </a:pPr>
              <a:t>46</a:t>
            </a:fld>
            <a:endParaRPr lang="en-US" sz="1200" b="0" dirty="0">
              <a:solidFill>
                <a:prstClr val="black"/>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57250" y="4423660"/>
            <a:ext cx="5365578" cy="3633553"/>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Keep all storage areas clean and dry. </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Clean floors, walls, and shelving in coolers, freezers, dry-storage areas, and heated holding cabinets on a regular basis. </a:t>
            </a:r>
          </a:p>
          <a:p>
            <a:pPr marL="112163" indent="-112163" defTabSz="897301" fontAlgn="base">
              <a:spcBef>
                <a:spcPct val="30000"/>
              </a:spcBef>
              <a:spcAft>
                <a:spcPct val="0"/>
              </a:spcAft>
              <a:buFontTx/>
              <a:buChar char="•"/>
              <a:defRPr/>
            </a:pPr>
            <a:r>
              <a:rPr lang="en-US" sz="1200" b="0" i="0" u="none" strike="noStrike" kern="1200" baseline="0" dirty="0" smtClean="0">
                <a:solidFill>
                  <a:schemeClr val="tx1"/>
                </a:solidFill>
                <a:latin typeface="+mn-lt"/>
                <a:ea typeface="+mn-ea"/>
                <a:cs typeface="+mn-cs"/>
              </a:rPr>
              <a:t>Clean up spills and leaks promptly to keep them from contaminating other food. </a:t>
            </a:r>
            <a:endParaRPr lang="en-US" b="1" dirty="0">
              <a:latin typeface="Times New Roman" charset="0"/>
              <a:cs typeface="+mn-cs"/>
            </a:endParaRPr>
          </a:p>
        </p:txBody>
      </p:sp>
    </p:spTree>
    <p:extLst>
      <p:ext uri="{BB962C8B-B14F-4D97-AF65-F5344CB8AC3E}">
        <p14:creationId xmlns:p14="http://schemas.microsoft.com/office/powerpoint/2010/main" val="3418604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47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Raw meat is being stored above ready-to-eat food. Some of the meat has also not been covered properly.</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Wrap </a:t>
            </a:r>
            <a:r>
              <a:rPr lang="en-US" dirty="0">
                <a:latin typeface="Times New Roman" pitchFamily="18" charset="0"/>
                <a:ea typeface="ＭＳ Ｐゴシック" charset="0"/>
                <a:cs typeface="ＭＳ Ｐゴシック" charset="0"/>
              </a:rPr>
              <a:t>or cover food. Store raw meat, poultry, and seafood separately from ready-to-eat food. If raw and ready-to-eat food cannot be stored separately, store ready-to-eat food above raw meat, poultry, and seafood. This will prevent juices from raw food from dripping onto ready-to-eat food.</a:t>
            </a:r>
          </a:p>
        </p:txBody>
      </p:sp>
    </p:spTree>
    <p:extLst>
      <p:ext uri="{BB962C8B-B14F-4D97-AF65-F5344CB8AC3E}">
        <p14:creationId xmlns:p14="http://schemas.microsoft.com/office/powerpoint/2010/main" val="30917923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BA1B799-A53A-334F-BAC2-57038DA4BAE8}" type="slidenum">
              <a:rPr lang="en-US" sz="1200" b="0">
                <a:solidFill>
                  <a:prstClr val="black"/>
                </a:solidFill>
              </a:rPr>
              <a:pPr eaLnBrk="1" hangingPunct="1">
                <a:defRPr/>
              </a:pPr>
              <a:t>48</a:t>
            </a:fld>
            <a:endParaRPr lang="en-US" sz="1200" b="0" dirty="0">
              <a:solidFill>
                <a:prstClr val="black"/>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Raw meat, poultry, and seafood can be stored with or above ready-to-eat food in a freezer if all of the items have been commercially processed and packaged. </a:t>
            </a:r>
          </a:p>
          <a:p>
            <a:pPr marL="112163" indent="-112163">
              <a:buFontTx/>
              <a:buChar char="•"/>
              <a:defRPr/>
            </a:pPr>
            <a:r>
              <a:rPr lang="en-US" dirty="0">
                <a:latin typeface="Times New Roman" charset="0"/>
                <a:cs typeface="+mn-cs"/>
              </a:rPr>
              <a:t>Frozen food that is being thawed in coolers must also be stored below ready-to-eat food.</a:t>
            </a:r>
          </a:p>
          <a:p>
            <a:pPr marL="112163" indent="-112163">
              <a:buFontTx/>
              <a:buChar char="•"/>
              <a:defRPr/>
            </a:pPr>
            <a:r>
              <a:rPr lang="en-US" dirty="0">
                <a:latin typeface="Times New Roman" charset="0"/>
                <a:cs typeface="+mn-cs"/>
              </a:rPr>
              <a:t>As an exception, ground meat and ground fish can be stored above whole cuts of beef and pork. To do this, make sure the packaging keeps out pathogens and chemicals. It also must not leak.</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2654995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CC3F5C-04D0-804A-9BD8-F86B66BC2EB7}" type="slidenum">
              <a:rPr lang="en-US" sz="1200" b="0">
                <a:solidFill>
                  <a:prstClr val="black"/>
                </a:solidFill>
              </a:rPr>
              <a:pPr eaLnBrk="1" hangingPunct="1">
                <a:defRPr/>
              </a:pPr>
              <a:t>49</a:t>
            </a:fld>
            <a:endParaRPr lang="en-US" sz="1200" b="0" dirty="0">
              <a:solidFill>
                <a:prstClr val="black"/>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57250" y="4423660"/>
            <a:ext cx="5365578" cy="3633553"/>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b="0" dirty="0">
              <a:latin typeface="Times New Roman" charset="0"/>
              <a:cs typeface="+mn-cs"/>
            </a:endParaRPr>
          </a:p>
        </p:txBody>
      </p:sp>
    </p:spTree>
    <p:extLst>
      <p:ext uri="{BB962C8B-B14F-4D97-AF65-F5344CB8AC3E}">
        <p14:creationId xmlns:p14="http://schemas.microsoft.com/office/powerpoint/2010/main" val="294698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5</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361155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CC3F5C-04D0-804A-9BD8-F86B66BC2EB7}" type="slidenum">
              <a:rPr lang="en-US" sz="1200" b="0">
                <a:solidFill>
                  <a:prstClr val="black"/>
                </a:solidFill>
              </a:rPr>
              <a:pPr eaLnBrk="1" hangingPunct="1">
                <a:defRPr/>
              </a:pPr>
              <a:t>50</a:t>
            </a:fld>
            <a:endParaRPr lang="en-US" sz="1200" b="0" dirty="0">
              <a:solidFill>
                <a:prstClr val="black"/>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57250" y="4423660"/>
            <a:ext cx="5365578" cy="3633553"/>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b="0" dirty="0">
              <a:latin typeface="Times New Roman" charset="0"/>
              <a:cs typeface="+mn-cs"/>
            </a:endParaRPr>
          </a:p>
        </p:txBody>
      </p:sp>
    </p:spTree>
    <p:extLst>
      <p:ext uri="{BB962C8B-B14F-4D97-AF65-F5344CB8AC3E}">
        <p14:creationId xmlns:p14="http://schemas.microsoft.com/office/powerpoint/2010/main" val="384559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1F61C4-F16B-5C44-A3AA-F67A8B6BD215}" type="slidenum">
              <a:rPr lang="en-US" sz="1200" b="0">
                <a:solidFill>
                  <a:prstClr val="black"/>
                </a:solidFill>
              </a:rPr>
              <a:pPr eaLnBrk="1" hangingPunct="1">
                <a:defRPr/>
              </a:pPr>
              <a:t>6</a:t>
            </a:fld>
            <a:endParaRPr lang="en-US" sz="1200" b="0" dirty="0">
              <a:solidFill>
                <a:prstClr val="black"/>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Some foodservice operations receive food </a:t>
            </a:r>
            <a:r>
              <a:rPr lang="en-US" dirty="0" smtClean="0">
                <a:latin typeface="Times New Roman" charset="0"/>
                <a:cs typeface="+mn-cs"/>
              </a:rPr>
              <a:t>after hours </a:t>
            </a:r>
            <a:r>
              <a:rPr lang="en-US" dirty="0">
                <a:latin typeface="Times New Roman" charset="0"/>
                <a:cs typeface="+mn-cs"/>
              </a:rPr>
              <a:t>when they are closed for business. This is often referred to as a key drop delivery.</a:t>
            </a:r>
          </a:p>
          <a:p>
            <a:pPr marL="112163" indent="-112163">
              <a:buFontTx/>
              <a:buChar char="•"/>
              <a:defRPr/>
            </a:pPr>
            <a:r>
              <a:rPr lang="en-US" dirty="0">
                <a:latin typeface="Times New Roman" charset="0"/>
                <a:cs typeface="+mn-cs"/>
              </a:rPr>
              <a:t>The supplier is given a key or other access to the operation to make the delivery. Products are then placed in coolers, freezers, and </a:t>
            </a:r>
            <a:r>
              <a:rPr lang="en-US" dirty="0" smtClean="0">
                <a:latin typeface="Times New Roman" charset="0"/>
                <a:cs typeface="+mn-cs"/>
              </a:rPr>
              <a:t>dry-storage </a:t>
            </a:r>
            <a:r>
              <a:rPr lang="en-US" dirty="0">
                <a:latin typeface="Times New Roman" charset="0"/>
                <a:cs typeface="+mn-cs"/>
              </a:rPr>
              <a:t>areas. The delivery must be inspected once you arrive at the operation and meet the criteria identified in the slide. </a:t>
            </a:r>
          </a:p>
        </p:txBody>
      </p:sp>
    </p:spTree>
    <p:extLst>
      <p:ext uri="{BB962C8B-B14F-4D97-AF65-F5344CB8AC3E}">
        <p14:creationId xmlns:p14="http://schemas.microsoft.com/office/powerpoint/2010/main" val="294959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71450" indent="-171450">
              <a:buFont typeface="Arial" panose="020B0604020202020204" pitchFamily="34" charset="0"/>
              <a:buChar cha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Occasionally, you may be able to recondition and use items that would have been rejected. For example, a shipment of cans with contaminated surfaces may be cleaned and sanitized, allowing them to be used. However, the same cans may not be reconditioned if they are damaged.</a:t>
            </a:r>
            <a:endParaRPr lang="en-US" b="0" dirty="0" smtClean="0">
              <a:latin typeface="Times New Roman" charset="0"/>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you must reject an item, set it aside from the items you are accepting. Then tell the delivery person exactly what is wrong with the rejected item. Make sure you get a signed adjustment or credit slip before giving the item back to the delivery person. Finally, log the incident on the invoice or the receiving document.</a:t>
            </a:r>
            <a:endParaRPr lang="en-US" b="0" dirty="0" smtClean="0">
              <a:latin typeface="Times New Roman" charset="0"/>
              <a:cs typeface="Times New Roman" charset="0"/>
            </a:endParaRPr>
          </a:p>
          <a:p>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85325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BC76942-D465-BA44-9C33-2F7B39977000}" type="slidenum">
              <a:rPr lang="en-US" sz="1200" b="0">
                <a:solidFill>
                  <a:prstClr val="black"/>
                </a:solidFill>
              </a:rPr>
              <a:pPr eaLnBrk="1" hangingPunct="1">
                <a:defRPr/>
              </a:pPr>
              <a:t>8</a:t>
            </a:fld>
            <a:endParaRPr lang="en-US" sz="1200" b="0" dirty="0">
              <a:solidFill>
                <a:prstClr val="black"/>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2163" indent="-112163">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2163" indent="-112163">
              <a:buFontTx/>
              <a:buChar char="•"/>
              <a:defRPr/>
            </a:pPr>
            <a:r>
              <a:rPr lang="en-US" dirty="0">
                <a:latin typeface="Times New Roman" charset="0"/>
                <a:cs typeface="+mn-cs"/>
              </a:rPr>
              <a:t>Remove the item from inventory, and place it in a secure and appropriate location. That may be a cooler or dry-storage </a:t>
            </a:r>
            <a:r>
              <a:rPr lang="en-US" dirty="0" smtClean="0">
                <a:latin typeface="Times New Roman" charset="0"/>
                <a:cs typeface="+mn-cs"/>
              </a:rPr>
              <a:t>area.</a:t>
            </a:r>
            <a:r>
              <a:rPr lang="en-US" baseline="0" dirty="0" smtClean="0">
                <a:latin typeface="Times New Roman" charset="0"/>
                <a:cs typeface="+mn-cs"/>
              </a:rPr>
              <a:t> </a:t>
            </a:r>
            <a:r>
              <a:rPr lang="en-US" dirty="0" smtClean="0">
                <a:latin typeface="Times New Roman" charset="0"/>
                <a:cs typeface="+mn-cs"/>
              </a:rPr>
              <a:t>The </a:t>
            </a:r>
            <a:r>
              <a:rPr lang="en-US" dirty="0">
                <a:latin typeface="Times New Roman" charset="0"/>
                <a:cs typeface="+mn-cs"/>
              </a:rPr>
              <a:t>recalled item must be stored separately from food, utensils, equipment, linens, and single-use items. </a:t>
            </a:r>
          </a:p>
          <a:p>
            <a:pPr marL="112163" indent="-112163">
              <a:buFontTx/>
              <a:buChar char="•"/>
              <a:defRPr/>
            </a:pPr>
            <a:r>
              <a:rPr lang="en-US" dirty="0">
                <a:latin typeface="Times New Roman" charset="0"/>
                <a:cs typeface="+mn-cs"/>
              </a:rPr>
              <a:t>Label the item in a way that will prevent it from being placed back in inventory. Some operations do this by including a </a:t>
            </a:r>
            <a:r>
              <a:rPr lang="en-US" dirty="0" smtClean="0">
                <a:latin typeface="Times New Roman" charset="0"/>
                <a:cs typeface="+mn-cs"/>
              </a:rPr>
              <a:t>“Do </a:t>
            </a:r>
            <a:r>
              <a:rPr lang="en-US" dirty="0">
                <a:latin typeface="Times New Roman" charset="0"/>
                <a:cs typeface="+mn-cs"/>
              </a:rPr>
              <a:t>Not </a:t>
            </a:r>
            <a:r>
              <a:rPr lang="en-US" dirty="0" smtClean="0">
                <a:latin typeface="Times New Roman" charset="0"/>
                <a:cs typeface="+mn-cs"/>
              </a:rPr>
              <a:t>Use” </a:t>
            </a:r>
            <a:r>
              <a:rPr lang="en-US" dirty="0">
                <a:latin typeface="Times New Roman" charset="0"/>
                <a:cs typeface="+mn-cs"/>
              </a:rPr>
              <a:t>and </a:t>
            </a:r>
            <a:r>
              <a:rPr lang="en-US" dirty="0" smtClean="0">
                <a:latin typeface="Times New Roman" charset="0"/>
                <a:cs typeface="+mn-cs"/>
              </a:rPr>
              <a:t>“Do </a:t>
            </a:r>
            <a:r>
              <a:rPr lang="en-US" dirty="0">
                <a:latin typeface="Times New Roman" charset="0"/>
                <a:cs typeface="+mn-cs"/>
              </a:rPr>
              <a:t>Not </a:t>
            </a:r>
            <a:r>
              <a:rPr lang="en-US" dirty="0" smtClean="0">
                <a:latin typeface="Times New Roman" charset="0"/>
                <a:cs typeface="+mn-cs"/>
              </a:rPr>
              <a:t>Discard” </a:t>
            </a:r>
            <a:r>
              <a:rPr lang="en-US" dirty="0">
                <a:latin typeface="Times New Roman" charset="0"/>
                <a:cs typeface="+mn-cs"/>
              </a:rPr>
              <a:t>label on recalled food items. Inform staff not to use the product.</a:t>
            </a:r>
          </a:p>
          <a:p>
            <a:pPr marL="112163" indent="-112163">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extLst>
      <p:ext uri="{BB962C8B-B14F-4D97-AF65-F5344CB8AC3E}">
        <p14:creationId xmlns:p14="http://schemas.microsoft.com/office/powerpoint/2010/main" val="297848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charset="0"/>
                <a:ea typeface="ＭＳ Ｐゴシック" charset="0"/>
                <a:cs typeface="ＭＳ Ｐゴシック" charset="0"/>
              </a:rPr>
              <a:t>Use the next several slides to discuss accept/reject criteria for receiving food and foodservice supplies. Ask your students to look at the product and description and decide whether to accept or reject it. Use the talking points for each slide to ensure that the necessary principles are discussed afterwards. </a:t>
            </a:r>
          </a:p>
          <a:p>
            <a:pPr marL="112163" indent="-112163">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letter A or B.</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992031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52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4"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519tempingFish_6e_c05_04b_ProbeFish.jpg"/>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fish?</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5-10</a:t>
            </a:r>
          </a:p>
        </p:txBody>
      </p:sp>
      <p:sp>
        <p:nvSpPr>
          <p:cNvPr id="8" name="Rectangle 3"/>
          <p:cNvSpPr txBox="1">
            <a:spLocks noChangeArrowheads="1"/>
          </p:cNvSpPr>
          <p:nvPr/>
        </p:nvSpPr>
        <p:spPr bwMode="auto">
          <a:xfrm>
            <a:off x="721197" y="4666602"/>
            <a:ext cx="2263666" cy="82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dirty="0">
                <a:solidFill>
                  <a:srgbClr val="000000"/>
                </a:solidFill>
                <a:latin typeface="Arial Narrow" charset="0"/>
              </a:rPr>
              <a:t>Internal temp of 50ºF (10ºC) </a:t>
            </a:r>
            <a:r>
              <a:rPr lang="en-US" sz="2400" b="1" dirty="0" smtClean="0">
                <a:solidFill>
                  <a:srgbClr val="005CAB"/>
                </a:solidFill>
                <a:ea typeface="+mn-ea"/>
              </a:rPr>
              <a:t/>
            </a:r>
            <a:br>
              <a:rPr lang="en-US" sz="2400" b="1" dirty="0" smtClean="0">
                <a:solidFill>
                  <a:srgbClr val="005CAB"/>
                </a:solidFill>
                <a:ea typeface="+mn-ea"/>
              </a:rPr>
            </a:br>
            <a:endParaRPr lang="en-US" sz="2400" b="1" dirty="0">
              <a:solidFill>
                <a:srgbClr val="005CAB"/>
              </a:solidFill>
              <a:ea typeface="+mn-ea"/>
            </a:endParaRPr>
          </a:p>
        </p:txBody>
      </p:sp>
      <p:sp>
        <p:nvSpPr>
          <p:cNvPr id="13" name="Rectangle 12"/>
          <p:cNvSpPr/>
          <p:nvPr/>
        </p:nvSpPr>
        <p:spPr>
          <a:xfrm>
            <a:off x="3714750" y="3121629"/>
            <a:ext cx="4572000" cy="1569660"/>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Cold </a:t>
            </a:r>
            <a:r>
              <a:rPr lang="en-US" sz="2400" b="1" dirty="0">
                <a:solidFill>
                  <a:srgbClr val="FF0000"/>
                </a:solidFill>
                <a:latin typeface="+mj-lt"/>
              </a:rPr>
              <a:t>TCS </a:t>
            </a:r>
            <a:r>
              <a:rPr lang="en-US" sz="2400" b="1" dirty="0" smtClean="0">
                <a:solidFill>
                  <a:srgbClr val="FF0000"/>
                </a:solidFill>
                <a:latin typeface="+mj-lt"/>
              </a:rPr>
              <a:t>food must </a:t>
            </a:r>
            <a:r>
              <a:rPr lang="en-US" sz="2400" b="1" dirty="0">
                <a:solidFill>
                  <a:srgbClr val="FF0000"/>
                </a:solidFill>
                <a:latin typeface="+mj-lt"/>
              </a:rPr>
              <a:t>be received at 41ºF (5ºC) or lower, unless otherwise </a:t>
            </a:r>
            <a:r>
              <a:rPr lang="en-US" sz="2400" b="1" dirty="0" smtClean="0">
                <a:solidFill>
                  <a:srgbClr val="FF0000"/>
                </a:solidFill>
                <a:latin typeface="+mj-lt"/>
              </a:rPr>
              <a:t>specified.</a:t>
            </a:r>
            <a:r>
              <a:rPr lang="en-US" sz="2400" dirty="0"/>
              <a:t>	</a:t>
            </a:r>
          </a:p>
        </p:txBody>
      </p:sp>
    </p:spTree>
    <p:extLst>
      <p:ext uri="{BB962C8B-B14F-4D97-AF65-F5344CB8AC3E}">
        <p14:creationId xmlns:p14="http://schemas.microsoft.com/office/powerpoint/2010/main" val="383005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508liveShellfish_GettyImages-518275339.jpg"/>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t="-10211" b="-10211"/>
          <a:stretch/>
        </p:blipFill>
        <p:spPr>
          <a:ln w="3175" cmpd="sng">
            <a:solidFill>
              <a:srgbClr val="000000"/>
            </a:solidFill>
          </a:ln>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these clams?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5-11</a:t>
            </a:r>
          </a:p>
        </p:txBody>
      </p:sp>
      <p:sp>
        <p:nvSpPr>
          <p:cNvPr id="11" name="Rectangle 3"/>
          <p:cNvSpPr txBox="1">
            <a:spLocks noChangeArrowheads="1"/>
          </p:cNvSpPr>
          <p:nvPr/>
        </p:nvSpPr>
        <p:spPr bwMode="auto">
          <a:xfrm>
            <a:off x="495299" y="4748570"/>
            <a:ext cx="3067051" cy="82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spcBef>
                <a:spcPct val="50000"/>
              </a:spcBef>
              <a:buFont typeface="Wingdings" charset="0"/>
              <a:buNone/>
              <a:defRPr/>
            </a:pPr>
            <a:r>
              <a:rPr lang="en-US" dirty="0" smtClean="0">
                <a:solidFill>
                  <a:srgbClr val="000000"/>
                </a:solidFill>
                <a:latin typeface="Arial Narrow" charset="0"/>
              </a:rPr>
              <a:t>Internal </a:t>
            </a:r>
            <a:r>
              <a:rPr lang="en-US" dirty="0">
                <a:solidFill>
                  <a:srgbClr val="000000"/>
                </a:solidFill>
                <a:latin typeface="Arial Narrow" charset="0"/>
              </a:rPr>
              <a:t>temperature </a:t>
            </a:r>
            <a:br>
              <a:rPr lang="en-US" dirty="0">
                <a:solidFill>
                  <a:srgbClr val="000000"/>
                </a:solidFill>
                <a:latin typeface="Arial Narrow" charset="0"/>
              </a:rPr>
            </a:br>
            <a:r>
              <a:rPr lang="en-US" dirty="0">
                <a:solidFill>
                  <a:srgbClr val="000000"/>
                </a:solidFill>
                <a:latin typeface="Arial Narrow" charset="0"/>
              </a:rPr>
              <a:t>50ºF (10ºC)</a:t>
            </a:r>
          </a:p>
        </p:txBody>
      </p:sp>
      <p:sp>
        <p:nvSpPr>
          <p:cNvPr id="14" name="Rectangle 13"/>
          <p:cNvSpPr/>
          <p:nvPr/>
        </p:nvSpPr>
        <p:spPr>
          <a:xfrm>
            <a:off x="3714750" y="3121629"/>
            <a:ext cx="4572000" cy="2308324"/>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 </a:t>
            </a:r>
          </a:p>
          <a:p>
            <a:r>
              <a:rPr lang="en-US" sz="2400" b="1" dirty="0">
                <a:solidFill>
                  <a:srgbClr val="FF0000"/>
                </a:solidFill>
                <a:latin typeface="+mj-lt"/>
              </a:rPr>
              <a:t>Shellfish can be r</a:t>
            </a:r>
            <a:r>
              <a:rPr lang="en-US" sz="2400" b="1" dirty="0" smtClean="0">
                <a:solidFill>
                  <a:srgbClr val="FF0000"/>
                </a:solidFill>
                <a:latin typeface="+mj-lt"/>
              </a:rPr>
              <a:t>eceived </a:t>
            </a:r>
            <a:r>
              <a:rPr lang="en-US" sz="2400" b="1" dirty="0">
                <a:solidFill>
                  <a:srgbClr val="FF0000"/>
                </a:solidFill>
                <a:latin typeface="+mj-lt"/>
              </a:rPr>
              <a:t>at </a:t>
            </a:r>
            <a:r>
              <a:rPr lang="en-US" sz="2400" b="1" dirty="0" smtClean="0">
                <a:solidFill>
                  <a:srgbClr val="FF0000"/>
                </a:solidFill>
                <a:latin typeface="+mj-lt"/>
              </a:rPr>
              <a:t>an air </a:t>
            </a:r>
            <a:r>
              <a:rPr lang="en-US" sz="2400" b="1" dirty="0">
                <a:solidFill>
                  <a:srgbClr val="FF0000"/>
                </a:solidFill>
                <a:latin typeface="+mj-lt"/>
              </a:rPr>
              <a:t>temperature of 45ºF (7ºC) and </a:t>
            </a:r>
            <a:r>
              <a:rPr lang="en-US" sz="2400" b="1" dirty="0" smtClean="0">
                <a:solidFill>
                  <a:srgbClr val="FF0000"/>
                </a:solidFill>
                <a:latin typeface="+mj-lt"/>
              </a:rPr>
              <a:t>internal </a:t>
            </a:r>
            <a:r>
              <a:rPr lang="en-US" sz="2400" b="1" dirty="0">
                <a:solidFill>
                  <a:srgbClr val="FF0000"/>
                </a:solidFill>
                <a:latin typeface="+mj-lt"/>
              </a:rPr>
              <a:t>temperature no greater than 50ºF (10ºC</a:t>
            </a:r>
            <a:r>
              <a:rPr lang="en-US" sz="2400" b="1" dirty="0" smtClean="0">
                <a:solidFill>
                  <a:srgbClr val="FF0000"/>
                </a:solidFill>
                <a:latin typeface="+mj-lt"/>
              </a:rPr>
              <a:t>). Then, cool them to </a:t>
            </a:r>
            <a:r>
              <a:rPr lang="en-US" sz="2400" b="1" dirty="0">
                <a:solidFill>
                  <a:srgbClr val="FF0000"/>
                </a:solidFill>
                <a:latin typeface="+mj-lt"/>
              </a:rPr>
              <a:t>41ºF (5ºC) or lower in four </a:t>
            </a:r>
            <a:r>
              <a:rPr lang="en-US" sz="2400" b="1" dirty="0" smtClean="0">
                <a:solidFill>
                  <a:srgbClr val="FF0000"/>
                </a:solidFill>
                <a:latin typeface="+mj-lt"/>
              </a:rPr>
              <a:t>hours.</a:t>
            </a:r>
            <a:r>
              <a:rPr lang="en-US" sz="2400" dirty="0"/>
              <a:t>	</a:t>
            </a:r>
          </a:p>
        </p:txBody>
      </p:sp>
    </p:spTree>
    <p:extLst>
      <p:ext uri="{BB962C8B-B14F-4D97-AF65-F5344CB8AC3E}">
        <p14:creationId xmlns:p14="http://schemas.microsoft.com/office/powerpoint/2010/main" val="999478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509shuckedShellfish_GettyImages-501888098_rtd.jpg"/>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ln w="3175" cmpd="sng">
            <a:solidFill>
              <a:srgbClr val="000000"/>
            </a:solidFill>
          </a:ln>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these scallops?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5-12</a:t>
            </a:r>
          </a:p>
        </p:txBody>
      </p:sp>
      <p:sp>
        <p:nvSpPr>
          <p:cNvPr id="11" name="Rectangle 3"/>
          <p:cNvSpPr txBox="1">
            <a:spLocks noChangeArrowheads="1"/>
          </p:cNvSpPr>
          <p:nvPr/>
        </p:nvSpPr>
        <p:spPr bwMode="auto">
          <a:xfrm>
            <a:off x="180975" y="4830762"/>
            <a:ext cx="3352800" cy="82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spcBef>
                <a:spcPct val="50000"/>
              </a:spcBef>
              <a:buFont typeface="Wingdings" charset="0"/>
              <a:buNone/>
              <a:defRPr/>
            </a:pPr>
            <a:r>
              <a:rPr lang="en-US" dirty="0" smtClean="0">
                <a:solidFill>
                  <a:srgbClr val="000000"/>
                </a:solidFill>
                <a:latin typeface="Arial Narrow" charset="0"/>
              </a:rPr>
              <a:t>Internal </a:t>
            </a:r>
            <a:r>
              <a:rPr lang="en-US" dirty="0">
                <a:solidFill>
                  <a:srgbClr val="000000"/>
                </a:solidFill>
                <a:latin typeface="Arial Narrow" charset="0"/>
              </a:rPr>
              <a:t>temperature </a:t>
            </a:r>
            <a:br>
              <a:rPr lang="en-US" dirty="0">
                <a:solidFill>
                  <a:srgbClr val="000000"/>
                </a:solidFill>
                <a:latin typeface="Arial Narrow" charset="0"/>
              </a:rPr>
            </a:br>
            <a:r>
              <a:rPr lang="en-US" dirty="0">
                <a:solidFill>
                  <a:srgbClr val="000000"/>
                </a:solidFill>
                <a:latin typeface="Arial Narrow" charset="0"/>
              </a:rPr>
              <a:t>50ºF (10ºC)</a:t>
            </a:r>
          </a:p>
        </p:txBody>
      </p:sp>
      <p:sp>
        <p:nvSpPr>
          <p:cNvPr id="14" name="Rectangle 13"/>
          <p:cNvSpPr/>
          <p:nvPr/>
        </p:nvSpPr>
        <p:spPr>
          <a:xfrm>
            <a:off x="3714750" y="3121629"/>
            <a:ext cx="4572000" cy="1938992"/>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a:solidFill>
                  <a:srgbClr val="FF0000"/>
                </a:solidFill>
                <a:latin typeface="+mj-lt"/>
              </a:rPr>
              <a:t>S</a:t>
            </a:r>
            <a:r>
              <a:rPr lang="en-US" sz="2400" b="1" dirty="0" smtClean="0">
                <a:solidFill>
                  <a:srgbClr val="FF0000"/>
                </a:solidFill>
                <a:latin typeface="+mj-lt"/>
              </a:rPr>
              <a:t>hucked shellfish must be received at 45ºF </a:t>
            </a:r>
            <a:r>
              <a:rPr lang="en-US" sz="2400" b="1" dirty="0">
                <a:solidFill>
                  <a:srgbClr val="FF0000"/>
                </a:solidFill>
                <a:latin typeface="+mj-lt"/>
              </a:rPr>
              <a:t>(7ºC) </a:t>
            </a:r>
            <a:r>
              <a:rPr lang="en-US" sz="2400" b="1" dirty="0" smtClean="0">
                <a:solidFill>
                  <a:srgbClr val="FF0000"/>
                </a:solidFill>
                <a:latin typeface="+mj-lt"/>
              </a:rPr>
              <a:t>or lower. Then, cool to </a:t>
            </a:r>
            <a:r>
              <a:rPr lang="en-US" sz="2400" b="1" dirty="0">
                <a:solidFill>
                  <a:srgbClr val="FF0000"/>
                </a:solidFill>
                <a:latin typeface="+mj-lt"/>
              </a:rPr>
              <a:t>41ºF (5ºC) or lower in four </a:t>
            </a:r>
            <a:r>
              <a:rPr lang="en-US" sz="2400" b="1" dirty="0" smtClean="0">
                <a:solidFill>
                  <a:srgbClr val="FF0000"/>
                </a:solidFill>
                <a:latin typeface="+mj-lt"/>
              </a:rPr>
              <a:t>hours.</a:t>
            </a:r>
            <a:r>
              <a:rPr lang="en-US" sz="2400" dirty="0"/>
              <a:t>	</a:t>
            </a:r>
          </a:p>
        </p:txBody>
      </p:sp>
    </p:spTree>
    <p:extLst>
      <p:ext uri="{BB962C8B-B14F-4D97-AF65-F5344CB8AC3E}">
        <p14:creationId xmlns:p14="http://schemas.microsoft.com/office/powerpoint/2010/main" val="4056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510milk_gallonMilk_Thinkstock_AA049752.jpg"/>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ln w="3175" cmpd="sng">
            <a:solidFill>
              <a:srgbClr val="000000"/>
            </a:solidFill>
          </a:ln>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milk?</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5-13</a:t>
            </a:r>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spcBef>
                <a:spcPct val="50000"/>
              </a:spcBef>
              <a:buNone/>
              <a:defRPr/>
            </a:pPr>
            <a:r>
              <a:rPr lang="en-US" dirty="0">
                <a:solidFill>
                  <a:srgbClr val="000000"/>
                </a:solidFill>
                <a:latin typeface="Arial Narrow" charset="0"/>
              </a:rPr>
              <a:t>Internal temp of</a:t>
            </a:r>
            <a:br>
              <a:rPr lang="en-US" dirty="0">
                <a:solidFill>
                  <a:srgbClr val="000000"/>
                </a:solidFill>
                <a:latin typeface="Arial Narrow" charset="0"/>
              </a:rPr>
            </a:br>
            <a:r>
              <a:rPr lang="en-US" dirty="0">
                <a:solidFill>
                  <a:srgbClr val="000000"/>
                </a:solidFill>
                <a:latin typeface="Arial Narrow" charset="0"/>
              </a:rPr>
              <a:t>45ºF (7ºC</a:t>
            </a:r>
            <a:r>
              <a:rPr lang="en-US" dirty="0" smtClean="0">
                <a:solidFill>
                  <a:srgbClr val="000000"/>
                </a:solidFill>
                <a:latin typeface="Arial Narrow" charset="0"/>
              </a:rPr>
              <a:t>) </a:t>
            </a:r>
            <a:endParaRPr lang="en-US" dirty="0">
              <a:solidFill>
                <a:srgbClr val="000000"/>
              </a:solidFill>
              <a:latin typeface="Arial Narrow" charset="0"/>
            </a:endParaRPr>
          </a:p>
        </p:txBody>
      </p:sp>
      <p:sp>
        <p:nvSpPr>
          <p:cNvPr id="13" name="Rectangle 12"/>
          <p:cNvSpPr/>
          <p:nvPr/>
        </p:nvSpPr>
        <p:spPr>
          <a:xfrm>
            <a:off x="3714750" y="3121629"/>
            <a:ext cx="4572000" cy="1938992"/>
          </a:xfrm>
          <a:prstGeom prst="rect">
            <a:avLst/>
          </a:prstGeom>
        </p:spPr>
        <p:txBody>
          <a:bodyPr>
            <a:spAutoFit/>
          </a:bodyPr>
          <a:lstStyle/>
          <a:p>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Milk must be received </a:t>
            </a:r>
            <a:r>
              <a:rPr lang="en-US" sz="2400" b="1" dirty="0">
                <a:solidFill>
                  <a:srgbClr val="FF0000"/>
                </a:solidFill>
                <a:latin typeface="+mj-lt"/>
              </a:rPr>
              <a:t>at 45ºF (7ºC) or lower. </a:t>
            </a:r>
            <a:r>
              <a:rPr lang="en-US" sz="2400" b="1" dirty="0" smtClean="0">
                <a:solidFill>
                  <a:srgbClr val="FF0000"/>
                </a:solidFill>
                <a:latin typeface="+mj-lt"/>
              </a:rPr>
              <a:t>Then, cool </a:t>
            </a:r>
            <a:r>
              <a:rPr lang="en-US" sz="2400" b="1" dirty="0">
                <a:solidFill>
                  <a:srgbClr val="FF0000"/>
                </a:solidFill>
                <a:latin typeface="+mj-lt"/>
              </a:rPr>
              <a:t>the milk to 41ºF (5ºC) or lower in four hours.</a:t>
            </a:r>
          </a:p>
          <a:p>
            <a:r>
              <a:rPr lang="en-US" sz="2400" dirty="0"/>
              <a:t>	</a:t>
            </a:r>
          </a:p>
        </p:txBody>
      </p:sp>
    </p:spTree>
    <p:extLst>
      <p:ext uri="{BB962C8B-B14F-4D97-AF65-F5344CB8AC3E}">
        <p14:creationId xmlns:p14="http://schemas.microsoft.com/office/powerpoint/2010/main" val="3816741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511shellEggs_Job_7509_rtd.jpg"/>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3291" r="13291"/>
          <a:stretch>
            <a:fillRect/>
          </a:stretch>
        </p:blipFill>
        <p:spPr>
          <a:ln w="3175" cmpd="sng">
            <a:solidFill>
              <a:srgbClr val="000000"/>
            </a:solidFill>
          </a:ln>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these eggs?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5-14</a:t>
            </a:r>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dirty="0">
                <a:solidFill>
                  <a:srgbClr val="000000"/>
                </a:solidFill>
                <a:latin typeface="Arial Narrow" charset="0"/>
              </a:rPr>
              <a:t>Air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45ºF (7ºC</a:t>
            </a:r>
            <a:r>
              <a:rPr lang="en-US" dirty="0">
                <a:solidFill>
                  <a:srgbClr val="000000"/>
                </a:solidFill>
                <a:latin typeface="Arial Narrow" charset="0"/>
              </a:rPr>
              <a:t>)</a:t>
            </a:r>
          </a:p>
        </p:txBody>
      </p:sp>
      <p:sp>
        <p:nvSpPr>
          <p:cNvPr id="13" name="Rectangle 12"/>
          <p:cNvSpPr/>
          <p:nvPr/>
        </p:nvSpPr>
        <p:spPr>
          <a:xfrm>
            <a:off x="3714750" y="3121629"/>
            <a:ext cx="4572000" cy="1569660"/>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Receive shell eggs at an air temperature of 45ºF </a:t>
            </a:r>
            <a:r>
              <a:rPr lang="en-US" sz="2400" b="1" dirty="0">
                <a:solidFill>
                  <a:srgbClr val="FF0000"/>
                </a:solidFill>
                <a:latin typeface="+mj-lt"/>
              </a:rPr>
              <a:t>(7ºC) or lower. </a:t>
            </a:r>
            <a:r>
              <a:rPr lang="en-US" sz="2400" dirty="0"/>
              <a:t>	</a:t>
            </a:r>
          </a:p>
        </p:txBody>
      </p:sp>
    </p:spTree>
    <p:extLst>
      <p:ext uri="{BB962C8B-B14F-4D97-AF65-F5344CB8AC3E}">
        <p14:creationId xmlns:p14="http://schemas.microsoft.com/office/powerpoint/2010/main" val="8518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512hotTcsFood_GettyImages-511102424.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14952" b="-14952"/>
          <a:stretch/>
        </p:blipFill>
        <p:spPr>
          <a:ln w="3175" cmpd="sng">
            <a:solidFill>
              <a:srgbClr val="000000"/>
            </a:solidFill>
          </a:ln>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chicken breast?</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5-15</a:t>
            </a:r>
          </a:p>
        </p:txBody>
      </p:sp>
      <p:sp>
        <p:nvSpPr>
          <p:cNvPr id="8" name="Rectangle 3"/>
          <p:cNvSpPr txBox="1">
            <a:spLocks noChangeArrowheads="1"/>
          </p:cNvSpPr>
          <p:nvPr/>
        </p:nvSpPr>
        <p:spPr bwMode="auto">
          <a:xfrm>
            <a:off x="495301" y="4690753"/>
            <a:ext cx="2720974" cy="967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spcBef>
                <a:spcPct val="50000"/>
              </a:spcBef>
              <a:buFont typeface="Wingdings" charset="0"/>
              <a:buNone/>
              <a:defRPr/>
            </a:pPr>
            <a:r>
              <a:rPr lang="en-US" dirty="0">
                <a:solidFill>
                  <a:srgbClr val="000000"/>
                </a:solidFill>
                <a:latin typeface="Arial Narrow" charset="0"/>
              </a:rPr>
              <a:t>Received at </a:t>
            </a:r>
            <a:br>
              <a:rPr lang="en-US" dirty="0">
                <a:solidFill>
                  <a:srgbClr val="000000"/>
                </a:solidFill>
                <a:latin typeface="Arial Narrow" charset="0"/>
              </a:rPr>
            </a:br>
            <a:r>
              <a:rPr lang="en-US" dirty="0">
                <a:solidFill>
                  <a:srgbClr val="000000"/>
                </a:solidFill>
                <a:latin typeface="Arial Narrow" charset="0"/>
              </a:rPr>
              <a:t>120ºF (49ºC) </a:t>
            </a:r>
          </a:p>
        </p:txBody>
      </p:sp>
      <p:sp>
        <p:nvSpPr>
          <p:cNvPr id="9" name="Rectangle 8"/>
          <p:cNvSpPr/>
          <p:nvPr/>
        </p:nvSpPr>
        <p:spPr>
          <a:xfrm>
            <a:off x="3714750" y="3121629"/>
            <a:ext cx="4572000" cy="1200329"/>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a:solidFill>
                  <a:srgbClr val="FF0000"/>
                </a:solidFill>
                <a:latin typeface="+mj-lt"/>
              </a:rPr>
              <a:t>H</a:t>
            </a:r>
            <a:r>
              <a:rPr lang="en-US" sz="2400" b="1" dirty="0" smtClean="0">
                <a:solidFill>
                  <a:srgbClr val="FF0000"/>
                </a:solidFill>
                <a:latin typeface="+mj-lt"/>
              </a:rPr>
              <a:t>ot TCS food must be received at 135ºF (57ºC</a:t>
            </a:r>
            <a:r>
              <a:rPr lang="en-US" sz="2400" b="1" dirty="0">
                <a:solidFill>
                  <a:srgbClr val="FF0000"/>
                </a:solidFill>
                <a:latin typeface="+mj-lt"/>
              </a:rPr>
              <a:t>) or </a:t>
            </a:r>
            <a:r>
              <a:rPr lang="en-US" sz="2400" b="1" dirty="0" smtClean="0">
                <a:solidFill>
                  <a:srgbClr val="FF0000"/>
                </a:solidFill>
                <a:latin typeface="+mj-lt"/>
              </a:rPr>
              <a:t>higher. </a:t>
            </a:r>
            <a:r>
              <a:rPr lang="en-US" sz="2400" dirty="0"/>
              <a:t>	</a:t>
            </a:r>
          </a:p>
        </p:txBody>
      </p:sp>
    </p:spTree>
    <p:extLst>
      <p:ext uri="{BB962C8B-B14F-4D97-AF65-F5344CB8AC3E}">
        <p14:creationId xmlns:p14="http://schemas.microsoft.com/office/powerpoint/2010/main" val="28467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 name="Picture Placeholder 1"/>
          <p:cNvSpPr>
            <a:spLocks noGrp="1"/>
          </p:cNvSpPr>
          <p:nvPr>
            <p:ph type="pic" sz="quarter" idx="12"/>
          </p:nvPr>
        </p:nvSpPr>
        <p:spPr/>
      </p:sp>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frozen shrimp?</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5-16</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5026" y="1857432"/>
            <a:ext cx="2743200" cy="274320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11" name="Rectangle 10"/>
          <p:cNvSpPr/>
          <p:nvPr/>
        </p:nvSpPr>
        <p:spPr>
          <a:xfrm>
            <a:off x="3714750" y="3121629"/>
            <a:ext cx="4572000" cy="1569660"/>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a:solidFill>
                  <a:srgbClr val="FF0000"/>
                </a:solidFill>
                <a:latin typeface="+mj-lt"/>
              </a:rPr>
              <a:t>F</a:t>
            </a:r>
            <a:r>
              <a:rPr lang="en-US" sz="2400" b="1" dirty="0" smtClean="0">
                <a:solidFill>
                  <a:srgbClr val="FF0000"/>
                </a:solidFill>
                <a:latin typeface="+mj-lt"/>
              </a:rPr>
              <a:t>rozen food with ice crystals or frozen liquids on the food or packaging must be rejected. </a:t>
            </a:r>
            <a:r>
              <a:rPr lang="en-US" sz="2400" dirty="0"/>
              <a:t>	</a:t>
            </a:r>
          </a:p>
        </p:txBody>
      </p:sp>
    </p:spTree>
    <p:extLst>
      <p:ext uri="{BB962C8B-B14F-4D97-AF65-F5344CB8AC3E}">
        <p14:creationId xmlns:p14="http://schemas.microsoft.com/office/powerpoint/2010/main" val="24683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F250_Image_)NRA_0316_Shot_1_007.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390525" y="1047750"/>
            <a:ext cx="8753475"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case of single-use cups?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5-17</a:t>
            </a:r>
          </a:p>
        </p:txBody>
      </p:sp>
      <p:sp>
        <p:nvSpPr>
          <p:cNvPr id="11" name="Rectangle 10"/>
          <p:cNvSpPr/>
          <p:nvPr/>
        </p:nvSpPr>
        <p:spPr>
          <a:xfrm>
            <a:off x="3714750" y="3121629"/>
            <a:ext cx="4572000" cy="1200329"/>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Packaging that is not intact </a:t>
            </a:r>
            <a:r>
              <a:rPr lang="en-US" sz="2400" b="1" dirty="0">
                <a:solidFill>
                  <a:srgbClr val="FF0000"/>
                </a:solidFill>
                <a:latin typeface="+mj-lt"/>
              </a:rPr>
              <a:t>and </a:t>
            </a:r>
            <a:r>
              <a:rPr lang="en-US" sz="2400" b="1" dirty="0" smtClean="0">
                <a:solidFill>
                  <a:srgbClr val="FF0000"/>
                </a:solidFill>
                <a:latin typeface="+mj-lt"/>
              </a:rPr>
              <a:t>clean must be rejected. </a:t>
            </a:r>
            <a:endParaRPr lang="en-US" sz="2400" dirty="0"/>
          </a:p>
        </p:txBody>
      </p:sp>
    </p:spTree>
    <p:extLst>
      <p:ext uri="{BB962C8B-B14F-4D97-AF65-F5344CB8AC3E}">
        <p14:creationId xmlns:p14="http://schemas.microsoft.com/office/powerpoint/2010/main" val="32199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F260_Image_gnawedFlour_NRA_0317_Shot_31_b_434.jpg"/>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bag of flour?</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5-18</a:t>
            </a:r>
          </a:p>
        </p:txBody>
      </p:sp>
      <p:sp>
        <p:nvSpPr>
          <p:cNvPr id="11" name="Rectangle 10"/>
          <p:cNvSpPr/>
          <p:nvPr/>
        </p:nvSpPr>
        <p:spPr>
          <a:xfrm>
            <a:off x="3714750" y="3121629"/>
            <a:ext cx="4572000" cy="1569660"/>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a:solidFill>
                  <a:srgbClr val="FF0000"/>
                </a:solidFill>
                <a:latin typeface="+mj-lt"/>
              </a:rPr>
              <a:t>I</a:t>
            </a:r>
            <a:r>
              <a:rPr lang="en-US" sz="2400" b="1" dirty="0" smtClean="0">
                <a:solidFill>
                  <a:srgbClr val="FF0000"/>
                </a:solidFill>
                <a:latin typeface="+mj-lt"/>
              </a:rPr>
              <a:t>tems </a:t>
            </a:r>
            <a:r>
              <a:rPr lang="en-US" sz="2400" b="1" dirty="0">
                <a:solidFill>
                  <a:srgbClr val="FF0000"/>
                </a:solidFill>
                <a:latin typeface="+mj-lt"/>
              </a:rPr>
              <a:t>with tears, holes, or punctures in their </a:t>
            </a:r>
            <a:r>
              <a:rPr lang="en-US" sz="2400" b="1" dirty="0" smtClean="0">
                <a:solidFill>
                  <a:srgbClr val="FF0000"/>
                </a:solidFill>
                <a:latin typeface="+mj-lt"/>
              </a:rPr>
              <a:t>packaging must be rejected.   </a:t>
            </a:r>
            <a:r>
              <a:rPr lang="en-US" sz="2400" dirty="0"/>
              <a:t>	</a:t>
            </a:r>
          </a:p>
        </p:txBody>
      </p:sp>
    </p:spTree>
    <p:extLst>
      <p:ext uri="{BB962C8B-B14F-4D97-AF65-F5344CB8AC3E}">
        <p14:creationId xmlns:p14="http://schemas.microsoft.com/office/powerpoint/2010/main" val="11315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F290_dentedcanSeams_NRA_03_2014-115.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can of food?</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5-19</a:t>
            </a:r>
          </a:p>
        </p:txBody>
      </p:sp>
      <p:sp>
        <p:nvSpPr>
          <p:cNvPr id="11" name="Rectangle 10"/>
          <p:cNvSpPr/>
          <p:nvPr/>
        </p:nvSpPr>
        <p:spPr>
          <a:xfrm>
            <a:off x="3714750" y="3121629"/>
            <a:ext cx="4572000" cy="1569660"/>
          </a:xfrm>
          <a:prstGeom prst="rect">
            <a:avLst/>
          </a:prstGeom>
        </p:spPr>
        <p:txBody>
          <a:bodyPr>
            <a:spAutoFit/>
          </a:bodyPr>
          <a:lstStyle/>
          <a:p>
            <a:r>
              <a:rPr lang="en-US" sz="2200" dirty="0">
                <a:solidFill>
                  <a:srgbClr val="000000"/>
                </a:solidFill>
                <a:latin typeface="Arial Narrow" charset="0"/>
                <a:ea typeface="ＭＳ Ｐゴシック" charset="0"/>
              </a:rPr>
              <a:t>Why?</a:t>
            </a:r>
          </a:p>
          <a:p>
            <a:r>
              <a:rPr lang="en-US" sz="2400" b="1" dirty="0">
                <a:solidFill>
                  <a:srgbClr val="FF0000"/>
                </a:solidFill>
                <a:latin typeface="+mj-lt"/>
              </a:rPr>
              <a:t>C</a:t>
            </a:r>
            <a:r>
              <a:rPr lang="en-US" sz="2400" b="1" dirty="0" smtClean="0">
                <a:solidFill>
                  <a:srgbClr val="FF0000"/>
                </a:solidFill>
                <a:latin typeface="+mj-lt"/>
              </a:rPr>
              <a:t>ans with severe dents in the seams or deep dents in the can body must be rejected.   </a:t>
            </a:r>
            <a:r>
              <a:rPr lang="en-US" sz="2400" dirty="0"/>
              <a:t>	</a:t>
            </a:r>
          </a:p>
        </p:txBody>
      </p:sp>
    </p:spTree>
    <p:extLst>
      <p:ext uri="{BB962C8B-B14F-4D97-AF65-F5344CB8AC3E}">
        <p14:creationId xmlns:p14="http://schemas.microsoft.com/office/powerpoint/2010/main" val="50060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charset="0"/>
              <a:buNone/>
              <a:defRPr/>
            </a:pPr>
            <a:r>
              <a:rPr lang="en-US" sz="6000" dirty="0">
                <a:latin typeface="Arial Narrow" charset="0"/>
                <a:cs typeface="+mn-cs"/>
              </a:rPr>
              <a:t>Purchasing</a:t>
            </a:r>
          </a:p>
          <a:p>
            <a:pPr marL="0" indent="0" algn="ctr" eaLnBrk="1" hangingPunct="1">
              <a:spcBef>
                <a:spcPts val="0"/>
              </a:spcBef>
              <a:buFont typeface="Wingdings" charset="0"/>
              <a:buNone/>
              <a:defRPr/>
            </a:pPr>
            <a:r>
              <a:rPr lang="en-US" sz="6000" dirty="0">
                <a:latin typeface="Arial Narrow" charset="0"/>
                <a:cs typeface="+mn-cs"/>
              </a:rPr>
              <a:t>and</a:t>
            </a:r>
          </a:p>
          <a:p>
            <a:pPr marL="0" indent="0" algn="ctr" eaLnBrk="1" hangingPunct="1">
              <a:spcBef>
                <a:spcPts val="0"/>
              </a:spcBef>
              <a:buFont typeface="Wingdings" charset="0"/>
              <a:buNone/>
              <a:defRPr/>
            </a:pPr>
            <a:r>
              <a:rPr lang="en-US" sz="6000" dirty="0">
                <a:latin typeface="Arial Narrow" charset="0"/>
                <a:cs typeface="+mn-cs"/>
              </a:rPr>
              <a:t>Receiving</a:t>
            </a: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a:t>
            </a:r>
          </a:p>
        </p:txBody>
      </p:sp>
    </p:spTree>
    <p:extLst>
      <p:ext uri="{BB962C8B-B14F-4D97-AF65-F5344CB8AC3E}">
        <p14:creationId xmlns:p14="http://schemas.microsoft.com/office/powerpoint/2010/main" val="2020945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5" name="Picture Placeholder 4" descr="6l_badvacpack.tif"/>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390525" y="1143000"/>
            <a:ext cx="8753475"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meat?</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5-20</a:t>
            </a:r>
          </a:p>
        </p:txBody>
      </p:sp>
      <p:sp>
        <p:nvSpPr>
          <p:cNvPr id="9" name="Rectangle 8"/>
          <p:cNvSpPr/>
          <p:nvPr/>
        </p:nvSpPr>
        <p:spPr>
          <a:xfrm>
            <a:off x="3714749" y="3121629"/>
            <a:ext cx="5019675" cy="1569660"/>
          </a:xfrm>
          <a:prstGeom prst="rect">
            <a:avLst/>
          </a:prstGeom>
        </p:spPr>
        <p:txBody>
          <a:bodyPr wrap="square">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smtClean="0">
                <a:solidFill>
                  <a:srgbClr val="FF0000"/>
                </a:solidFill>
                <a:latin typeface="+mj-lt"/>
              </a:rPr>
              <a:t>All </a:t>
            </a:r>
            <a:r>
              <a:rPr lang="en-US" sz="2400" b="1" dirty="0">
                <a:solidFill>
                  <a:srgbClr val="FF0000"/>
                </a:solidFill>
                <a:latin typeface="+mj-lt"/>
              </a:rPr>
              <a:t>food packaged in a reduced-oxygen </a:t>
            </a:r>
            <a:r>
              <a:rPr lang="en-US" sz="2400" b="1" dirty="0" smtClean="0">
                <a:solidFill>
                  <a:srgbClr val="FF0000"/>
                </a:solidFill>
                <a:latin typeface="+mj-lt"/>
              </a:rPr>
              <a:t>environment must </a:t>
            </a:r>
            <a:r>
              <a:rPr lang="en-US" sz="2400" b="1" dirty="0">
                <a:solidFill>
                  <a:srgbClr val="FF0000"/>
                </a:solidFill>
                <a:latin typeface="+mj-lt"/>
              </a:rPr>
              <a:t>be rejected if the packaging is bloated or leaking. </a:t>
            </a:r>
            <a:r>
              <a:rPr lang="en-US" sz="2400" dirty="0"/>
              <a:t>	</a:t>
            </a:r>
          </a:p>
        </p:txBody>
      </p:sp>
    </p:spTree>
    <p:extLst>
      <p:ext uri="{BB962C8B-B14F-4D97-AF65-F5344CB8AC3E}">
        <p14:creationId xmlns:p14="http://schemas.microsoft.com/office/powerpoint/2010/main" val="282804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2" name="Picture Placeholder 1" descr="F280_caseOfFood_729.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case of dry pasta?</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5-21</a:t>
            </a:r>
          </a:p>
        </p:txBody>
      </p:sp>
      <p:sp>
        <p:nvSpPr>
          <p:cNvPr id="11" name="Rectangle 10"/>
          <p:cNvSpPr/>
          <p:nvPr/>
        </p:nvSpPr>
        <p:spPr>
          <a:xfrm>
            <a:off x="3714750" y="3121629"/>
            <a:ext cx="4572000" cy="1569660"/>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smtClean="0">
                <a:solidFill>
                  <a:srgbClr val="FF0000"/>
                </a:solidFill>
                <a:latin typeface="+mj-lt"/>
              </a:rPr>
              <a:t>Cartons and seals must be intact and there must not be signs of tampering. </a:t>
            </a:r>
            <a:r>
              <a:rPr lang="en-US" sz="2400" dirty="0"/>
              <a:t>	</a:t>
            </a:r>
          </a:p>
        </p:txBody>
      </p:sp>
    </p:spTree>
    <p:extLst>
      <p:ext uri="{BB962C8B-B14F-4D97-AF65-F5344CB8AC3E}">
        <p14:creationId xmlns:p14="http://schemas.microsoft.com/office/powerpoint/2010/main" val="12527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516waterStainsFlour_leakingFlour_NRA_0317_Shot_31_c_439.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bag of flour?</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5-22</a:t>
            </a:r>
          </a:p>
        </p:txBody>
      </p:sp>
      <p:sp>
        <p:nvSpPr>
          <p:cNvPr id="11" name="Rectangle 10"/>
          <p:cNvSpPr/>
          <p:nvPr/>
        </p:nvSpPr>
        <p:spPr>
          <a:xfrm>
            <a:off x="3714750" y="3121629"/>
            <a:ext cx="5105400" cy="1569660"/>
          </a:xfrm>
          <a:prstGeom prst="rect">
            <a:avLst/>
          </a:prstGeom>
        </p:spPr>
        <p:txBody>
          <a:bodyPr wrap="square">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smtClean="0">
                <a:solidFill>
                  <a:srgbClr val="FF0000"/>
                </a:solidFill>
                <a:latin typeface="+mj-lt"/>
              </a:rPr>
              <a:t>Reject </a:t>
            </a:r>
            <a:r>
              <a:rPr lang="en-US" sz="2400" b="1" dirty="0">
                <a:solidFill>
                  <a:srgbClr val="FF0000"/>
                </a:solidFill>
                <a:latin typeface="+mj-lt"/>
              </a:rPr>
              <a:t>items with leaks, dampness, or water stains (which indicate the item was wet at some point</a:t>
            </a:r>
            <a:r>
              <a:rPr lang="en-US" sz="2400" b="1" dirty="0" smtClean="0">
                <a:solidFill>
                  <a:srgbClr val="FF0000"/>
                </a:solidFill>
                <a:latin typeface="+mj-lt"/>
              </a:rPr>
              <a:t>). </a:t>
            </a:r>
            <a:r>
              <a:rPr lang="en-US" sz="2400" dirty="0"/>
              <a:t>	</a:t>
            </a:r>
          </a:p>
        </p:txBody>
      </p:sp>
    </p:spTree>
    <p:extLst>
      <p:ext uri="{BB962C8B-B14F-4D97-AF65-F5344CB8AC3E}">
        <p14:creationId xmlns:p14="http://schemas.microsoft.com/office/powerpoint/2010/main" val="377650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6p_BadBakery.tif"/>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Danish?</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5-23</a:t>
            </a:r>
          </a:p>
        </p:txBody>
      </p:sp>
      <p:sp>
        <p:nvSpPr>
          <p:cNvPr id="9" name="Rectangle 8"/>
          <p:cNvSpPr/>
          <p:nvPr/>
        </p:nvSpPr>
        <p:spPr>
          <a:xfrm>
            <a:off x="3714750" y="3121629"/>
            <a:ext cx="4572000" cy="1200329"/>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smtClean="0">
                <a:solidFill>
                  <a:srgbClr val="FF0000"/>
                </a:solidFill>
                <a:latin typeface="+mj-lt"/>
              </a:rPr>
              <a:t>Do we need to ask? </a:t>
            </a:r>
            <a:r>
              <a:rPr lang="en-US" sz="2400" b="1" dirty="0">
                <a:solidFill>
                  <a:srgbClr val="FF0000"/>
                </a:solidFill>
                <a:latin typeface="+mj-lt"/>
              </a:rPr>
              <a:t>Reject items with signs of pests or pest damage.</a:t>
            </a:r>
          </a:p>
        </p:txBody>
      </p:sp>
    </p:spTree>
    <p:extLst>
      <p:ext uri="{BB962C8B-B14F-4D97-AF65-F5344CB8AC3E}">
        <p14:creationId xmlns:p14="http://schemas.microsoft.com/office/powerpoint/2010/main" val="248055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This date is the last date recommended for use of the product while at peak quality.</a:t>
            </a:r>
          </a:p>
          <a:p>
            <a:pPr marL="1150938" lvl="3" indent="-45720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A. Use-by or expiration date</a:t>
            </a:r>
          </a:p>
          <a:p>
            <a:pPr marL="1087438" lvl="3" indent="-39370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B. Sell-by date</a:t>
            </a:r>
          </a:p>
          <a:p>
            <a:pPr marL="694944" lvl="3" indent="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C. Best-by date</a:t>
            </a:r>
          </a:p>
          <a:p>
            <a:pPr marL="694944" lvl="3" indent="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D. Coded date</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5-24</a:t>
            </a:r>
          </a:p>
        </p:txBody>
      </p:sp>
    </p:spTree>
    <p:extLst>
      <p:ext uri="{BB962C8B-B14F-4D97-AF65-F5344CB8AC3E}">
        <p14:creationId xmlns:p14="http://schemas.microsoft.com/office/powerpoint/2010/main" val="36381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This date </a:t>
            </a:r>
            <a:r>
              <a:rPr lang="en-US" sz="2400" b="1" dirty="0" smtClean="0">
                <a:solidFill>
                  <a:srgbClr val="E97635"/>
                </a:solidFill>
                <a:latin typeface="Arial Narrow" charset="0"/>
                <a:cs typeface="+mn-cs"/>
              </a:rPr>
              <a:t>is the date by </a:t>
            </a:r>
            <a:r>
              <a:rPr lang="en-US" sz="2400" b="1" dirty="0">
                <a:solidFill>
                  <a:srgbClr val="E97635"/>
                </a:solidFill>
                <a:latin typeface="Arial Narrow" charset="0"/>
                <a:cs typeface="+mn-cs"/>
              </a:rPr>
              <a:t>which the product should be eaten for best flavor or quality.</a:t>
            </a:r>
          </a:p>
          <a:p>
            <a:pPr marL="1150938" lvl="3" indent="-45720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A. Use-by or expiration date</a:t>
            </a:r>
          </a:p>
          <a:p>
            <a:pPr marL="1087438" lvl="3" indent="-39370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B. Sell-by date</a:t>
            </a:r>
          </a:p>
          <a:p>
            <a:pPr marL="694944" lvl="3" indent="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C. Best-by date</a:t>
            </a:r>
          </a:p>
          <a:p>
            <a:pPr marL="694944" lvl="3" indent="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D. Coded date</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5-25</a:t>
            </a:r>
          </a:p>
        </p:txBody>
      </p:sp>
    </p:spTree>
    <p:extLst>
      <p:ext uri="{BB962C8B-B14F-4D97-AF65-F5344CB8AC3E}">
        <p14:creationId xmlns:p14="http://schemas.microsoft.com/office/powerpoint/2010/main" val="11255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This date tells the store how long to display the product for sale.</a:t>
            </a:r>
          </a:p>
          <a:p>
            <a:pPr marL="1150938" lvl="3" indent="-45720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A. Use-by or expiration date</a:t>
            </a:r>
          </a:p>
          <a:p>
            <a:pPr marL="1087438" lvl="3" indent="-39370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B. Sell-by date</a:t>
            </a:r>
          </a:p>
          <a:p>
            <a:pPr marL="694944" lvl="3" indent="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C. Best-by date</a:t>
            </a:r>
          </a:p>
          <a:p>
            <a:pPr marL="694944" lvl="3" indent="0" eaLnBrk="1" hangingPunct="1">
              <a:lnSpc>
                <a:spcPct val="90000"/>
              </a:lnSpc>
              <a:spcBef>
                <a:spcPct val="100000"/>
              </a:spcBef>
              <a:buClr>
                <a:srgbClr val="009DDC"/>
              </a:buClr>
              <a:buNone/>
              <a:defRPr/>
            </a:pPr>
            <a:r>
              <a:rPr lang="en-US" sz="2200" kern="1200" dirty="0">
                <a:solidFill>
                  <a:srgbClr val="000000"/>
                </a:solidFill>
                <a:latin typeface="Arial Narrow" charset="0"/>
                <a:cs typeface="+mn-cs"/>
              </a:rPr>
              <a:t>D. Coded date</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5-26</a:t>
            </a:r>
          </a:p>
        </p:txBody>
      </p:sp>
    </p:spTree>
    <p:extLst>
      <p:ext uri="{BB962C8B-B14F-4D97-AF65-F5344CB8AC3E}">
        <p14:creationId xmlns:p14="http://schemas.microsoft.com/office/powerpoint/2010/main" val="114728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8"/>
          <p:cNvSpPr>
            <a:spLocks noGrp="1" noChangeArrowheads="1"/>
          </p:cNvSpPr>
          <p:nvPr>
            <p:ph type="title"/>
          </p:nvPr>
        </p:nvSpPr>
        <p:spPr/>
        <p:txBody>
          <a:bodyPr/>
          <a:lstStyle/>
          <a:p>
            <a:pPr eaLnBrk="1" hangingPunct="1">
              <a:defRPr/>
            </a:pPr>
            <a:r>
              <a:rPr lang="en-US" dirty="0" smtClean="0">
                <a:latin typeface="Arial Narrow" charset="0"/>
                <a:cs typeface="+mj-cs"/>
              </a:rPr>
              <a:t>Receiving Documents</a:t>
            </a:r>
            <a:endParaRPr lang="en-US" dirty="0">
              <a:latin typeface="Arial Narrow" charset="0"/>
              <a:cs typeface="+mj-cs"/>
            </a:endParaRPr>
          </a:p>
        </p:txBody>
      </p:sp>
      <p:sp>
        <p:nvSpPr>
          <p:cNvPr id="121858" name="Rectangle 3"/>
          <p:cNvSpPr>
            <a:spLocks noGrp="1" noChangeArrowheads="1"/>
          </p:cNvSpPr>
          <p:nvPr>
            <p:ph idx="1"/>
          </p:nvPr>
        </p:nvSpPr>
        <p:spPr/>
        <p:txBody>
          <a:bodyPr/>
          <a:lstStyle/>
          <a:p>
            <a:pPr marL="0" indent="0" eaLnBrk="1" hangingPunct="1">
              <a:spcBef>
                <a:spcPts val="0"/>
              </a:spcBef>
              <a:defRPr/>
            </a:pPr>
            <a:r>
              <a:rPr lang="en-US" dirty="0" smtClean="0">
                <a:latin typeface="Arial Narrow" charset="0"/>
              </a:rPr>
              <a:t>Handling shellstock tags:</a:t>
            </a:r>
            <a:endParaRPr lang="en-US" dirty="0">
              <a:latin typeface="Arial Narrow" charset="0"/>
            </a:endParaRPr>
          </a:p>
          <a:p>
            <a:pPr lvl="1" eaLnBrk="1" hangingPunct="1">
              <a:defRPr/>
            </a:pPr>
            <a:r>
              <a:rPr lang="en-US" dirty="0" smtClean="0">
                <a:solidFill>
                  <a:srgbClr val="000000"/>
                </a:solidFill>
                <a:latin typeface="Arial Narrow" charset="0"/>
              </a:rPr>
              <a:t>Store shellfish in original container</a:t>
            </a:r>
          </a:p>
          <a:p>
            <a:pPr lvl="1" eaLnBrk="1" hangingPunct="1">
              <a:defRPr/>
            </a:pPr>
            <a:r>
              <a:rPr lang="en-US" dirty="0"/>
              <a:t>Do </a:t>
            </a:r>
            <a:r>
              <a:rPr lang="en-US" b="1" dirty="0">
                <a:solidFill>
                  <a:srgbClr val="FF0000"/>
                </a:solidFill>
              </a:rPr>
              <a:t>NOT</a:t>
            </a:r>
            <a:r>
              <a:rPr lang="en-US" b="1" dirty="0"/>
              <a:t> </a:t>
            </a:r>
            <a:r>
              <a:rPr lang="en-US" dirty="0"/>
              <a:t>remove </a:t>
            </a:r>
            <a:r>
              <a:rPr lang="en-US" dirty="0" smtClean="0"/>
              <a:t>tag </a:t>
            </a:r>
            <a:r>
              <a:rPr lang="en-US" dirty="0"/>
              <a:t>from </a:t>
            </a:r>
            <a:r>
              <a:rPr lang="en-US" dirty="0" smtClean="0"/>
              <a:t>container </a:t>
            </a:r>
            <a:r>
              <a:rPr lang="en-US" dirty="0"/>
              <a:t>until </a:t>
            </a:r>
            <a:r>
              <a:rPr lang="en-US" dirty="0" smtClean="0"/>
              <a:t>the last shellfish is used</a:t>
            </a:r>
          </a:p>
          <a:p>
            <a:pPr lvl="1" eaLnBrk="1" hangingPunct="1">
              <a:defRPr/>
            </a:pPr>
            <a:r>
              <a:rPr lang="en-US" dirty="0"/>
              <a:t>W</a:t>
            </a:r>
            <a:r>
              <a:rPr lang="en-US" dirty="0" smtClean="0"/>
              <a:t>rite the date last shellfish was used from container on the shellstock tag</a:t>
            </a:r>
          </a:p>
          <a:p>
            <a:pPr lvl="1" eaLnBrk="1" hangingPunct="1">
              <a:defRPr/>
            </a:pPr>
            <a:r>
              <a:rPr lang="en-US" dirty="0" smtClean="0"/>
              <a:t>Keep the tag on file for 90 days from the date the last shellfish was used from the container</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5-27</a:t>
            </a:r>
          </a:p>
        </p:txBody>
      </p:sp>
    </p:spTree>
    <p:extLst>
      <p:ext uri="{BB962C8B-B14F-4D97-AF65-F5344CB8AC3E}">
        <p14:creationId xmlns:p14="http://schemas.microsoft.com/office/powerpoint/2010/main" val="2692706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lstStyle/>
          <a:p>
            <a:pPr eaLnBrk="1" hangingPunct="1">
              <a:defRPr/>
            </a:pPr>
            <a:r>
              <a:rPr lang="en-US" dirty="0" smtClean="0">
                <a:latin typeface="Arial Narrow" charset="0"/>
                <a:cs typeface="+mj-cs"/>
              </a:rPr>
              <a:t>Receiving Documents</a:t>
            </a:r>
            <a:endParaRPr lang="en-US" dirty="0">
              <a:latin typeface="Arial Narrow" charset="0"/>
              <a:cs typeface="+mj-cs"/>
            </a:endParaRPr>
          </a:p>
        </p:txBody>
      </p:sp>
      <p:sp>
        <p:nvSpPr>
          <p:cNvPr id="121858"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Fish to be eaten raw or partially cooked:</a:t>
            </a:r>
            <a:endParaRPr lang="en-US" dirty="0">
              <a:latin typeface="Arial Narrow" charset="0"/>
              <a:cs typeface="+mn-cs"/>
            </a:endParaRPr>
          </a:p>
          <a:p>
            <a:pPr marL="347472" lvl="1" indent="-347472" eaLnBrk="1" hangingPunct="1">
              <a:lnSpc>
                <a:spcPct val="100000"/>
              </a:lnSpc>
              <a:spcBef>
                <a:spcPts val="900"/>
              </a:spcBef>
              <a:defRPr/>
            </a:pPr>
            <a:r>
              <a:rPr lang="en-US" dirty="0" smtClean="0">
                <a:solidFill>
                  <a:srgbClr val="000000"/>
                </a:solidFill>
                <a:latin typeface="Arial Narrow" charset="0"/>
              </a:rPr>
              <a:t>Document must indicate fish was correctly frozen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smtClean="0">
                <a:solidFill>
                  <a:srgbClr val="000000"/>
                </a:solidFill>
                <a:latin typeface="Arial Narrow" charset="0"/>
              </a:rPr>
              <a:t>Keep document for 90 days from sale of fish</a:t>
            </a:r>
          </a:p>
          <a:p>
            <a:pPr marL="0" lvl="1" indent="0" eaLnBrk="1" hangingPunct="1">
              <a:lnSpc>
                <a:spcPct val="100000"/>
              </a:lnSpc>
              <a:spcBef>
                <a:spcPts val="900"/>
              </a:spcBef>
              <a:buNone/>
              <a:defRPr/>
            </a:pPr>
            <a:endParaRPr lang="en-US" dirty="0">
              <a:solidFill>
                <a:srgbClr val="000000"/>
              </a:solidFill>
              <a:latin typeface="Arial Narrow" charset="0"/>
            </a:endParaRPr>
          </a:p>
          <a:p>
            <a:pPr marL="0" indent="0" eaLnBrk="1" hangingPunct="1">
              <a:spcBef>
                <a:spcPts val="0"/>
              </a:spcBef>
              <a:defRPr/>
            </a:pPr>
            <a:r>
              <a:rPr lang="en-US" dirty="0" smtClean="0">
                <a:latin typeface="Arial Narrow" charset="0"/>
              </a:rPr>
              <a:t>Farm-raised fish:</a:t>
            </a:r>
            <a:endParaRPr lang="en-US" dirty="0">
              <a:latin typeface="Arial Narrow" charset="0"/>
            </a:endParaRPr>
          </a:p>
          <a:p>
            <a:pPr lvl="1" eaLnBrk="1" hangingPunct="1">
              <a:defRPr/>
            </a:pPr>
            <a:r>
              <a:rPr lang="en-US" dirty="0" smtClean="0">
                <a:solidFill>
                  <a:srgbClr val="000000"/>
                </a:solidFill>
                <a:latin typeface="Arial Narrow" charset="0"/>
              </a:rPr>
              <a:t>Document must state fish raised to FDA standards</a:t>
            </a:r>
          </a:p>
          <a:p>
            <a:pPr lvl="1" eaLnBrk="1" hangingPunct="1">
              <a:defRPr/>
            </a:pPr>
            <a:r>
              <a:rPr lang="en-US" dirty="0">
                <a:solidFill>
                  <a:srgbClr val="000000"/>
                </a:solidFill>
                <a:latin typeface="Arial Narrow" charset="0"/>
              </a:rPr>
              <a:t>Keep document for 90 days from sale of </a:t>
            </a:r>
            <a:r>
              <a:rPr lang="en-US" dirty="0" smtClean="0">
                <a:solidFill>
                  <a:srgbClr val="000000"/>
                </a:solidFill>
                <a:latin typeface="Arial Narrow" charset="0"/>
              </a:rPr>
              <a:t>fish</a:t>
            </a:r>
            <a:endParaRPr lang="en-US" dirty="0">
              <a:solidFill>
                <a:srgbClr val="000000"/>
              </a:solidFill>
              <a:latin typeface="Arial Narrow" charset="0"/>
            </a:endParaRPr>
          </a:p>
          <a:p>
            <a:pPr marL="0" lvl="1" indent="0" eaLnBrk="1" hangingPunct="1">
              <a:lnSpc>
                <a:spcPct val="100000"/>
              </a:lnSpc>
              <a:spcBef>
                <a:spcPts val="900"/>
              </a:spcBef>
              <a:buNone/>
              <a:defRPr/>
            </a:pPr>
            <a:endParaRPr lang="en-US" dirty="0">
              <a:solidFill>
                <a:srgbClr val="000000"/>
              </a:solidFill>
              <a:latin typeface="Arial Narrow" charset="0"/>
            </a:endParaRP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5-28</a:t>
            </a:r>
          </a:p>
        </p:txBody>
      </p:sp>
    </p:spTree>
    <p:extLst>
      <p:ext uri="{BB962C8B-B14F-4D97-AF65-F5344CB8AC3E}">
        <p14:creationId xmlns:p14="http://schemas.microsoft.com/office/powerpoint/2010/main" val="1984878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SS5eESc02-23_gorgonzola.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cheese?</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5-29</a:t>
            </a:r>
          </a:p>
        </p:txBody>
      </p:sp>
      <p:sp>
        <p:nvSpPr>
          <p:cNvPr id="11" name="Rectangle 10"/>
          <p:cNvSpPr/>
          <p:nvPr/>
        </p:nvSpPr>
        <p:spPr>
          <a:xfrm>
            <a:off x="3714750" y="3121629"/>
            <a:ext cx="4572000" cy="1569660"/>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Reject </a:t>
            </a:r>
            <a:r>
              <a:rPr lang="en-US" sz="2400" b="1" dirty="0">
                <a:solidFill>
                  <a:srgbClr val="FF0000"/>
                </a:solidFill>
                <a:latin typeface="+mj-lt"/>
              </a:rPr>
              <a:t>food that is </a:t>
            </a:r>
            <a:r>
              <a:rPr lang="en-US" sz="2400" b="1" dirty="0" smtClean="0">
                <a:solidFill>
                  <a:srgbClr val="FF0000"/>
                </a:solidFill>
                <a:latin typeface="+mj-lt"/>
              </a:rPr>
              <a:t>moldy, unless the mold is natural to the product, like the cheese in the photo.  </a:t>
            </a:r>
            <a:r>
              <a:rPr lang="en-US" sz="2400" b="1" dirty="0">
                <a:solidFill>
                  <a:srgbClr val="FF0000"/>
                </a:solidFill>
                <a:latin typeface="+mj-lt"/>
              </a:rPr>
              <a:t>	</a:t>
            </a:r>
          </a:p>
        </p:txBody>
      </p:sp>
    </p:spTree>
    <p:extLst>
      <p:ext uri="{BB962C8B-B14F-4D97-AF65-F5344CB8AC3E}">
        <p14:creationId xmlns:p14="http://schemas.microsoft.com/office/powerpoint/2010/main" val="282315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501touringWarehouse_GettyImages_520833938.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21860" name="Rectangle 8"/>
          <p:cNvSpPr>
            <a:spLocks noGrp="1" noChangeArrowheads="1"/>
          </p:cNvSpPr>
          <p:nvPr>
            <p:ph type="title"/>
          </p:nvPr>
        </p:nvSpPr>
        <p:spPr/>
        <p:txBody>
          <a:bodyPr/>
          <a:lstStyle/>
          <a:p>
            <a:pPr eaLnBrk="1" hangingPunct="1">
              <a:defRPr/>
            </a:pPr>
            <a:r>
              <a:rPr lang="en-US" dirty="0" smtClean="0">
                <a:latin typeface="Arial Narrow" charset="0"/>
                <a:cs typeface="+mj-cs"/>
              </a:rPr>
              <a:t>Purchasing </a:t>
            </a:r>
            <a:endParaRPr lang="en-US" dirty="0">
              <a:latin typeface="Arial Narrow" charset="0"/>
              <a:cs typeface="+mj-cs"/>
            </a:endParaRPr>
          </a:p>
        </p:txBody>
      </p:sp>
      <p:sp>
        <p:nvSpPr>
          <p:cNvPr id="121858" name="Rectangle 3"/>
          <p:cNvSpPr>
            <a:spLocks noGrp="1" noChangeArrowheads="1"/>
          </p:cNvSpPr>
          <p:nvPr>
            <p:ph idx="1"/>
          </p:nvPr>
        </p:nvSpPr>
        <p:spPr>
          <a:xfrm>
            <a:off x="409575" y="1143000"/>
            <a:ext cx="5373708" cy="4983163"/>
          </a:xfrm>
        </p:spPr>
        <p:txBody>
          <a:bodyPr/>
          <a:lstStyle/>
          <a:p>
            <a:pPr marL="0" indent="0" eaLnBrk="1" hangingPunct="1">
              <a:defRPr/>
            </a:pPr>
            <a:r>
              <a:rPr lang="en-US" dirty="0">
                <a:latin typeface="Arial Narrow" charset="0"/>
                <a:cs typeface="+mn-cs"/>
              </a:rPr>
              <a:t>Purchase food from approved, reputable  </a:t>
            </a:r>
            <a:r>
              <a:rPr lang="en-US" dirty="0" smtClean="0">
                <a:latin typeface="Arial Narrow" charset="0"/>
                <a:cs typeface="+mn-cs"/>
              </a:rPr>
              <a:t>                            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a:t>
            </a:r>
            <a:r>
              <a:rPr lang="en-US" dirty="0" smtClean="0">
                <a:solidFill>
                  <a:srgbClr val="000000"/>
                </a:solidFill>
                <a:latin typeface="Arial Narrow" charset="0"/>
              </a:rPr>
              <a:t>federal </a:t>
            </a:r>
            <a:r>
              <a:rPr lang="en-US" dirty="0">
                <a:solidFill>
                  <a:srgbClr val="000000"/>
                </a:solidFill>
                <a:latin typeface="Arial Narrow" charset="0"/>
              </a:rPr>
              <a:t>laws</a:t>
            </a:r>
            <a:endParaRPr lang="en-US" dirty="0">
              <a:latin typeface="Arial Narrow" charset="0"/>
            </a:endParaRPr>
          </a:p>
          <a:p>
            <a:pPr marL="0" indent="0" eaLnBrk="1" hangingPunct="1">
              <a:defRPr/>
            </a:pPr>
            <a:r>
              <a:rPr lang="en-US" dirty="0" smtClean="0">
                <a:latin typeface="Arial Narrow" charset="0"/>
                <a:cs typeface="+mn-cs"/>
              </a:rPr>
              <a:t>Get to know suppliers’ food safety practices:</a:t>
            </a:r>
            <a:endParaRPr lang="en-US" dirty="0">
              <a:latin typeface="Arial Narrow" charset="0"/>
              <a:cs typeface="+mn-cs"/>
            </a:endParaRPr>
          </a:p>
          <a:p>
            <a:pPr marL="347472" lvl="1" indent="-347472" eaLnBrk="1" hangingPunct="1">
              <a:lnSpc>
                <a:spcPct val="100000"/>
              </a:lnSpc>
              <a:spcBef>
                <a:spcPts val="900"/>
              </a:spcBef>
              <a:defRPr/>
            </a:pPr>
            <a:r>
              <a:rPr lang="en-US" dirty="0" smtClean="0">
                <a:solidFill>
                  <a:srgbClr val="000000"/>
                </a:solidFill>
                <a:latin typeface="Arial Narrow" charset="0"/>
              </a:rPr>
              <a:t>Consider reviewing recent inspection reports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smtClean="0">
                <a:solidFill>
                  <a:srgbClr val="000000"/>
                </a:solidFill>
                <a:latin typeface="Arial Narrow" charset="0"/>
              </a:rPr>
              <a:t>Look at reports from:</a:t>
            </a:r>
          </a:p>
          <a:p>
            <a:pPr lvl="2" eaLnBrk="1" hangingPunct="1">
              <a:defRPr/>
            </a:pPr>
            <a:r>
              <a:rPr lang="en-US" dirty="0" smtClean="0">
                <a:solidFill>
                  <a:srgbClr val="000000"/>
                </a:solidFill>
                <a:latin typeface="Arial Narrow" charset="0"/>
              </a:rPr>
              <a:t>USDA</a:t>
            </a:r>
          </a:p>
          <a:p>
            <a:pPr lvl="2" eaLnBrk="1" hangingPunct="1">
              <a:defRPr/>
            </a:pPr>
            <a:r>
              <a:rPr lang="en-US" dirty="0" smtClean="0">
                <a:solidFill>
                  <a:srgbClr val="000000"/>
                </a:solidFill>
                <a:latin typeface="Arial Narrow" charset="0"/>
              </a:rPr>
              <a:t>FDA</a:t>
            </a:r>
          </a:p>
          <a:p>
            <a:pPr lvl="2" eaLnBrk="1" hangingPunct="1">
              <a:defRPr/>
            </a:pPr>
            <a:r>
              <a:rPr lang="en-US" dirty="0" smtClean="0">
                <a:solidFill>
                  <a:srgbClr val="000000"/>
                </a:solidFill>
                <a:latin typeface="Arial Narrow" charset="0"/>
              </a:rPr>
              <a:t>Third-party inspectors</a:t>
            </a:r>
            <a:endParaRPr lang="en-US" dirty="0">
              <a:solidFill>
                <a:srgbClr val="000000"/>
              </a:solidFill>
              <a:latin typeface="Arial Narrow" charset="0"/>
            </a:endParaRP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a:t>
            </a:r>
          </a:p>
        </p:txBody>
      </p:sp>
    </p:spTree>
    <p:extLst>
      <p:ext uri="{BB962C8B-B14F-4D97-AF65-F5344CB8AC3E}">
        <p14:creationId xmlns:p14="http://schemas.microsoft.com/office/powerpoint/2010/main" val="718822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 name="Picture Placeholder 1"/>
          <p:cNvSpPr>
            <a:spLocks noGrp="1"/>
          </p:cNvSpPr>
          <p:nvPr>
            <p:ph type="pic" sz="quarter" idx="12"/>
          </p:nvPr>
        </p:nvSpPr>
        <p:spPr/>
      </p:sp>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these pork chops?</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5-30</a:t>
            </a:r>
          </a:p>
        </p:txBody>
      </p:sp>
      <p:sp>
        <p:nvSpPr>
          <p:cNvPr id="8" name="Rectangle 3"/>
          <p:cNvSpPr txBox="1">
            <a:spLocks noChangeArrowheads="1"/>
          </p:cNvSpPr>
          <p:nvPr/>
        </p:nvSpPr>
        <p:spPr bwMode="auto">
          <a:xfrm>
            <a:off x="473075" y="4798765"/>
            <a:ext cx="2763838" cy="5511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dirty="0">
                <a:solidFill>
                  <a:srgbClr val="000000"/>
                </a:solidFill>
                <a:latin typeface="Arial Narrow" charset="0"/>
              </a:rPr>
              <a:t>Sticky to the touch </a:t>
            </a:r>
          </a:p>
        </p:txBody>
      </p:sp>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3713" y="1854031"/>
            <a:ext cx="2743200" cy="274320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13" name="Rectangle 12"/>
          <p:cNvSpPr/>
          <p:nvPr/>
        </p:nvSpPr>
        <p:spPr>
          <a:xfrm>
            <a:off x="3714750" y="3121629"/>
            <a:ext cx="4572000" cy="1200329"/>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a:t>
            </a:r>
          </a:p>
          <a:p>
            <a:r>
              <a:rPr lang="en-US" sz="2400" b="1" dirty="0" smtClean="0">
                <a:solidFill>
                  <a:srgbClr val="FF0000"/>
                </a:solidFill>
                <a:latin typeface="+mj-lt"/>
              </a:rPr>
              <a:t>Reject meat, fish, or poultry that is slimy, sticky, or dry. </a:t>
            </a:r>
            <a:r>
              <a:rPr lang="en-US" sz="2400" b="1" dirty="0">
                <a:solidFill>
                  <a:srgbClr val="FF0000"/>
                </a:solidFill>
                <a:latin typeface="+mj-lt"/>
              </a:rPr>
              <a:t>	</a:t>
            </a:r>
          </a:p>
        </p:txBody>
      </p:sp>
    </p:spTree>
    <p:extLst>
      <p:ext uri="{BB962C8B-B14F-4D97-AF65-F5344CB8AC3E}">
        <p14:creationId xmlns:p14="http://schemas.microsoft.com/office/powerpoint/2010/main" val="9079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A. Accept</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000000"/>
                </a:solidFill>
                <a:latin typeface="Arial Narrow" charset="0"/>
                <a:ea typeface="ＭＳ Ｐゴシック" charset="0"/>
              </a:rPr>
              <a:t>B. Reject</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 name="Picture Placeholder 1"/>
          <p:cNvSpPr>
            <a:spLocks noGrp="1"/>
          </p:cNvSpPr>
          <p:nvPr>
            <p:ph type="pic" sz="quarter" idx="12"/>
          </p:nvPr>
        </p:nvSpPr>
        <p:spPr/>
      </p:sp>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Would you accept or reject this fresh tuna?</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5-31</a:t>
            </a:r>
          </a:p>
        </p:txBody>
      </p:sp>
      <p:sp>
        <p:nvSpPr>
          <p:cNvPr id="8" name="Rectangle 3"/>
          <p:cNvSpPr txBox="1">
            <a:spLocks noChangeArrowheads="1"/>
          </p:cNvSpPr>
          <p:nvPr/>
        </p:nvSpPr>
        <p:spPr bwMode="auto">
          <a:xfrm>
            <a:off x="473075" y="4798764"/>
            <a:ext cx="2743200" cy="878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spcBef>
                <a:spcPct val="50000"/>
              </a:spcBef>
              <a:buFont typeface="Wingdings" charset="0"/>
              <a:buNone/>
              <a:defRPr/>
            </a:pPr>
            <a:r>
              <a:rPr lang="en-US" dirty="0">
                <a:solidFill>
                  <a:srgbClr val="000000"/>
                </a:solidFill>
                <a:latin typeface="Arial Narrow" charset="0"/>
              </a:rPr>
              <a:t>Slight seaweed smell</a:t>
            </a: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4752" y="1857429"/>
            <a:ext cx="2743200" cy="2743200"/>
          </a:xfrm>
          <a:prstGeom prst="roundRect">
            <a:avLst>
              <a:gd name="adj" fmla="val 8594"/>
            </a:avLst>
          </a:prstGeom>
          <a:solidFill>
            <a:srgbClr val="FFFFFF">
              <a:shade val="85000"/>
            </a:srgbClr>
          </a:solidFill>
          <a:ln w="9525">
            <a:noFill/>
            <a:miter lim="800000"/>
            <a:headEnd/>
            <a:tailEnd/>
          </a:ln>
          <a:effectLst/>
          <a:extLst/>
        </p:spPr>
      </p:pic>
      <p:sp>
        <p:nvSpPr>
          <p:cNvPr id="13" name="Rectangle 12"/>
          <p:cNvSpPr/>
          <p:nvPr/>
        </p:nvSpPr>
        <p:spPr>
          <a:xfrm>
            <a:off x="3714750" y="3121629"/>
            <a:ext cx="4572000" cy="1569660"/>
          </a:xfrm>
          <a:prstGeom prst="rect">
            <a:avLst/>
          </a:prstGeom>
        </p:spPr>
        <p:txBody>
          <a:bodyPr>
            <a:spAutoFit/>
          </a:bodyPr>
          <a:lstStyle/>
          <a:p>
            <a:pPr fontAlgn="base">
              <a:spcBef>
                <a:spcPct val="50000"/>
              </a:spcBef>
              <a:spcAft>
                <a:spcPct val="0"/>
              </a:spcAft>
            </a:pPr>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A slight seaweed smell is a normal odor for fish. Reject </a:t>
            </a:r>
            <a:r>
              <a:rPr lang="en-US" sz="2400" b="1" dirty="0">
                <a:solidFill>
                  <a:srgbClr val="FF0000"/>
                </a:solidFill>
                <a:latin typeface="+mj-lt"/>
              </a:rPr>
              <a:t>food that </a:t>
            </a:r>
            <a:r>
              <a:rPr lang="en-US" sz="2400" b="1" dirty="0" smtClean="0">
                <a:solidFill>
                  <a:srgbClr val="FF0000"/>
                </a:solidFill>
                <a:latin typeface="+mj-lt"/>
              </a:rPr>
              <a:t>has an abnormal or unpleasant odor.</a:t>
            </a:r>
            <a:r>
              <a:rPr lang="en-US" sz="2400" b="1" dirty="0">
                <a:solidFill>
                  <a:srgbClr val="FF0000"/>
                </a:solidFill>
                <a:latin typeface="+mj-lt"/>
              </a:rPr>
              <a:t>	</a:t>
            </a:r>
          </a:p>
        </p:txBody>
      </p:sp>
    </p:spTree>
    <p:extLst>
      <p:ext uri="{BB962C8B-B14F-4D97-AF65-F5344CB8AC3E}">
        <p14:creationId xmlns:p14="http://schemas.microsoft.com/office/powerpoint/2010/main" val="645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atin typeface="Arial Narrow" charset="0"/>
                <a:cs typeface="+mn-cs"/>
              </a:rPr>
              <a:t>Let’s Review Day One</a:t>
            </a:r>
            <a:endParaRPr lang="en-US" sz="6000" dirty="0">
              <a:latin typeface="Arial Narrow" charset="0"/>
              <a:cs typeface="+mn-cs"/>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5-32</a:t>
            </a:r>
          </a:p>
        </p:txBody>
      </p:sp>
    </p:spTree>
    <p:extLst>
      <p:ext uri="{BB962C8B-B14F-4D97-AF65-F5344CB8AC3E}">
        <p14:creationId xmlns:p14="http://schemas.microsoft.com/office/powerpoint/2010/main" val="4076685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atin typeface="Arial Narrow" charset="0"/>
                <a:cs typeface="+mn-cs"/>
              </a:rPr>
              <a:t>Storage</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5-33</a:t>
            </a:r>
          </a:p>
        </p:txBody>
      </p:sp>
    </p:spTree>
    <p:extLst>
      <p:ext uri="{BB962C8B-B14F-4D97-AF65-F5344CB8AC3E}">
        <p14:creationId xmlns:p14="http://schemas.microsoft.com/office/powerpoint/2010/main" val="953863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B. No</a:t>
            </a:r>
          </a:p>
        </p:txBody>
      </p:sp>
      <p:sp>
        <p:nvSpPr>
          <p:cNvPr id="14"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 name="Picture Placeholder 1"/>
          <p:cNvSpPr>
            <a:spLocks noGrp="1"/>
          </p:cNvSpPr>
          <p:nvPr>
            <p:ph type="pic" sz="quarter" idx="12"/>
          </p:nvPr>
        </p:nvSpPr>
        <p:spPr/>
      </p:sp>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Does food being used onsite need to be labeled?</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5-34</a:t>
            </a:r>
          </a:p>
        </p:txBody>
      </p:sp>
      <p:sp>
        <p:nvSpPr>
          <p:cNvPr id="13" name="Rectangle 12"/>
          <p:cNvSpPr/>
          <p:nvPr/>
        </p:nvSpPr>
        <p:spPr>
          <a:xfrm>
            <a:off x="3714750" y="3121629"/>
            <a:ext cx="4572000" cy="1200329"/>
          </a:xfrm>
          <a:prstGeom prst="rect">
            <a:avLst/>
          </a:prstGeom>
        </p:spPr>
        <p:txBody>
          <a:bodyPr>
            <a:spAutoFit/>
          </a:bodyPr>
          <a:lstStyle/>
          <a:p>
            <a:pPr fontAlgn="base">
              <a:spcBef>
                <a:spcPct val="50000"/>
              </a:spcBef>
              <a:spcAft>
                <a:spcPct val="0"/>
              </a:spcAft>
            </a:pPr>
            <a:r>
              <a:rPr lang="en-US" sz="2200" dirty="0">
                <a:latin typeface="Arial Narrow" charset="0"/>
                <a:ea typeface="ＭＳ Ｐゴシック" charset="0"/>
              </a:rPr>
              <a:t>Why? </a:t>
            </a:r>
          </a:p>
          <a:p>
            <a:r>
              <a:rPr lang="en-US" sz="2400" b="1" dirty="0" smtClean="0">
                <a:solidFill>
                  <a:srgbClr val="FF0000"/>
                </a:solidFill>
                <a:latin typeface="Arial Narrow"/>
              </a:rPr>
              <a:t>All items not in their original container must be labeled. </a:t>
            </a:r>
            <a:r>
              <a:rPr lang="en-US" sz="2400" b="1" dirty="0">
                <a:solidFill>
                  <a:srgbClr val="FF0000"/>
                </a:solidFill>
                <a:latin typeface="Arial Narrow"/>
              </a:rPr>
              <a:t>	</a:t>
            </a:r>
          </a:p>
        </p:txBody>
      </p:sp>
      <p:pic>
        <p:nvPicPr>
          <p:cNvPr id="1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712" y="1861859"/>
            <a:ext cx="2714781" cy="2733816"/>
          </a:xfrm>
          <a:prstGeom prst="roundRect">
            <a:avLst>
              <a:gd name="adj" fmla="val 8594"/>
            </a:avLst>
          </a:prstGeom>
          <a:noFill/>
          <a:ln w="9525">
            <a:noFill/>
            <a:miter lim="800000"/>
            <a:headEnd/>
            <a:tailEnd/>
          </a:ln>
          <a:effectLst/>
          <a:extLst/>
        </p:spPr>
      </p:pic>
    </p:spTree>
    <p:extLst>
      <p:ext uri="{BB962C8B-B14F-4D97-AF65-F5344CB8AC3E}">
        <p14:creationId xmlns:p14="http://schemas.microsoft.com/office/powerpoint/2010/main" val="3626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latin typeface="Arial Narrow" charset="0"/>
              </a:rPr>
              <a:t>Labeling</a:t>
            </a:r>
            <a:endParaRPr lang="en-US" dirty="0"/>
          </a:p>
        </p:txBody>
      </p:sp>
      <p:sp>
        <p:nvSpPr>
          <p:cNvPr id="138242" name="Rectangle 3"/>
          <p:cNvSpPr>
            <a:spLocks noGrp="1" noChangeArrowheads="1"/>
          </p:cNvSpPr>
          <p:nvPr>
            <p:ph idx="1"/>
          </p:nvPr>
        </p:nvSpPr>
        <p:spPr/>
        <p:txBody>
          <a:bodyPr/>
          <a:lstStyle/>
          <a:p>
            <a:pPr marL="0" indent="0" eaLnBrk="1" hangingPunct="1">
              <a:tabLst>
                <a:tab pos="0" algn="l"/>
              </a:tabLst>
              <a:defRPr/>
            </a:pPr>
            <a:r>
              <a:rPr lang="en-US" dirty="0" smtClean="0">
                <a:latin typeface="Arial Narrow" charset="0"/>
                <a:cs typeface="+mn-cs"/>
              </a:rPr>
              <a:t>Labels on food packaged on-site </a:t>
            </a:r>
            <a:r>
              <a:rPr lang="en-US" dirty="0">
                <a:latin typeface="Arial Narrow" charset="0"/>
                <a:cs typeface="+mn-cs"/>
              </a:rPr>
              <a:t>for </a:t>
            </a:r>
            <a:r>
              <a:rPr lang="en-US" dirty="0" smtClean="0">
                <a:latin typeface="Arial Narrow" charset="0"/>
                <a:cs typeface="+mn-cs"/>
              </a:rPr>
              <a:t>retail sale must include: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smtClean="0">
                <a:solidFill>
                  <a:schemeClr val="tx1"/>
                </a:solidFill>
                <a:latin typeface="Arial Narrow" charset="0"/>
              </a:rPr>
              <a:t>If the item contains two or more ingredients: a list of the ingredients </a:t>
            </a:r>
            <a:br>
              <a:rPr lang="en-US" dirty="0" smtClean="0">
                <a:solidFill>
                  <a:schemeClr val="tx1"/>
                </a:solidFill>
                <a:latin typeface="Arial Narrow" charset="0"/>
              </a:rPr>
            </a:br>
            <a:r>
              <a:rPr lang="en-US" dirty="0" smtClean="0">
                <a:solidFill>
                  <a:schemeClr val="tx1"/>
                </a:solidFill>
                <a:latin typeface="Arial Narrow" charset="0"/>
              </a:rPr>
              <a:t>and subingredients</a:t>
            </a:r>
            <a:r>
              <a:rPr lang="en-US" dirty="0">
                <a:solidFill>
                  <a:schemeClr val="tx1"/>
                </a:solidFill>
                <a:latin typeface="Arial Narrow" charset="0"/>
              </a:rPr>
              <a:t> </a:t>
            </a:r>
            <a:r>
              <a:rPr lang="en-US" dirty="0" smtClean="0">
                <a:solidFill>
                  <a:schemeClr val="tx1"/>
                </a:solidFill>
                <a:latin typeface="Arial Narrow" charset="0"/>
              </a:rPr>
              <a:t>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a:t>
            </a:r>
            <a:r>
              <a:rPr lang="en-US" dirty="0" smtClean="0">
                <a:solidFill>
                  <a:schemeClr val="tx1"/>
                </a:solidFill>
                <a:latin typeface="Arial Narrow" charset="0"/>
              </a:rPr>
              <a:t>food, </a:t>
            </a:r>
            <a:r>
              <a:rPr lang="en-US" dirty="0">
                <a:solidFill>
                  <a:schemeClr val="tx1"/>
                </a:solidFill>
                <a:latin typeface="Arial Narrow" charset="0"/>
              </a:rPr>
              <a:t>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5-35</a:t>
            </a:r>
          </a:p>
        </p:txBody>
      </p:sp>
    </p:spTree>
    <p:extLst>
      <p:ext uri="{BB962C8B-B14F-4D97-AF65-F5344CB8AC3E}">
        <p14:creationId xmlns:p14="http://schemas.microsoft.com/office/powerpoint/2010/main" val="75638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537useByDate_dateLabel_Job_7355.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40292" name="Rectangle 10"/>
          <p:cNvSpPr>
            <a:spLocks noGrp="1" noChangeArrowheads="1"/>
          </p:cNvSpPr>
          <p:nvPr>
            <p:ph type="title"/>
          </p:nvPr>
        </p:nvSpPr>
        <p:spPr/>
        <p:txBody>
          <a:bodyPr/>
          <a:lstStyle/>
          <a:p>
            <a:pPr eaLnBrk="1" hangingPunct="1">
              <a:defRPr/>
            </a:pPr>
            <a:r>
              <a:rPr lang="en-US" dirty="0" smtClean="0">
                <a:latin typeface="Arial Narrow" charset="0"/>
                <a:cs typeface="+mj-cs"/>
              </a:rPr>
              <a:t>Date Marking</a:t>
            </a:r>
            <a:endParaRPr lang="en-US" dirty="0">
              <a:latin typeface="Arial Narrow" charset="0"/>
              <a:cs typeface="+mj-cs"/>
            </a:endParaRPr>
          </a:p>
        </p:txBody>
      </p:sp>
      <p:sp>
        <p:nvSpPr>
          <p:cNvPr id="20482" name="Rectangle 3"/>
          <p:cNvSpPr>
            <a:spLocks noGrp="1" noChangeArrowheads="1"/>
          </p:cNvSpPr>
          <p:nvPr>
            <p:ph idx="1"/>
          </p:nvPr>
        </p:nvSpPr>
        <p:spPr>
          <a:xfrm>
            <a:off x="409575" y="1143000"/>
            <a:ext cx="5516212" cy="4983163"/>
          </a:xfrm>
        </p:spPr>
        <p:txBody>
          <a:bodyPr/>
          <a:lstStyle/>
          <a:p>
            <a:pPr marL="0" indent="0" eaLnBrk="1" hangingPunct="1">
              <a:defRPr/>
            </a:pPr>
            <a:r>
              <a:rPr lang="en-US" dirty="0" smtClean="0">
                <a:latin typeface="Arial Narrow" charset="0"/>
                <a:cs typeface="+mn-cs"/>
              </a:rPr>
              <a:t>Ready-to-eat TCS food:</a:t>
            </a:r>
            <a:endParaRPr lang="en-US" dirty="0" smtClean="0">
              <a:latin typeface="Arial Narrow" charset="0"/>
            </a:endParaRPr>
          </a:p>
          <a:p>
            <a:pPr lvl="1" eaLnBrk="1" hangingPunct="1">
              <a:defRPr/>
            </a:pPr>
            <a:r>
              <a:rPr lang="en-US" dirty="0" smtClean="0">
                <a:latin typeface="Arial Narrow" charset="0"/>
              </a:rPr>
              <a:t>Must be date marked if held longer than 24 hours</a:t>
            </a:r>
          </a:p>
          <a:p>
            <a:pPr lvl="2" eaLnBrk="1" hangingPunct="1">
              <a:defRPr/>
            </a:pPr>
            <a:r>
              <a:rPr lang="en-US" dirty="0" smtClean="0">
                <a:latin typeface="Arial Narrow" charset="0"/>
              </a:rPr>
              <a:t>The label must indicate when the food must be sold, eaten, or thrown out</a:t>
            </a:r>
          </a:p>
          <a:p>
            <a:pPr lvl="1" eaLnBrk="1" hangingPunct="1">
              <a:defRPr/>
            </a:pPr>
            <a:r>
              <a:rPr lang="en-US" dirty="0">
                <a:latin typeface="Arial Narrow" charset="0"/>
              </a:rPr>
              <a:t>C</a:t>
            </a:r>
            <a:r>
              <a:rPr lang="en-US" dirty="0" smtClean="0">
                <a:latin typeface="Arial Narrow" charset="0"/>
              </a:rPr>
              <a:t>an store </a:t>
            </a:r>
            <a:r>
              <a:rPr lang="en-US" dirty="0">
                <a:latin typeface="Arial Narrow" charset="0"/>
              </a:rPr>
              <a:t>for only seven days if </a:t>
            </a:r>
            <a:r>
              <a:rPr lang="en-US" dirty="0" smtClean="0">
                <a:latin typeface="Arial Narrow" charset="0"/>
              </a:rPr>
              <a:t>held </a:t>
            </a:r>
            <a:r>
              <a:rPr lang="en-US" dirty="0">
                <a:latin typeface="Arial Narrow" charset="0"/>
              </a:rPr>
              <a:t>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a:t>
            </a:r>
            <a:r>
              <a:rPr lang="en-US" dirty="0" smtClean="0">
                <a:latin typeface="Arial Narrow" charset="0"/>
              </a:rPr>
              <a:t>or lower</a:t>
            </a:r>
          </a:p>
          <a:p>
            <a:pPr lvl="2" eaLnBrk="1" hangingPunct="1">
              <a:defRPr/>
            </a:pPr>
            <a:r>
              <a:rPr lang="en-US" dirty="0" smtClean="0">
                <a:latin typeface="Arial Narrow" charset="0"/>
              </a:rPr>
              <a:t>After that date, the food must be discarded</a:t>
            </a:r>
            <a:endParaRPr lang="en-US" dirty="0">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5-36</a:t>
            </a:r>
          </a:p>
        </p:txBody>
      </p:sp>
    </p:spTree>
    <p:extLst>
      <p:ext uri="{BB962C8B-B14F-4D97-AF65-F5344CB8AC3E}">
        <p14:creationId xmlns:p14="http://schemas.microsoft.com/office/powerpoint/2010/main" val="356988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What is the discard date of potato salad prepared on October </a:t>
            </a:r>
            <a:r>
              <a:rPr lang="en-US" sz="2400" b="1" dirty="0" smtClean="0">
                <a:solidFill>
                  <a:srgbClr val="E97635"/>
                </a:solidFill>
                <a:latin typeface="Arial Narrow" charset="0"/>
                <a:cs typeface="+mn-cs"/>
              </a:rPr>
              <a:t>1?</a:t>
            </a:r>
            <a:endParaRPr lang="en-US" sz="2400" b="1" dirty="0">
              <a:solidFill>
                <a:srgbClr val="E97635"/>
              </a:solidFill>
              <a:latin typeface="Arial Narrow" charset="0"/>
              <a:cs typeface="+mn-cs"/>
            </a:endParaRPr>
          </a:p>
          <a:p>
            <a:pPr marL="694944" lvl="3" indent="0" eaLnBrk="1" hangingPunct="1">
              <a:lnSpc>
                <a:spcPct val="90000"/>
              </a:lnSpc>
              <a:spcBef>
                <a:spcPct val="100000"/>
              </a:spcBef>
              <a:buClr>
                <a:srgbClr val="009DDC"/>
              </a:buClr>
              <a:buNone/>
              <a:defRPr/>
            </a:pPr>
            <a:r>
              <a:rPr lang="en-US" sz="2200" dirty="0">
                <a:latin typeface="Arial Narrow" charset="0"/>
              </a:rPr>
              <a:t>A. October </a:t>
            </a:r>
            <a:r>
              <a:rPr lang="en-US" sz="2200" dirty="0" smtClean="0">
                <a:latin typeface="Arial Narrow" charset="0"/>
              </a:rPr>
              <a:t>3</a:t>
            </a:r>
            <a:endParaRPr lang="en-US" sz="2200" dirty="0">
              <a:latin typeface="Arial Narrow" charset="0"/>
            </a:endParaRPr>
          </a:p>
          <a:p>
            <a:pPr marL="694944" lvl="3" indent="0" eaLnBrk="1" hangingPunct="1">
              <a:lnSpc>
                <a:spcPct val="90000"/>
              </a:lnSpc>
              <a:spcBef>
                <a:spcPct val="100000"/>
              </a:spcBef>
              <a:buClr>
                <a:srgbClr val="009DDC"/>
              </a:buClr>
              <a:buNone/>
              <a:defRPr/>
            </a:pPr>
            <a:r>
              <a:rPr lang="en-US" sz="2200" dirty="0">
                <a:latin typeface="Arial Narrow" charset="0"/>
              </a:rPr>
              <a:t>B. October </a:t>
            </a:r>
            <a:r>
              <a:rPr lang="en-US" sz="2200" dirty="0" smtClean="0">
                <a:latin typeface="Arial Narrow" charset="0"/>
              </a:rPr>
              <a:t>5</a:t>
            </a:r>
            <a:endParaRPr lang="en-US" sz="2200" dirty="0">
              <a:latin typeface="Arial Narrow" charset="0"/>
            </a:endParaRPr>
          </a:p>
          <a:p>
            <a:pPr marL="694944" lvl="3" indent="0" eaLnBrk="1" hangingPunct="1">
              <a:lnSpc>
                <a:spcPct val="90000"/>
              </a:lnSpc>
              <a:spcBef>
                <a:spcPct val="100000"/>
              </a:spcBef>
              <a:buClr>
                <a:srgbClr val="009DDC"/>
              </a:buClr>
              <a:buNone/>
              <a:defRPr/>
            </a:pPr>
            <a:r>
              <a:rPr lang="en-US" sz="2200" dirty="0">
                <a:latin typeface="Arial Narrow" charset="0"/>
              </a:rPr>
              <a:t>C. October </a:t>
            </a:r>
            <a:r>
              <a:rPr lang="en-US" sz="2200" dirty="0" smtClean="0">
                <a:latin typeface="Arial Narrow" charset="0"/>
              </a:rPr>
              <a:t>7</a:t>
            </a:r>
            <a:endParaRPr lang="en-US" sz="2200" dirty="0">
              <a:latin typeface="Arial Narrow" charset="0"/>
            </a:endParaRPr>
          </a:p>
          <a:p>
            <a:pPr marL="694944" lvl="3" indent="0" eaLnBrk="1" hangingPunct="1">
              <a:lnSpc>
                <a:spcPct val="90000"/>
              </a:lnSpc>
              <a:spcBef>
                <a:spcPct val="100000"/>
              </a:spcBef>
              <a:buClr>
                <a:srgbClr val="009DDC"/>
              </a:buClr>
              <a:buNone/>
              <a:defRPr/>
            </a:pPr>
            <a:r>
              <a:rPr lang="en-US" sz="2200" dirty="0">
                <a:latin typeface="Arial Narrow" charset="0"/>
              </a:rPr>
              <a:t>D. October </a:t>
            </a:r>
            <a:r>
              <a:rPr lang="en-US" sz="2200" dirty="0" smtClean="0">
                <a:latin typeface="Arial Narrow" charset="0"/>
              </a:rPr>
              <a:t>9</a:t>
            </a:r>
            <a:endParaRPr lang="en-US" sz="2200" dirty="0">
              <a:latin typeface="Arial Narrow" charset="0"/>
            </a:endParaRP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endPar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5-37</a:t>
            </a:r>
          </a:p>
        </p:txBody>
      </p:sp>
    </p:spTree>
    <p:extLst>
      <p:ext uri="{BB962C8B-B14F-4D97-AF65-F5344CB8AC3E}">
        <p14:creationId xmlns:p14="http://schemas.microsoft.com/office/powerpoint/2010/main" val="29297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Tuna salad was prepared on July </a:t>
            </a:r>
            <a:r>
              <a:rPr lang="en-US" sz="2400" b="1" dirty="0" smtClean="0">
                <a:solidFill>
                  <a:srgbClr val="E97635"/>
                </a:solidFill>
                <a:latin typeface="Arial Narrow" charset="0"/>
                <a:cs typeface="+mn-cs"/>
              </a:rPr>
              <a:t>5 </a:t>
            </a:r>
            <a:r>
              <a:rPr lang="en-US" sz="2400" b="1" dirty="0">
                <a:solidFill>
                  <a:srgbClr val="E97635"/>
                </a:solidFill>
                <a:latin typeface="Arial Narrow" charset="0"/>
                <a:cs typeface="+mn-cs"/>
              </a:rPr>
              <a:t>using tuna with a use-by date of July </a:t>
            </a:r>
            <a:r>
              <a:rPr lang="en-US" sz="2400" b="1" dirty="0" smtClean="0">
                <a:solidFill>
                  <a:srgbClr val="E97635"/>
                </a:solidFill>
                <a:latin typeface="Arial Narrow" charset="0"/>
                <a:cs typeface="+mn-cs"/>
              </a:rPr>
              <a:t>8. </a:t>
            </a:r>
            <a:r>
              <a:rPr lang="en-US" sz="2400" b="1" dirty="0">
                <a:solidFill>
                  <a:srgbClr val="E97635"/>
                </a:solidFill>
                <a:latin typeface="Arial Narrow" charset="0"/>
                <a:cs typeface="+mn-cs"/>
              </a:rPr>
              <a:t>What is the discard date of the tuna salad?</a:t>
            </a:r>
          </a:p>
          <a:p>
            <a:pPr marL="694944" lvl="3" indent="0" eaLnBrk="1" hangingPunct="1">
              <a:lnSpc>
                <a:spcPct val="90000"/>
              </a:lnSpc>
              <a:spcBef>
                <a:spcPct val="100000"/>
              </a:spcBef>
              <a:buClr>
                <a:srgbClr val="009DDC"/>
              </a:buClr>
              <a:buNone/>
              <a:defRPr/>
            </a:pPr>
            <a:r>
              <a:rPr lang="en-US" sz="2200" dirty="0">
                <a:latin typeface="Arial Narrow" charset="0"/>
              </a:rPr>
              <a:t>A. July </a:t>
            </a:r>
            <a:r>
              <a:rPr lang="en-US" sz="2200" dirty="0" smtClean="0">
                <a:latin typeface="Arial Narrow" charset="0"/>
              </a:rPr>
              <a:t>5</a:t>
            </a:r>
            <a:endParaRPr lang="en-US" sz="2200" dirty="0">
              <a:latin typeface="Arial Narrow" charset="0"/>
            </a:endParaRPr>
          </a:p>
          <a:p>
            <a:pPr marL="694944" lvl="3" indent="0" algn="just" eaLnBrk="1" hangingPunct="1">
              <a:lnSpc>
                <a:spcPct val="90000"/>
              </a:lnSpc>
              <a:spcBef>
                <a:spcPct val="100000"/>
              </a:spcBef>
              <a:buClr>
                <a:srgbClr val="009DDC"/>
              </a:buClr>
              <a:buNone/>
              <a:defRPr/>
            </a:pPr>
            <a:r>
              <a:rPr lang="en-US" sz="2200" dirty="0">
                <a:latin typeface="Arial Narrow" charset="0"/>
              </a:rPr>
              <a:t>B. July </a:t>
            </a:r>
            <a:r>
              <a:rPr lang="en-US" sz="2200" dirty="0" smtClean="0">
                <a:latin typeface="Arial Narrow" charset="0"/>
              </a:rPr>
              <a:t>8</a:t>
            </a:r>
            <a:endParaRPr lang="en-US" sz="2200" dirty="0">
              <a:latin typeface="Arial Narrow" charset="0"/>
            </a:endParaRPr>
          </a:p>
          <a:p>
            <a:pPr marL="694944" lvl="3" indent="0" eaLnBrk="1" hangingPunct="1">
              <a:lnSpc>
                <a:spcPct val="90000"/>
              </a:lnSpc>
              <a:spcBef>
                <a:spcPct val="100000"/>
              </a:spcBef>
              <a:buClr>
                <a:srgbClr val="009DDC"/>
              </a:buClr>
              <a:buNone/>
              <a:defRPr/>
            </a:pPr>
            <a:r>
              <a:rPr lang="en-US" sz="2200" dirty="0">
                <a:latin typeface="Arial Narrow" charset="0"/>
              </a:rPr>
              <a:t>C. July </a:t>
            </a:r>
            <a:r>
              <a:rPr lang="en-US" sz="2200" dirty="0" smtClean="0">
                <a:latin typeface="Arial Narrow" charset="0"/>
              </a:rPr>
              <a:t>11</a:t>
            </a:r>
            <a:endParaRPr lang="en-US" sz="2200" dirty="0">
              <a:latin typeface="Arial Narrow" charset="0"/>
            </a:endParaRP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endPar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5-38</a:t>
            </a:r>
          </a:p>
        </p:txBody>
      </p:sp>
    </p:spTree>
    <p:extLst>
      <p:ext uri="{BB962C8B-B14F-4D97-AF65-F5344CB8AC3E}">
        <p14:creationId xmlns:p14="http://schemas.microsoft.com/office/powerpoint/2010/main" val="34658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Jambalaya was prepared on December 5, using shrimp with a use-by date of </a:t>
            </a:r>
            <a:r>
              <a:rPr lang="en-US" sz="2400" b="1" dirty="0" smtClean="0">
                <a:solidFill>
                  <a:srgbClr val="E97635"/>
                </a:solidFill>
                <a:latin typeface="Arial Narrow" charset="0"/>
                <a:cs typeface="+mn-cs"/>
              </a:rPr>
              <a:t>December 8 </a:t>
            </a:r>
            <a:r>
              <a:rPr lang="en-US" sz="2400" b="1" dirty="0">
                <a:solidFill>
                  <a:srgbClr val="E97635"/>
                </a:solidFill>
                <a:latin typeface="Arial Narrow" charset="0"/>
                <a:cs typeface="+mn-cs"/>
              </a:rPr>
              <a:t>and sausage with a use-by </a:t>
            </a:r>
            <a:r>
              <a:rPr lang="en-US" sz="2400" b="1" dirty="0" smtClean="0">
                <a:solidFill>
                  <a:srgbClr val="E97635"/>
                </a:solidFill>
                <a:latin typeface="Arial Narrow" charset="0"/>
                <a:cs typeface="+mn-cs"/>
              </a:rPr>
              <a:t>date </a:t>
            </a:r>
            <a:r>
              <a:rPr lang="en-US" sz="2400" b="1" dirty="0">
                <a:solidFill>
                  <a:srgbClr val="E97635"/>
                </a:solidFill>
                <a:latin typeface="Arial Narrow" charset="0"/>
                <a:cs typeface="+mn-cs"/>
              </a:rPr>
              <a:t>of </a:t>
            </a:r>
            <a:r>
              <a:rPr lang="en-US" sz="2400" b="1" dirty="0" smtClean="0">
                <a:solidFill>
                  <a:srgbClr val="E97635"/>
                </a:solidFill>
                <a:latin typeface="Arial Narrow" charset="0"/>
                <a:cs typeface="+mn-cs"/>
              </a:rPr>
              <a:t>December 10</a:t>
            </a:r>
            <a:r>
              <a:rPr lang="en-US" sz="2400" b="1" dirty="0">
                <a:solidFill>
                  <a:srgbClr val="E97635"/>
                </a:solidFill>
                <a:latin typeface="Arial Narrow" charset="0"/>
                <a:cs typeface="+mn-cs"/>
              </a:rPr>
              <a:t>. What is the discard date of the Jambalaya?</a:t>
            </a:r>
          </a:p>
          <a:p>
            <a:pPr marL="694944" lvl="3" indent="0" eaLnBrk="1" hangingPunct="1">
              <a:lnSpc>
                <a:spcPct val="90000"/>
              </a:lnSpc>
              <a:spcBef>
                <a:spcPct val="100000"/>
              </a:spcBef>
              <a:buClr>
                <a:srgbClr val="009DDC"/>
              </a:buClr>
              <a:buNone/>
              <a:defRPr/>
            </a:pPr>
            <a:r>
              <a:rPr lang="en-US" sz="2200" dirty="0">
                <a:latin typeface="Arial Narrow" charset="0"/>
              </a:rPr>
              <a:t>A. December </a:t>
            </a:r>
            <a:r>
              <a:rPr lang="en-US" sz="2200" dirty="0" smtClean="0">
                <a:latin typeface="Arial Narrow" charset="0"/>
              </a:rPr>
              <a:t>8</a:t>
            </a:r>
            <a:endParaRPr lang="en-US" sz="2200" dirty="0">
              <a:latin typeface="Arial Narrow" charset="0"/>
            </a:endParaRPr>
          </a:p>
          <a:p>
            <a:pPr marL="694944" lvl="3" indent="0" algn="just" eaLnBrk="1" hangingPunct="1">
              <a:lnSpc>
                <a:spcPct val="90000"/>
              </a:lnSpc>
              <a:spcBef>
                <a:spcPct val="100000"/>
              </a:spcBef>
              <a:buClr>
                <a:srgbClr val="009DDC"/>
              </a:buClr>
              <a:buNone/>
              <a:defRPr/>
            </a:pPr>
            <a:r>
              <a:rPr lang="en-US" sz="2200" dirty="0">
                <a:latin typeface="Arial Narrow" charset="0"/>
              </a:rPr>
              <a:t>B. December </a:t>
            </a:r>
            <a:r>
              <a:rPr lang="en-US" sz="2200" dirty="0" smtClean="0">
                <a:latin typeface="Arial Narrow" charset="0"/>
              </a:rPr>
              <a:t>10</a:t>
            </a:r>
            <a:endParaRPr lang="en-US" sz="2200" dirty="0">
              <a:latin typeface="Arial Narrow" charset="0"/>
            </a:endParaRPr>
          </a:p>
          <a:p>
            <a:pPr marL="694944" lvl="3" indent="0" eaLnBrk="1" hangingPunct="1">
              <a:lnSpc>
                <a:spcPct val="90000"/>
              </a:lnSpc>
              <a:spcBef>
                <a:spcPct val="100000"/>
              </a:spcBef>
              <a:buClr>
                <a:srgbClr val="009DDC"/>
              </a:buClr>
              <a:buNone/>
              <a:defRPr/>
            </a:pPr>
            <a:r>
              <a:rPr lang="en-US" sz="2200" dirty="0">
                <a:latin typeface="Arial Narrow" charset="0"/>
              </a:rPr>
              <a:t>C. December </a:t>
            </a:r>
            <a:r>
              <a:rPr lang="en-US" sz="2200" dirty="0" smtClean="0">
                <a:latin typeface="Arial Narrow" charset="0"/>
              </a:rPr>
              <a:t>11</a:t>
            </a:r>
            <a:endParaRPr lang="en-US" sz="2200" dirty="0">
              <a:latin typeface="Arial Narrow" charset="0"/>
            </a:endParaRP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endPar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5-39</a:t>
            </a:r>
          </a:p>
        </p:txBody>
      </p:sp>
    </p:spTree>
    <p:extLst>
      <p:ext uri="{BB962C8B-B14F-4D97-AF65-F5344CB8AC3E}">
        <p14:creationId xmlns:p14="http://schemas.microsoft.com/office/powerpoint/2010/main" val="41949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502EmployeeTraining_Ch 06_Delivery-Receiving-020624_rtd.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21860" name="Rectangle 8"/>
          <p:cNvSpPr>
            <a:spLocks noGrp="1" noChangeArrowheads="1"/>
          </p:cNvSpPr>
          <p:nvPr>
            <p:ph type="title"/>
          </p:nvPr>
        </p:nvSpPr>
        <p:spPr/>
        <p:txBody>
          <a:bodyPr/>
          <a:lstStyle/>
          <a:p>
            <a:pPr eaLnBrk="1" hangingPunct="1">
              <a:defRPr/>
            </a:pPr>
            <a:r>
              <a:rPr lang="en-US" dirty="0" smtClean="0">
                <a:latin typeface="Arial Narrow" charset="0"/>
                <a:cs typeface="+mj-cs"/>
              </a:rPr>
              <a:t>Receiving and Inspecting </a:t>
            </a:r>
            <a:endParaRPr lang="en-US" dirty="0">
              <a:latin typeface="Arial Narrow" charset="0"/>
              <a:cs typeface="+mj-cs"/>
            </a:endParaRPr>
          </a:p>
        </p:txBody>
      </p:sp>
      <p:sp>
        <p:nvSpPr>
          <p:cNvPr id="121858" name="Rectangle 3"/>
          <p:cNvSpPr>
            <a:spLocks noGrp="1" noChangeArrowheads="1"/>
          </p:cNvSpPr>
          <p:nvPr>
            <p:ph idx="1"/>
          </p:nvPr>
        </p:nvSpPr>
        <p:spPr>
          <a:xfrm>
            <a:off x="409575" y="1143000"/>
            <a:ext cx="5468711" cy="4983163"/>
          </a:xfrm>
        </p:spPr>
        <p:txBody>
          <a:bodyPr/>
          <a:lstStyle/>
          <a:p>
            <a:pPr marL="0" indent="0" eaLnBrk="1" hangingPunct="1">
              <a:defRPr/>
            </a:pPr>
            <a:r>
              <a:rPr lang="en-US" dirty="0" smtClean="0">
                <a:latin typeface="Arial Narrow" charset="0"/>
                <a:cs typeface="+mn-cs"/>
              </a:rPr>
              <a:t>Arrange deliveries so they </a:t>
            </a:r>
            <a:r>
              <a:rPr lang="en-US" dirty="0">
                <a:latin typeface="Arial Narrow" charset="0"/>
                <a:cs typeface="+mn-cs"/>
              </a:rPr>
              <a:t>arrive:</a:t>
            </a:r>
          </a:p>
          <a:p>
            <a:pPr marL="347472" lvl="1" indent="-347472" eaLnBrk="1" hangingPunct="1">
              <a:lnSpc>
                <a:spcPct val="100000"/>
              </a:lnSpc>
              <a:spcBef>
                <a:spcPts val="900"/>
              </a:spcBef>
              <a:defRPr/>
            </a:pPr>
            <a:r>
              <a:rPr lang="en-US" dirty="0">
                <a:solidFill>
                  <a:srgbClr val="000000"/>
                </a:solidFill>
                <a:latin typeface="Arial Narrow" charset="0"/>
              </a:rPr>
              <a:t>When staff has 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a:t>
            </a:r>
            <a:r>
              <a:rPr lang="en-US" dirty="0" smtClean="0">
                <a:solidFill>
                  <a:srgbClr val="000000"/>
                </a:solidFill>
                <a:latin typeface="Arial Narrow" charset="0"/>
              </a:rPr>
              <a:t>be </a:t>
            </a:r>
            <a:r>
              <a:rPr lang="en-US" dirty="0">
                <a:solidFill>
                  <a:srgbClr val="000000"/>
                </a:solidFill>
                <a:latin typeface="Arial Narrow" charset="0"/>
              </a:rPr>
              <a:t>correctly </a:t>
            </a:r>
            <a:r>
              <a:rPr lang="en-US" dirty="0" smtClean="0">
                <a:solidFill>
                  <a:srgbClr val="000000"/>
                </a:solidFill>
                <a:latin typeface="Arial Narrow" charset="0"/>
              </a:rPr>
              <a:t>received</a:t>
            </a:r>
          </a:p>
          <a:p>
            <a:pPr marL="0" lvl="1" indent="0" eaLnBrk="1" hangingPunct="1">
              <a:lnSpc>
                <a:spcPct val="100000"/>
              </a:lnSpc>
              <a:spcBef>
                <a:spcPts val="900"/>
              </a:spcBef>
              <a:buNone/>
              <a:defRPr/>
            </a:pPr>
            <a:endParaRPr lang="en-US" dirty="0">
              <a:solidFill>
                <a:srgbClr val="000000"/>
              </a:solidFill>
              <a:latin typeface="Arial Narrow" charset="0"/>
            </a:endParaRPr>
          </a:p>
          <a:p>
            <a:pPr marL="0" indent="0" eaLnBrk="1" hangingPunct="1">
              <a:spcBef>
                <a:spcPts val="0"/>
              </a:spcBef>
              <a:defRPr/>
            </a:pPr>
            <a:r>
              <a:rPr lang="en-US" dirty="0" smtClean="0">
                <a:latin typeface="Arial Narrow" charset="0"/>
              </a:rPr>
              <a:t>To make sure inspections are smooth </a:t>
            </a:r>
          </a:p>
          <a:p>
            <a:pPr marL="0" indent="0" eaLnBrk="1" hangingPunct="1">
              <a:spcBef>
                <a:spcPts val="0"/>
              </a:spcBef>
              <a:defRPr/>
            </a:pPr>
            <a:r>
              <a:rPr lang="en-US" dirty="0" smtClean="0">
                <a:latin typeface="Arial Narrow" charset="0"/>
              </a:rPr>
              <a:t>and safe:</a:t>
            </a:r>
            <a:endParaRPr lang="en-US" dirty="0">
              <a:latin typeface="Arial Narrow" charset="0"/>
            </a:endParaRPr>
          </a:p>
          <a:p>
            <a:pPr lvl="1" eaLnBrk="1" hangingPunct="1">
              <a:defRPr/>
            </a:pPr>
            <a:r>
              <a:rPr lang="en-US" dirty="0" smtClean="0">
                <a:solidFill>
                  <a:srgbClr val="000000"/>
                </a:solidFill>
                <a:latin typeface="Arial Narrow" charset="0"/>
              </a:rPr>
              <a:t>Make specific staff responsible for receiving</a:t>
            </a:r>
          </a:p>
          <a:p>
            <a:pPr lvl="1" eaLnBrk="1" hangingPunct="1">
              <a:defRPr/>
            </a:pPr>
            <a:r>
              <a:rPr lang="en-US" dirty="0" smtClean="0">
                <a:solidFill>
                  <a:srgbClr val="000000"/>
                </a:solidFill>
                <a:latin typeface="Arial Narrow" charset="0"/>
              </a:rPr>
              <a:t>Give staff the tools needed (e.g., thermometers)</a:t>
            </a:r>
          </a:p>
          <a:p>
            <a:pPr lvl="1" eaLnBrk="1" hangingPunct="1">
              <a:defRPr/>
            </a:pPr>
            <a:r>
              <a:rPr lang="en-US" dirty="0" smtClean="0">
                <a:solidFill>
                  <a:srgbClr val="000000"/>
                </a:solidFill>
                <a:latin typeface="Arial Narrow" charset="0"/>
              </a:rPr>
              <a:t>Make enough trained staff available</a:t>
            </a:r>
          </a:p>
          <a:p>
            <a:pPr lvl="1" eaLnBrk="1" hangingPunct="1">
              <a:defRPr/>
            </a:pPr>
            <a:r>
              <a:rPr lang="en-US" dirty="0" smtClean="0">
                <a:solidFill>
                  <a:srgbClr val="000000"/>
                </a:solidFill>
                <a:latin typeface="Arial Narrow" charset="0"/>
              </a:rPr>
              <a:t>Inspect deliveries immediately when received</a:t>
            </a:r>
            <a:endParaRPr lang="en-US" dirty="0">
              <a:solidFill>
                <a:srgbClr val="000000"/>
              </a:solidFill>
              <a:latin typeface="Arial Narrow" charset="0"/>
            </a:endParaRPr>
          </a:p>
          <a:p>
            <a:pPr marL="0" lvl="1" indent="0" eaLnBrk="1" hangingPunct="1">
              <a:lnSpc>
                <a:spcPct val="100000"/>
              </a:lnSpc>
              <a:spcBef>
                <a:spcPts val="900"/>
              </a:spcBef>
              <a:buNone/>
              <a:defRPr/>
            </a:pPr>
            <a:endParaRPr lang="en-US" dirty="0">
              <a:solidFill>
                <a:srgbClr val="000000"/>
              </a:solidFill>
              <a:latin typeface="Arial Narrow" charset="0"/>
            </a:endParaRP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a:t>
            </a:r>
          </a:p>
        </p:txBody>
      </p:sp>
    </p:spTree>
    <p:extLst>
      <p:ext uri="{BB962C8B-B14F-4D97-AF65-F5344CB8AC3E}">
        <p14:creationId xmlns:p14="http://schemas.microsoft.com/office/powerpoint/2010/main" val="4160958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3" name="Picture Placeholder 2"/>
          <p:cNvSpPr>
            <a:spLocks noGrp="1"/>
          </p:cNvSpPr>
          <p:nvPr>
            <p:ph type="pic" sz="quarter" idx="12"/>
          </p:nvPr>
        </p:nvSpPr>
        <p:spPr/>
      </p:sp>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being stored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5-40</a:t>
            </a:r>
          </a:p>
        </p:txBody>
      </p:sp>
      <p:sp>
        <p:nvSpPr>
          <p:cNvPr id="11" name="Rectangle 10"/>
          <p:cNvSpPr/>
          <p:nvPr/>
        </p:nvSpPr>
        <p:spPr>
          <a:xfrm>
            <a:off x="3714750" y="3121629"/>
            <a:ext cx="4572000" cy="1631216"/>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 </a:t>
            </a:r>
          </a:p>
          <a:p>
            <a:r>
              <a:rPr lang="en-US" sz="2400" b="1" dirty="0" smtClean="0">
                <a:solidFill>
                  <a:srgbClr val="FF0000"/>
                </a:solidFill>
                <a:latin typeface="Arial Narrow"/>
              </a:rPr>
              <a:t>Store </a:t>
            </a:r>
            <a:r>
              <a:rPr lang="en-US" sz="2400" b="1" dirty="0">
                <a:solidFill>
                  <a:srgbClr val="FF0000"/>
                </a:solidFill>
                <a:latin typeface="Arial Narrow"/>
              </a:rPr>
              <a:t>TCS food at an internal temperature of 41°F (5°C) or lower or 135°F (57°C) or higher.</a:t>
            </a:r>
            <a:r>
              <a:rPr lang="en-US" sz="2800" b="1" dirty="0">
                <a:solidFill>
                  <a:srgbClr val="FF0000"/>
                </a:solidFill>
                <a:latin typeface="Arial Narrow"/>
              </a:rPr>
              <a:t>  	</a:t>
            </a:r>
          </a:p>
        </p:txBody>
      </p:sp>
      <p:pic>
        <p:nvPicPr>
          <p:cNvPr id="1331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3075" y="1857375"/>
            <a:ext cx="2736634" cy="2743200"/>
          </a:xfrm>
          <a:prstGeom prst="roundRect">
            <a:avLst>
              <a:gd name="adj" fmla="val 8594"/>
            </a:avLst>
          </a:prstGeom>
          <a:noFill/>
          <a:ln>
            <a:noFill/>
          </a:ln>
          <a:effectLst/>
          <a:extLst/>
        </p:spPr>
      </p:pic>
      <p:sp>
        <p:nvSpPr>
          <p:cNvPr id="15" name="Rectangle 3"/>
          <p:cNvSpPr txBox="1">
            <a:spLocks noChangeArrowheads="1"/>
          </p:cNvSpPr>
          <p:nvPr/>
        </p:nvSpPr>
        <p:spPr bwMode="auto">
          <a:xfrm>
            <a:off x="495300" y="4798765"/>
            <a:ext cx="2743200" cy="5511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dirty="0">
                <a:latin typeface="Arial Narrow" charset="0"/>
              </a:rPr>
              <a:t>Internal </a:t>
            </a:r>
            <a:r>
              <a:rPr lang="en-US" dirty="0" smtClean="0">
                <a:latin typeface="Arial Narrow" charset="0"/>
              </a:rPr>
              <a:t>temp: 40ºF </a:t>
            </a:r>
            <a:r>
              <a:rPr lang="en-US" dirty="0">
                <a:latin typeface="Arial Narrow" charset="0"/>
              </a:rPr>
              <a:t>(4ºC)</a:t>
            </a:r>
          </a:p>
        </p:txBody>
      </p:sp>
    </p:spTree>
    <p:extLst>
      <p:ext uri="{BB962C8B-B14F-4D97-AF65-F5344CB8AC3E}">
        <p14:creationId xmlns:p14="http://schemas.microsoft.com/office/powerpoint/2010/main" val="10394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050829HA.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food being stored correctly in this cooler?</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5-41</a:t>
            </a:r>
          </a:p>
        </p:txBody>
      </p:sp>
      <p:sp>
        <p:nvSpPr>
          <p:cNvPr id="11" name="Rectangle 10"/>
          <p:cNvSpPr/>
          <p:nvPr/>
        </p:nvSpPr>
        <p:spPr>
          <a:xfrm>
            <a:off x="3714750" y="3121629"/>
            <a:ext cx="4572000" cy="1938992"/>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 </a:t>
            </a:r>
          </a:p>
          <a:p>
            <a:r>
              <a:rPr lang="en-US" sz="2400" b="1" dirty="0" smtClean="0">
                <a:solidFill>
                  <a:srgbClr val="FF0000"/>
                </a:solidFill>
                <a:latin typeface="Arial Narrow"/>
              </a:rPr>
              <a:t>Refrigerated units must have at least one air-temperature measuring device located </a:t>
            </a:r>
            <a:r>
              <a:rPr lang="en-US" sz="2400" b="1" dirty="0">
                <a:solidFill>
                  <a:srgbClr val="FF0000"/>
                </a:solidFill>
                <a:latin typeface="Arial Narrow"/>
              </a:rPr>
              <a:t>in the warmest part of </a:t>
            </a:r>
            <a:r>
              <a:rPr lang="en-US" sz="2400" b="1" dirty="0" smtClean="0">
                <a:solidFill>
                  <a:srgbClr val="FF0000"/>
                </a:solidFill>
                <a:latin typeface="Arial Narrow"/>
              </a:rPr>
              <a:t>the unit.</a:t>
            </a:r>
            <a:r>
              <a:rPr lang="en-US" sz="2400" b="1" dirty="0">
                <a:solidFill>
                  <a:srgbClr val="FF0000"/>
                </a:solidFill>
                <a:latin typeface="Arial Narrow"/>
              </a:rPr>
              <a:t>	</a:t>
            </a:r>
          </a:p>
        </p:txBody>
      </p:sp>
    </p:spTree>
    <p:extLst>
      <p:ext uri="{BB962C8B-B14F-4D97-AF65-F5344CB8AC3E}">
        <p14:creationId xmlns:p14="http://schemas.microsoft.com/office/powerpoint/2010/main" val="236231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overLoadedCooler_NRA_0317_Shot_13_184.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food being stored correctly in this refrigerator?</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5-42</a:t>
            </a:r>
          </a:p>
        </p:txBody>
      </p:sp>
      <p:sp>
        <p:nvSpPr>
          <p:cNvPr id="11" name="Rectangle 10"/>
          <p:cNvSpPr/>
          <p:nvPr/>
        </p:nvSpPr>
        <p:spPr>
          <a:xfrm>
            <a:off x="3714750" y="3121629"/>
            <a:ext cx="4572000" cy="2000548"/>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Do not overload </a:t>
            </a:r>
            <a:r>
              <a:rPr lang="en-US" sz="2400" b="1" dirty="0">
                <a:solidFill>
                  <a:srgbClr val="FF0000"/>
                </a:solidFill>
                <a:latin typeface="Arial Narrow"/>
              </a:rPr>
              <a:t>c</a:t>
            </a:r>
            <a:r>
              <a:rPr lang="en-US" sz="2400" b="1" dirty="0" smtClean="0">
                <a:solidFill>
                  <a:srgbClr val="FF0000"/>
                </a:solidFill>
                <a:latin typeface="Arial Narrow"/>
              </a:rPr>
              <a:t>oolers and freezers, which can prevent good </a:t>
            </a:r>
            <a:r>
              <a:rPr lang="en-US" sz="2400" b="1" dirty="0">
                <a:solidFill>
                  <a:srgbClr val="FF0000"/>
                </a:solidFill>
                <a:latin typeface="Arial Narrow"/>
              </a:rPr>
              <a:t>airflow and </a:t>
            </a:r>
            <a:r>
              <a:rPr lang="en-US" sz="2400" b="1" dirty="0" smtClean="0">
                <a:solidFill>
                  <a:srgbClr val="FF0000"/>
                </a:solidFill>
                <a:latin typeface="Arial Narrow"/>
              </a:rPr>
              <a:t>make units </a:t>
            </a:r>
            <a:r>
              <a:rPr lang="en-US" sz="2400" b="1" dirty="0">
                <a:solidFill>
                  <a:srgbClr val="FF0000"/>
                </a:solidFill>
                <a:latin typeface="Arial Narrow"/>
              </a:rPr>
              <a:t>work harder to stay cold.  </a:t>
            </a:r>
            <a:r>
              <a:rPr lang="en-US" sz="2800" b="1" dirty="0">
                <a:solidFill>
                  <a:srgbClr val="FF0000"/>
                </a:solidFill>
                <a:latin typeface="Arial Narrow"/>
              </a:rPr>
              <a:t>	</a:t>
            </a:r>
          </a:p>
        </p:txBody>
      </p:sp>
    </p:spTree>
    <p:extLst>
      <p:ext uri="{BB962C8B-B14F-4D97-AF65-F5344CB8AC3E}">
        <p14:creationId xmlns:p14="http://schemas.microsoft.com/office/powerpoint/2010/main" val="3834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4"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7b_milkexpirat [Converted].eps"/>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19139" t="9141" r="15998" b="13527"/>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being stored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5-43</a:t>
            </a:r>
          </a:p>
        </p:txBody>
      </p:sp>
      <p:sp>
        <p:nvSpPr>
          <p:cNvPr id="11" name="Rectangle 10"/>
          <p:cNvSpPr/>
          <p:nvPr/>
        </p:nvSpPr>
        <p:spPr>
          <a:xfrm>
            <a:off x="3714750" y="3121629"/>
            <a:ext cx="4572000" cy="2000548"/>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Store </a:t>
            </a:r>
            <a:r>
              <a:rPr lang="en-US" sz="2400" b="1" dirty="0">
                <a:solidFill>
                  <a:srgbClr val="FF0000"/>
                </a:solidFill>
                <a:latin typeface="Arial Narrow"/>
              </a:rPr>
              <a:t>items with the earliest use-by or expiration dates in front of items with later </a:t>
            </a:r>
            <a:r>
              <a:rPr lang="en-US" sz="2400" b="1" dirty="0" smtClean="0">
                <a:solidFill>
                  <a:srgbClr val="FF0000"/>
                </a:solidFill>
                <a:latin typeface="Arial Narrow"/>
              </a:rPr>
              <a:t>dates. Then, use those stored in front first. </a:t>
            </a:r>
            <a:r>
              <a:rPr lang="en-US" sz="2800" b="1" dirty="0" smtClean="0">
                <a:solidFill>
                  <a:srgbClr val="FF0000"/>
                </a:solidFill>
                <a:latin typeface="Arial Narrow"/>
              </a:rPr>
              <a:t>  </a:t>
            </a:r>
            <a:r>
              <a:rPr lang="en-US" sz="2400" b="1" dirty="0">
                <a:solidFill>
                  <a:srgbClr val="FF0000"/>
                </a:solidFill>
                <a:latin typeface="Arial Narrow"/>
              </a:rPr>
              <a:t>	</a:t>
            </a:r>
          </a:p>
        </p:txBody>
      </p:sp>
      <p:sp>
        <p:nvSpPr>
          <p:cNvPr id="13" name="Rectangle 3"/>
          <p:cNvSpPr txBox="1">
            <a:spLocks noChangeArrowheads="1"/>
          </p:cNvSpPr>
          <p:nvPr/>
        </p:nvSpPr>
        <p:spPr bwMode="auto">
          <a:xfrm>
            <a:off x="495300" y="4798765"/>
            <a:ext cx="2746477" cy="5733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spcBef>
                <a:spcPct val="50000"/>
              </a:spcBef>
              <a:buFont typeface="Wingdings" charset="0"/>
              <a:buNone/>
              <a:defRPr/>
            </a:pPr>
            <a:r>
              <a:rPr lang="en-US" dirty="0">
                <a:latin typeface="Arial Narrow" charset="0"/>
              </a:rPr>
              <a:t>The year is 2018</a:t>
            </a:r>
          </a:p>
        </p:txBody>
      </p:sp>
    </p:spTree>
    <p:extLst>
      <p:ext uri="{BB962C8B-B14F-4D97-AF65-F5344CB8AC3E}">
        <p14:creationId xmlns:p14="http://schemas.microsoft.com/office/powerpoint/2010/main" val="331660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_Y9A0765.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being stored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5-44</a:t>
            </a:r>
          </a:p>
        </p:txBody>
      </p:sp>
      <p:sp>
        <p:nvSpPr>
          <p:cNvPr id="11" name="Rectangle 10"/>
          <p:cNvSpPr/>
          <p:nvPr/>
        </p:nvSpPr>
        <p:spPr>
          <a:xfrm>
            <a:off x="3714749" y="3121629"/>
            <a:ext cx="5114926" cy="1569660"/>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 </a:t>
            </a:r>
          </a:p>
          <a:p>
            <a:r>
              <a:rPr lang="en-US" sz="2400" b="1" dirty="0" smtClean="0">
                <a:solidFill>
                  <a:srgbClr val="FF0000"/>
                </a:solidFill>
                <a:latin typeface="Arial Narrow"/>
              </a:rPr>
              <a:t>Store </a:t>
            </a:r>
            <a:r>
              <a:rPr lang="en-US" sz="2400" b="1" dirty="0">
                <a:solidFill>
                  <a:srgbClr val="FF0000"/>
                </a:solidFill>
                <a:latin typeface="Arial Narrow"/>
              </a:rPr>
              <a:t>items away from walls and at least six inches (15 centimeters) off the </a:t>
            </a:r>
            <a:r>
              <a:rPr lang="en-US" sz="2400" b="1" dirty="0" smtClean="0">
                <a:solidFill>
                  <a:srgbClr val="FF0000"/>
                </a:solidFill>
                <a:latin typeface="Arial Narrow"/>
              </a:rPr>
              <a:t>floor. </a:t>
            </a:r>
            <a:r>
              <a:rPr lang="en-US" sz="2400" b="1" dirty="0">
                <a:solidFill>
                  <a:srgbClr val="FF0000"/>
                </a:solidFill>
                <a:latin typeface="Arial Narrow"/>
              </a:rPr>
              <a:t>	</a:t>
            </a:r>
          </a:p>
        </p:txBody>
      </p:sp>
    </p:spTree>
    <p:extLst>
      <p:ext uri="{BB962C8B-B14F-4D97-AF65-F5344CB8AC3E}">
        <p14:creationId xmlns:p14="http://schemas.microsoft.com/office/powerpoint/2010/main" val="17143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BulkLabeling_05_26652.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being stored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5-45</a:t>
            </a:r>
          </a:p>
        </p:txBody>
      </p:sp>
      <p:sp>
        <p:nvSpPr>
          <p:cNvPr id="11" name="Rectangle 10"/>
          <p:cNvSpPr/>
          <p:nvPr/>
        </p:nvSpPr>
        <p:spPr>
          <a:xfrm>
            <a:off x="3714750" y="3121629"/>
            <a:ext cx="4572000" cy="1569660"/>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 </a:t>
            </a:r>
          </a:p>
          <a:p>
            <a:r>
              <a:rPr lang="en-US" sz="2400" b="1" dirty="0" smtClean="0">
                <a:solidFill>
                  <a:srgbClr val="FF0000"/>
                </a:solidFill>
                <a:latin typeface="Arial Narrow"/>
              </a:rPr>
              <a:t>Store </a:t>
            </a:r>
            <a:r>
              <a:rPr lang="en-US" sz="2400" b="1" dirty="0">
                <a:solidFill>
                  <a:srgbClr val="FF0000"/>
                </a:solidFill>
                <a:latin typeface="Arial Narrow"/>
              </a:rPr>
              <a:t>food in containers intended for food. </a:t>
            </a:r>
            <a:r>
              <a:rPr lang="en-US" sz="2400" b="1" dirty="0" smtClean="0">
                <a:solidFill>
                  <a:srgbClr val="FF0000"/>
                </a:solidFill>
                <a:latin typeface="Arial Narrow"/>
              </a:rPr>
              <a:t>NEVER </a:t>
            </a:r>
            <a:r>
              <a:rPr lang="en-US" sz="2400" b="1" dirty="0">
                <a:solidFill>
                  <a:srgbClr val="FF0000"/>
                </a:solidFill>
                <a:latin typeface="Arial Narrow"/>
              </a:rPr>
              <a:t>put food in empty chemical containers.	</a:t>
            </a:r>
          </a:p>
        </p:txBody>
      </p:sp>
    </p:spTree>
    <p:extLst>
      <p:ext uri="{BB962C8B-B14F-4D97-AF65-F5344CB8AC3E}">
        <p14:creationId xmlns:p14="http://schemas.microsoft.com/office/powerpoint/2010/main" val="14170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6"/>
          <p:cNvSpPr>
            <a:spLocks noGrp="1" noChangeArrowheads="1"/>
          </p:cNvSpPr>
          <p:nvPr>
            <p:ph type="title"/>
          </p:nvPr>
        </p:nvSpPr>
        <p:spPr/>
        <p:txBody>
          <a:bodyPr/>
          <a:lstStyle/>
          <a:p>
            <a:pPr eaLnBrk="1" hangingPunct="1">
              <a:defRPr/>
            </a:pPr>
            <a:r>
              <a:rPr lang="en-US" dirty="0" smtClean="0">
                <a:latin typeface="Arial Narrow" charset="0"/>
                <a:cs typeface="+mj-cs"/>
              </a:rPr>
              <a:t>Cleaning</a:t>
            </a:r>
            <a:endParaRPr lang="en-US" dirty="0">
              <a:latin typeface="Arial Narrow" charset="0"/>
              <a:cs typeface="+mj-cs"/>
            </a:endParaRPr>
          </a:p>
        </p:txBody>
      </p:sp>
      <p:sp>
        <p:nvSpPr>
          <p:cNvPr id="151554"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Follow these guidelines: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t>Clean dollies, carts, transporters, and trays </a:t>
            </a:r>
            <a:r>
              <a:rPr lang="en-US" dirty="0" smtClean="0"/>
              <a:t>often</a:t>
            </a:r>
            <a:endParaRPr lang="en-US" dirty="0"/>
          </a:p>
          <a:p>
            <a:pPr marL="347472" lvl="1" indent="-347472" eaLnBrk="1" hangingPunct="1">
              <a:lnSpc>
                <a:spcPct val="100000"/>
              </a:lnSpc>
              <a:spcBef>
                <a:spcPts val="900"/>
              </a:spcBef>
              <a:defRPr/>
            </a:pPr>
            <a:r>
              <a:rPr lang="en-US" dirty="0" smtClean="0"/>
              <a:t>Store food in</a:t>
            </a:r>
            <a:r>
              <a:rPr lang="en-US" dirty="0"/>
              <a:t> </a:t>
            </a:r>
            <a:r>
              <a:rPr lang="en-US" dirty="0" smtClean="0"/>
              <a:t>cleaned </a:t>
            </a:r>
            <a:r>
              <a:rPr lang="en-US" dirty="0"/>
              <a:t>and </a:t>
            </a:r>
            <a:r>
              <a:rPr lang="en-US" dirty="0" smtClean="0"/>
              <a:t>sanitized containers</a:t>
            </a:r>
          </a:p>
          <a:p>
            <a:pPr marL="347472" lvl="1" indent="-347472" eaLnBrk="1" hangingPunct="1">
              <a:lnSpc>
                <a:spcPct val="100000"/>
              </a:lnSpc>
              <a:spcBef>
                <a:spcPts val="900"/>
              </a:spcBef>
              <a:defRPr/>
            </a:pPr>
            <a:r>
              <a:rPr lang="en-US" dirty="0" smtClean="0"/>
              <a:t>Store dirty linens away from food</a:t>
            </a:r>
          </a:p>
          <a:p>
            <a:pPr lvl="2" eaLnBrk="1" hangingPunct="1">
              <a:defRPr/>
            </a:pPr>
            <a:r>
              <a:rPr lang="en-US" dirty="0" smtClean="0"/>
              <a:t>Clean nonabsorbent containers</a:t>
            </a:r>
          </a:p>
          <a:p>
            <a:pPr lvl="2" eaLnBrk="1" hangingPunct="1">
              <a:defRPr/>
            </a:pPr>
            <a:r>
              <a:rPr lang="en-US" dirty="0" smtClean="0"/>
              <a:t>Washable laundry bags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5-46</a:t>
            </a:r>
          </a:p>
        </p:txBody>
      </p:sp>
    </p:spTree>
    <p:extLst>
      <p:ext uri="{BB962C8B-B14F-4D97-AF65-F5344CB8AC3E}">
        <p14:creationId xmlns:p14="http://schemas.microsoft.com/office/powerpoint/2010/main" val="159007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B. No</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 name="Picture Placeholder 1"/>
          <p:cNvSpPr>
            <a:spLocks noGrp="1"/>
          </p:cNvSpPr>
          <p:nvPr>
            <p:ph type="pic" sz="quarter" idx="12"/>
          </p:nvPr>
        </p:nvSpPr>
        <p:spPr/>
      </p:sp>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being stored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5-47</a:t>
            </a:r>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5026" y="1857429"/>
            <a:ext cx="2743200" cy="274320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3714750" y="3121629"/>
            <a:ext cx="5067300" cy="1938992"/>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mj-lt"/>
                <a:ea typeface="ＭＳ Ｐゴシック" charset="0"/>
              </a:rPr>
              <a:t>Why? </a:t>
            </a:r>
          </a:p>
          <a:p>
            <a:r>
              <a:rPr lang="en-US" sz="2400" b="1" dirty="0" smtClean="0">
                <a:solidFill>
                  <a:srgbClr val="FF0000"/>
                </a:solidFill>
                <a:latin typeface="Arial Narrow"/>
              </a:rPr>
              <a:t>Raw meat has been stored above ready-to-eat food. Store </a:t>
            </a:r>
            <a:r>
              <a:rPr lang="en-US" sz="2400" b="1" dirty="0">
                <a:solidFill>
                  <a:srgbClr val="FF0000"/>
                </a:solidFill>
                <a:latin typeface="Arial Narrow"/>
              </a:rPr>
              <a:t>ready-to-eat food above raw meat, poultry, and seafood. 	</a:t>
            </a:r>
          </a:p>
        </p:txBody>
      </p:sp>
    </p:spTree>
    <p:extLst>
      <p:ext uri="{BB962C8B-B14F-4D97-AF65-F5344CB8AC3E}">
        <p14:creationId xmlns:p14="http://schemas.microsoft.com/office/powerpoint/2010/main" val="17556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541coolerStorageOrder_properStorage_NRA_0112_386_16711.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6563" t="1610" r="5845" b="2159"/>
          <a:stretch/>
        </p:blipFill>
        <p:spPr>
          <a:xfrm>
            <a:off x="6523038" y="1243012"/>
            <a:ext cx="2103437" cy="3465787"/>
          </a:xfrm>
        </p:spPr>
      </p:pic>
      <p:sp>
        <p:nvSpPr>
          <p:cNvPr id="150533" name="Rectangle 7"/>
          <p:cNvSpPr>
            <a:spLocks noGrp="1" noChangeArrowheads="1"/>
          </p:cNvSpPr>
          <p:nvPr>
            <p:ph type="title"/>
          </p:nvPr>
        </p:nvSpPr>
        <p:spPr/>
        <p:txBody>
          <a:bodyPr/>
          <a:lstStyle/>
          <a:p>
            <a:pPr eaLnBrk="1" hangingPunct="1">
              <a:defRPr/>
            </a:pPr>
            <a:r>
              <a:rPr lang="en-US" dirty="0" smtClean="0">
                <a:latin typeface="Arial Narrow" charset="0"/>
                <a:cs typeface="+mj-cs"/>
              </a:rPr>
              <a:t>Storage Order</a:t>
            </a:r>
            <a:endParaRPr lang="en-US" dirty="0">
              <a:latin typeface="Arial Narrow" charset="0"/>
              <a:cs typeface="+mj-cs"/>
            </a:endParaRPr>
          </a:p>
        </p:txBody>
      </p:sp>
      <p:sp>
        <p:nvSpPr>
          <p:cNvPr id="150530" name="Rectangle 2"/>
          <p:cNvSpPr>
            <a:spLocks noGrp="1" noChangeArrowheads="1"/>
          </p:cNvSpPr>
          <p:nvPr>
            <p:ph idx="1"/>
          </p:nvPr>
        </p:nvSpPr>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a:t>
            </a:r>
            <a:r>
              <a:rPr lang="en-US" dirty="0" smtClean="0">
                <a:solidFill>
                  <a:srgbClr val="000000"/>
                </a:solidFill>
                <a:latin typeface="Arial Narrow" charset="0"/>
              </a:rPr>
              <a:t>order:</a:t>
            </a:r>
            <a:endParaRPr lang="en-US" dirty="0">
              <a:solidFill>
                <a:srgbClr val="000000"/>
              </a:solidFill>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a:t>
            </a:r>
            <a:r>
              <a:rPr lang="en-US" dirty="0" smtClean="0">
                <a:solidFill>
                  <a:srgbClr val="000000"/>
                </a:solidFill>
                <a:latin typeface="Arial Narrow" charset="0"/>
              </a:rPr>
              <a:t>food</a:t>
            </a:r>
            <a:endParaRPr lang="en-US" dirty="0">
              <a:solidFill>
                <a:srgbClr val="000000"/>
              </a:solidFill>
              <a:latin typeface="Arial Narrow" charset="0"/>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5-48</a:t>
            </a:r>
          </a:p>
        </p:txBody>
      </p:sp>
      <p:sp>
        <p:nvSpPr>
          <p:cNvPr id="4" name="TextBox 3"/>
          <p:cNvSpPr txBox="1"/>
          <p:nvPr/>
        </p:nvSpPr>
        <p:spPr>
          <a:xfrm>
            <a:off x="6756214" y="1900800"/>
            <a:ext cx="351378" cy="369332"/>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6764854" y="2522880"/>
            <a:ext cx="351378" cy="369332"/>
          </a:xfrm>
          <a:prstGeom prst="rect">
            <a:avLst/>
          </a:prstGeom>
          <a:noFill/>
        </p:spPr>
        <p:txBody>
          <a:bodyPr wrap="none" rtlCol="0">
            <a:spAutoFit/>
          </a:bodyPr>
          <a:lstStyle/>
          <a:p>
            <a:r>
              <a:rPr lang="en-US" dirty="0" smtClean="0"/>
              <a:t>B</a:t>
            </a:r>
            <a:endParaRPr lang="en-US" dirty="0"/>
          </a:p>
        </p:txBody>
      </p:sp>
      <p:sp>
        <p:nvSpPr>
          <p:cNvPr id="11" name="TextBox 10"/>
          <p:cNvSpPr txBox="1"/>
          <p:nvPr/>
        </p:nvSpPr>
        <p:spPr>
          <a:xfrm>
            <a:off x="6756215" y="3153600"/>
            <a:ext cx="351378" cy="369332"/>
          </a:xfrm>
          <a:prstGeom prst="rect">
            <a:avLst/>
          </a:prstGeom>
          <a:noFill/>
        </p:spPr>
        <p:txBody>
          <a:bodyPr wrap="none" rtlCol="0">
            <a:spAutoFit/>
          </a:bodyPr>
          <a:lstStyle/>
          <a:p>
            <a:r>
              <a:rPr lang="en-US" dirty="0" smtClean="0"/>
              <a:t>C</a:t>
            </a:r>
            <a:endParaRPr lang="en-US" dirty="0"/>
          </a:p>
        </p:txBody>
      </p:sp>
      <p:sp>
        <p:nvSpPr>
          <p:cNvPr id="12" name="TextBox 11"/>
          <p:cNvSpPr txBox="1"/>
          <p:nvPr/>
        </p:nvSpPr>
        <p:spPr>
          <a:xfrm>
            <a:off x="6756215" y="3775680"/>
            <a:ext cx="351378" cy="369332"/>
          </a:xfrm>
          <a:prstGeom prst="rect">
            <a:avLst/>
          </a:prstGeom>
          <a:noFill/>
        </p:spPr>
        <p:txBody>
          <a:bodyPr wrap="none" rtlCol="0">
            <a:spAutoFit/>
          </a:bodyPr>
          <a:lstStyle/>
          <a:p>
            <a:r>
              <a:rPr lang="en-US" dirty="0" smtClean="0"/>
              <a:t>D</a:t>
            </a:r>
            <a:endParaRPr lang="en-US" dirty="0"/>
          </a:p>
        </p:txBody>
      </p:sp>
      <p:sp>
        <p:nvSpPr>
          <p:cNvPr id="13" name="TextBox 12"/>
          <p:cNvSpPr txBox="1"/>
          <p:nvPr/>
        </p:nvSpPr>
        <p:spPr>
          <a:xfrm>
            <a:off x="6764854" y="4268160"/>
            <a:ext cx="351378" cy="369332"/>
          </a:xfrm>
          <a:prstGeom prst="rect">
            <a:avLst/>
          </a:prstGeom>
          <a:noFill/>
        </p:spPr>
        <p:txBody>
          <a:bodyPr wrap="none" rtlCol="0">
            <a:spAutoFit/>
          </a:bodyPr>
          <a:lstStyle/>
          <a:p>
            <a:r>
              <a:rPr lang="en-US" dirty="0" smtClean="0"/>
              <a:t>E</a:t>
            </a:r>
            <a:endParaRPr lang="en-US" dirty="0"/>
          </a:p>
        </p:txBody>
      </p:sp>
    </p:spTree>
    <p:extLst>
      <p:ext uri="{BB962C8B-B14F-4D97-AF65-F5344CB8AC3E}">
        <p14:creationId xmlns:p14="http://schemas.microsoft.com/office/powerpoint/2010/main" val="38550807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6"/>
          <p:cNvSpPr>
            <a:spLocks noGrp="1" noChangeArrowheads="1"/>
          </p:cNvSpPr>
          <p:nvPr>
            <p:ph type="title"/>
          </p:nvPr>
        </p:nvSpPr>
        <p:spPr/>
        <p:txBody>
          <a:bodyPr/>
          <a:lstStyle/>
          <a:p>
            <a:pPr eaLnBrk="1" hangingPunct="1">
              <a:defRPr/>
            </a:pPr>
            <a:r>
              <a:rPr lang="en-US" dirty="0" smtClean="0">
                <a:latin typeface="Arial Narrow" charset="0"/>
                <a:cs typeface="+mj-cs"/>
              </a:rPr>
              <a:t>Storage Location</a:t>
            </a:r>
            <a:endParaRPr lang="en-US" dirty="0">
              <a:latin typeface="Arial Narrow" charset="0"/>
              <a:cs typeface="+mj-cs"/>
            </a:endParaRPr>
          </a:p>
        </p:txBody>
      </p:sp>
      <p:sp>
        <p:nvSpPr>
          <p:cNvPr id="151554" name="Rectangle 3"/>
          <p:cNvSpPr>
            <a:spLocks noGrp="1" noChangeArrowheads="1"/>
          </p:cNvSpPr>
          <p:nvPr>
            <p:ph idx="1"/>
          </p:nvPr>
        </p:nvSpPr>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a:t>
            </a:r>
            <a:r>
              <a:rPr lang="en-US" dirty="0">
                <a:latin typeface="Arial Narrow" charset="0"/>
                <a:cs typeface="+mn-cs"/>
              </a:rPr>
              <a:t>.</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5-49</a:t>
            </a:r>
          </a:p>
        </p:txBody>
      </p:sp>
    </p:spTree>
    <p:extLst>
      <p:ext uri="{BB962C8B-B14F-4D97-AF65-F5344CB8AC3E}">
        <p14:creationId xmlns:p14="http://schemas.microsoft.com/office/powerpoint/2010/main" val="1125716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8"/>
          <p:cNvSpPr>
            <a:spLocks noGrp="1" noChangeArrowheads="1"/>
          </p:cNvSpPr>
          <p:nvPr>
            <p:ph type="title"/>
          </p:nvPr>
        </p:nvSpPr>
        <p:spPr/>
        <p:txBody>
          <a:bodyPr/>
          <a:lstStyle/>
          <a:p>
            <a:pPr eaLnBrk="1" hangingPunct="1">
              <a:defRPr/>
            </a:pPr>
            <a:r>
              <a:rPr lang="en-US" dirty="0" smtClean="0">
                <a:latin typeface="Arial Narrow" charset="0"/>
                <a:cs typeface="+mj-cs"/>
              </a:rPr>
              <a:t>Receiving and Inspecting </a:t>
            </a:r>
            <a:endParaRPr lang="en-US" dirty="0">
              <a:latin typeface="Arial Narrow" charset="0"/>
              <a:cs typeface="+mj-cs"/>
            </a:endParaRPr>
          </a:p>
        </p:txBody>
      </p:sp>
      <p:sp>
        <p:nvSpPr>
          <p:cNvPr id="121858" name="Rectangle 3"/>
          <p:cNvSpPr>
            <a:spLocks noGrp="1" noChangeArrowheads="1"/>
          </p:cNvSpPr>
          <p:nvPr>
            <p:ph idx="1"/>
          </p:nvPr>
        </p:nvSpPr>
        <p:spPr/>
        <p:txBody>
          <a:bodyPr/>
          <a:lstStyle/>
          <a:p>
            <a:pPr marL="0" indent="0" eaLnBrk="1" hangingPunct="1">
              <a:defRPr/>
            </a:pPr>
            <a:r>
              <a:rPr lang="en-US" dirty="0">
                <a:latin typeface="Arial Narrow" charset="0"/>
                <a:cs typeface="+mn-cs"/>
              </a:rPr>
              <a:t>W</a:t>
            </a:r>
            <a:r>
              <a:rPr lang="en-US" dirty="0" smtClean="0">
                <a:latin typeface="Arial Narrow" charset="0"/>
                <a:cs typeface="+mn-cs"/>
              </a:rPr>
              <a:t>hen deliveries arrive:</a:t>
            </a:r>
            <a:endParaRPr lang="en-US" dirty="0">
              <a:latin typeface="Arial Narrow" charset="0"/>
              <a:cs typeface="+mn-cs"/>
            </a:endParaRPr>
          </a:p>
          <a:p>
            <a:pPr marL="0" lvl="1" indent="0" eaLnBrk="1" hangingPunct="1">
              <a:lnSpc>
                <a:spcPct val="100000"/>
              </a:lnSpc>
              <a:spcBef>
                <a:spcPts val="900"/>
              </a:spcBef>
              <a:buNone/>
              <a:defRPr/>
            </a:pPr>
            <a:r>
              <a:rPr lang="en-US" dirty="0" smtClean="0">
                <a:solidFill>
                  <a:srgbClr val="000000"/>
                </a:solidFill>
                <a:latin typeface="Arial Narrow" charset="0"/>
              </a:rPr>
              <a:t>1. Visually inspect the delivery vehicle</a:t>
            </a:r>
            <a:endParaRPr lang="en-US" dirty="0">
              <a:solidFill>
                <a:srgbClr val="000000"/>
              </a:solidFill>
              <a:latin typeface="Arial Narrow" charset="0"/>
            </a:endParaRPr>
          </a:p>
          <a:p>
            <a:pPr lvl="2" eaLnBrk="1" hangingPunct="1">
              <a:defRPr/>
            </a:pPr>
            <a:r>
              <a:rPr lang="en-US" dirty="0" smtClean="0">
                <a:solidFill>
                  <a:srgbClr val="000000"/>
                </a:solidFill>
                <a:latin typeface="Arial Narrow" charset="0"/>
              </a:rPr>
              <a:t>Check for signs of contamination</a:t>
            </a:r>
          </a:p>
          <a:p>
            <a:pPr lvl="2" eaLnBrk="1" hangingPunct="1">
              <a:defRPr/>
            </a:pPr>
            <a:r>
              <a:rPr lang="en-US" dirty="0" smtClean="0">
                <a:solidFill>
                  <a:srgbClr val="000000"/>
                </a:solidFill>
                <a:latin typeface="Arial Narrow" charset="0"/>
              </a:rPr>
              <a:t>Inspect overall condition of vehicle</a:t>
            </a:r>
          </a:p>
          <a:p>
            <a:pPr lvl="2" eaLnBrk="1" hangingPunct="1">
              <a:defRPr/>
            </a:pPr>
            <a:r>
              <a:rPr lang="en-US" dirty="0" smtClean="0">
                <a:solidFill>
                  <a:srgbClr val="000000"/>
                </a:solidFill>
                <a:latin typeface="Arial Narrow" charset="0"/>
              </a:rPr>
              <a:t>Look for signs of pests</a:t>
            </a:r>
          </a:p>
          <a:p>
            <a:pPr marL="0" lvl="1" indent="0" eaLnBrk="1" hangingPunct="1">
              <a:buNone/>
              <a:defRPr/>
            </a:pPr>
            <a:r>
              <a:rPr lang="en-US" dirty="0" smtClean="0">
                <a:solidFill>
                  <a:srgbClr val="000000"/>
                </a:solidFill>
                <a:latin typeface="Arial Narrow" charset="0"/>
              </a:rPr>
              <a:t>2. </a:t>
            </a:r>
            <a:r>
              <a:rPr lang="en-US" dirty="0">
                <a:solidFill>
                  <a:srgbClr val="000000"/>
                </a:solidFill>
                <a:latin typeface="Arial Narrow" charset="0"/>
              </a:rPr>
              <a:t>Visually inspect </a:t>
            </a:r>
            <a:r>
              <a:rPr lang="en-US" dirty="0" smtClean="0">
                <a:solidFill>
                  <a:srgbClr val="000000"/>
                </a:solidFill>
                <a:latin typeface="Arial Narrow" charset="0"/>
              </a:rPr>
              <a:t>food items</a:t>
            </a:r>
            <a:endParaRPr lang="en-US" dirty="0">
              <a:solidFill>
                <a:srgbClr val="000000"/>
              </a:solidFill>
              <a:latin typeface="Arial Narrow" charset="0"/>
            </a:endParaRPr>
          </a:p>
          <a:p>
            <a:pPr lvl="2" eaLnBrk="1" hangingPunct="1">
              <a:defRPr/>
            </a:pPr>
            <a:r>
              <a:rPr lang="en-US" dirty="0" smtClean="0">
                <a:solidFill>
                  <a:srgbClr val="000000"/>
                </a:solidFill>
                <a:latin typeface="Arial Narrow" charset="0"/>
              </a:rPr>
              <a:t>Check temperatures</a:t>
            </a:r>
            <a:endParaRPr lang="en-US" dirty="0">
              <a:solidFill>
                <a:srgbClr val="000000"/>
              </a:solidFill>
              <a:latin typeface="Arial Narrow" charset="0"/>
            </a:endParaRPr>
          </a:p>
          <a:p>
            <a:pPr marL="0" lvl="1" indent="0" eaLnBrk="1" hangingPunct="1">
              <a:buNone/>
              <a:defRPr/>
            </a:pPr>
            <a:r>
              <a:rPr lang="en-US" dirty="0" smtClean="0">
                <a:solidFill>
                  <a:srgbClr val="000000"/>
                </a:solidFill>
                <a:latin typeface="Arial Narrow" charset="0"/>
              </a:rPr>
              <a:t>3. Store items as quickly as possible</a:t>
            </a:r>
            <a:endParaRPr lang="en-US" dirty="0">
              <a:solidFill>
                <a:srgbClr val="000000"/>
              </a:solidFill>
              <a:latin typeface="Arial Narrow" charset="0"/>
            </a:endParaRPr>
          </a:p>
          <a:p>
            <a:pPr marL="0" lvl="1" indent="0" eaLnBrk="1" hangingPunct="1">
              <a:lnSpc>
                <a:spcPct val="100000"/>
              </a:lnSpc>
              <a:spcBef>
                <a:spcPts val="900"/>
              </a:spcBef>
              <a:buNone/>
              <a:defRPr/>
            </a:pPr>
            <a:endParaRPr lang="en-US" dirty="0">
              <a:solidFill>
                <a:srgbClr val="000000"/>
              </a:solidFill>
              <a:latin typeface="Arial Narrow" charset="0"/>
            </a:endParaRP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5-5</a:t>
            </a:r>
          </a:p>
        </p:txBody>
      </p:sp>
      <p:pic>
        <p:nvPicPr>
          <p:cNvPr id="8" name="Picture Placeholder 3" descr="502EmployeeTraining_Ch 06_Delivery-Receiving-020624_rtd.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6523038" y="1243013"/>
            <a:ext cx="2103437" cy="2103120"/>
          </a:xfrm>
        </p:spPr>
      </p:pic>
    </p:spTree>
    <p:extLst>
      <p:ext uri="{BB962C8B-B14F-4D97-AF65-F5344CB8AC3E}">
        <p14:creationId xmlns:p14="http://schemas.microsoft.com/office/powerpoint/2010/main" val="3849228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542damageFoodwithlabel_FA_3.114 Recalled food_rtd.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51556" name="Rectangle 6"/>
          <p:cNvSpPr>
            <a:spLocks noGrp="1" noChangeArrowheads="1"/>
          </p:cNvSpPr>
          <p:nvPr>
            <p:ph type="title"/>
          </p:nvPr>
        </p:nvSpPr>
        <p:spPr/>
        <p:txBody>
          <a:bodyPr/>
          <a:lstStyle/>
          <a:p>
            <a:pPr eaLnBrk="1" hangingPunct="1">
              <a:defRPr/>
            </a:pPr>
            <a:r>
              <a:rPr lang="en-US" dirty="0" smtClean="0">
                <a:latin typeface="Arial Narrow" charset="0"/>
                <a:cs typeface="+mj-cs"/>
              </a:rPr>
              <a:t>Damaged, Spoiled, or Incorrectly </a:t>
            </a:r>
            <a:r>
              <a:rPr lang="en-US" dirty="0">
                <a:latin typeface="Arial Narrow" charset="0"/>
                <a:cs typeface="+mj-cs"/>
              </a:rPr>
              <a:t>S</a:t>
            </a:r>
            <a:r>
              <a:rPr lang="en-US" dirty="0" smtClean="0">
                <a:latin typeface="Arial Narrow" charset="0"/>
                <a:cs typeface="+mj-cs"/>
              </a:rPr>
              <a:t>tored </a:t>
            </a:r>
            <a:r>
              <a:rPr lang="en-US" dirty="0">
                <a:latin typeface="Arial Narrow" charset="0"/>
                <a:cs typeface="+mj-cs"/>
              </a:rPr>
              <a:t>F</a:t>
            </a:r>
            <a:r>
              <a:rPr lang="en-US" dirty="0" smtClean="0">
                <a:latin typeface="Arial Narrow" charset="0"/>
                <a:cs typeface="+mj-cs"/>
              </a:rPr>
              <a:t>ood</a:t>
            </a:r>
            <a:endParaRPr lang="en-US" dirty="0">
              <a:latin typeface="Arial Narrow" charset="0"/>
              <a:cs typeface="+mj-cs"/>
            </a:endParaRPr>
          </a:p>
        </p:txBody>
      </p:sp>
      <p:sp>
        <p:nvSpPr>
          <p:cNvPr id="151554" name="Rectangle 3"/>
          <p:cNvSpPr>
            <a:spLocks noGrp="1" noChangeArrowheads="1"/>
          </p:cNvSpPr>
          <p:nvPr>
            <p:ph idx="1"/>
          </p:nvPr>
        </p:nvSpPr>
        <p:spPr/>
        <p:txBody>
          <a:bodyPr/>
          <a:lstStyle/>
          <a:p>
            <a:pPr marL="0" indent="0" eaLnBrk="1" hangingPunct="1">
              <a:defRPr/>
            </a:pPr>
            <a:r>
              <a:rPr lang="en-US" dirty="0">
                <a:latin typeface="Arial Narrow" charset="0"/>
                <a:cs typeface="+mn-cs"/>
              </a:rPr>
              <a:t>Discard </a:t>
            </a:r>
            <a:r>
              <a:rPr lang="en-US" dirty="0" smtClean="0">
                <a:latin typeface="Arial Narrow" charset="0"/>
                <a:cs typeface="+mn-cs"/>
              </a:rPr>
              <a:t>food that has become unsafe.</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smtClean="0">
                <a:solidFill>
                  <a:srgbClr val="000000"/>
                </a:solidFill>
                <a:latin typeface="Arial Narrow" charset="0"/>
              </a:rPr>
              <a:t>Food missing a date mark</a:t>
            </a:r>
          </a:p>
          <a:p>
            <a:pPr marL="347472" lvl="1" indent="-347472" eaLnBrk="1" hangingPunct="1">
              <a:lnSpc>
                <a:spcPct val="100000"/>
              </a:lnSpc>
              <a:spcBef>
                <a:spcPts val="900"/>
              </a:spcBef>
              <a:defRPr/>
            </a:pPr>
            <a:r>
              <a:rPr lang="en-US" dirty="0" smtClean="0">
                <a:solidFill>
                  <a:srgbClr val="000000"/>
                </a:solidFill>
                <a:latin typeface="Arial Narrow" charset="0"/>
              </a:rPr>
              <a:t>Food exceeding the date mark</a:t>
            </a:r>
          </a:p>
          <a:p>
            <a:pPr marL="347472" lvl="1" indent="-347472" eaLnBrk="1" hangingPunct="1">
              <a:lnSpc>
                <a:spcPct val="100000"/>
              </a:lnSpc>
              <a:spcBef>
                <a:spcPts val="900"/>
              </a:spcBef>
              <a:defRPr/>
            </a:pPr>
            <a:r>
              <a:rPr lang="en-US" dirty="0" smtClean="0">
                <a:solidFill>
                  <a:srgbClr val="000000"/>
                </a:solidFill>
                <a:latin typeface="Arial Narrow" charset="0"/>
              </a:rPr>
              <a:t>Food exceeding time-temperature requirements</a:t>
            </a:r>
            <a:endParaRPr lang="en-US" dirty="0">
              <a:solidFill>
                <a:srgbClr val="000000"/>
              </a:solidFill>
              <a:latin typeface="Arial Narrow" charset="0"/>
            </a:endParaRPr>
          </a:p>
          <a:p>
            <a:pPr marL="0" lvl="1" indent="0" eaLnBrk="1" hangingPunct="1">
              <a:buNone/>
              <a:defRPr/>
            </a:pPr>
            <a:endParaRPr lang="en-US" sz="2600" b="1" dirty="0">
              <a:solidFill>
                <a:srgbClr val="000000"/>
              </a:solidFill>
              <a:latin typeface="Arial Narrow" charset="0"/>
              <a:cs typeface="+mn-cs"/>
            </a:endParaRPr>
          </a:p>
          <a:p>
            <a:pPr marL="0" lvl="1" indent="0" eaLnBrk="1" hangingPunct="1">
              <a:buNone/>
              <a:defRPr/>
            </a:pPr>
            <a:r>
              <a:rPr lang="en-US" sz="2400" b="1" dirty="0">
                <a:solidFill>
                  <a:srgbClr val="E97635"/>
                </a:solidFill>
                <a:latin typeface="Arial Narrow" charset="0"/>
                <a:cs typeface="+mn-cs"/>
              </a:rPr>
              <a:t>If this food will be returned</a:t>
            </a:r>
          </a:p>
          <a:p>
            <a:pPr lvl="1" eaLnBrk="1" hangingPunct="1">
              <a:defRPr/>
            </a:pPr>
            <a:r>
              <a:rPr lang="en-US" dirty="0" smtClean="0"/>
              <a:t>Store it away </a:t>
            </a:r>
            <a:r>
              <a:rPr lang="en-US" dirty="0"/>
              <a:t>from other food and </a:t>
            </a:r>
            <a:r>
              <a:rPr lang="en-US" dirty="0" smtClean="0"/>
              <a:t>equipment</a:t>
            </a:r>
          </a:p>
          <a:p>
            <a:pPr lvl="1" eaLnBrk="1" hangingPunct="1">
              <a:defRPr/>
            </a:pPr>
            <a:r>
              <a:rPr lang="en-US" dirty="0"/>
              <a:t>Label the food so food handlers do not use </a:t>
            </a:r>
            <a:r>
              <a:rPr lang="en-US" dirty="0" smtClean="0"/>
              <a:t/>
            </a:r>
            <a:br>
              <a:rPr lang="en-US" dirty="0" smtClean="0"/>
            </a:br>
            <a:r>
              <a:rPr lang="en-US" dirty="0" smtClean="0"/>
              <a:t>the product</a:t>
            </a:r>
            <a:endParaRPr lang="en-US" b="1" dirty="0">
              <a:solidFill>
                <a:srgbClr val="005CAB"/>
              </a:solidFill>
              <a:latin typeface="Arial Narrow" charset="0"/>
              <a:cs typeface="+mn-cs"/>
            </a:endParaRPr>
          </a:p>
          <a:p>
            <a:pPr marL="347472" lvl="2" indent="0" eaLnBrk="1" hangingPunct="1">
              <a:lnSpc>
                <a:spcPct val="100000"/>
              </a:lnSpc>
              <a:spcBef>
                <a:spcPts val="900"/>
              </a:spcBef>
              <a:buNone/>
              <a:defRPr/>
            </a:pPr>
            <a:endParaRPr lang="en-US" dirty="0" smtClean="0">
              <a:solidFill>
                <a:srgbClr val="000000"/>
              </a:solidFill>
              <a:latin typeface="Arial Narrow" charset="0"/>
            </a:endParaRP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5-50</a:t>
            </a:r>
          </a:p>
        </p:txBody>
      </p:sp>
    </p:spTree>
    <p:extLst>
      <p:ext uri="{BB962C8B-B14F-4D97-AF65-F5344CB8AC3E}">
        <p14:creationId xmlns:p14="http://schemas.microsoft.com/office/powerpoint/2010/main" val="831027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7"/>
          <p:cNvSpPr>
            <a:spLocks noGrp="1" noChangeArrowheads="1"/>
          </p:cNvSpPr>
          <p:nvPr>
            <p:ph type="title"/>
          </p:nvPr>
        </p:nvSpPr>
        <p:spPr/>
        <p:txBody>
          <a:bodyPr/>
          <a:lstStyle/>
          <a:p>
            <a:pPr eaLnBrk="1" hangingPunct="1">
              <a:defRPr/>
            </a:pPr>
            <a:r>
              <a:rPr lang="en-US" dirty="0">
                <a:latin typeface="Arial Narrow" charset="0"/>
                <a:cs typeface="+mj-cs"/>
              </a:rPr>
              <a:t>Receiving and Inspecting</a:t>
            </a:r>
          </a:p>
        </p:txBody>
      </p:sp>
      <p:sp>
        <p:nvSpPr>
          <p:cNvPr id="123906" name="Rectangle 3"/>
          <p:cNvSpPr>
            <a:spLocks noGrp="1" noChangeArrowheads="1"/>
          </p:cNvSpPr>
          <p:nvPr>
            <p:ph idx="1"/>
          </p:nvPr>
        </p:nvSpPr>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smtClean="0">
                <a:solidFill>
                  <a:schemeClr val="tx1"/>
                </a:solidFill>
                <a:latin typeface="Arial Narrow" charset="0"/>
              </a:rPr>
              <a:t>Are </a:t>
            </a:r>
            <a:r>
              <a:rPr lang="en-US" dirty="0" smtClean="0">
                <a:solidFill>
                  <a:srgbClr val="FF0000"/>
                </a:solidFill>
                <a:latin typeface="Arial Narrow" charset="0"/>
              </a:rPr>
              <a:t>NOT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smtClean="0">
                <a:solidFill>
                  <a:srgbClr val="000000"/>
                </a:solidFill>
                <a:latin typeface="Arial Narrow" charset="0"/>
              </a:rPr>
              <a:t>Are </a:t>
            </a:r>
            <a:r>
              <a:rPr lang="en-US" dirty="0">
                <a:solidFill>
                  <a:srgbClr val="000000"/>
                </a:solidFill>
                <a:latin typeface="Arial Narrow" charset="0"/>
              </a:rPr>
              <a:t>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5-6</a:t>
            </a:r>
          </a:p>
        </p:txBody>
      </p:sp>
    </p:spTree>
    <p:extLst>
      <p:ext uri="{BB962C8B-B14F-4D97-AF65-F5344CB8AC3E}">
        <p14:creationId xmlns:p14="http://schemas.microsoft.com/office/powerpoint/2010/main" val="1224988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534988" y="1143000"/>
            <a:ext cx="8609012" cy="363378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You receive cases of canned goods with dirty surfaces. Can you accept them?</a:t>
            </a:r>
          </a:p>
          <a:p>
            <a:pPr marL="1150938" lvl="3" indent="-457200" eaLnBrk="1" hangingPunct="1">
              <a:lnSpc>
                <a:spcPct val="90000"/>
              </a:lnSpc>
              <a:spcBef>
                <a:spcPct val="100000"/>
              </a:spcBef>
              <a:buClr>
                <a:srgbClr val="009DDC"/>
              </a:buClr>
              <a:buNone/>
              <a:defRPr/>
            </a:pPr>
            <a:r>
              <a:rPr lang="en-US" sz="2200" dirty="0">
                <a:solidFill>
                  <a:srgbClr val="000000"/>
                </a:solidFill>
                <a:latin typeface="Arial Narrow" charset="0"/>
              </a:rPr>
              <a:t>A. Yes</a:t>
            </a:r>
          </a:p>
          <a:p>
            <a:pPr marL="1087438" lvl="3" indent="-39370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9"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5-7</a:t>
            </a:r>
          </a:p>
        </p:txBody>
      </p:sp>
      <p:sp>
        <p:nvSpPr>
          <p:cNvPr id="6" name="Rectangle 5"/>
          <p:cNvSpPr/>
          <p:nvPr/>
        </p:nvSpPr>
        <p:spPr>
          <a:xfrm>
            <a:off x="3714750" y="3121629"/>
            <a:ext cx="4572000" cy="1505027"/>
          </a:xfrm>
          <a:prstGeom prst="rect">
            <a:avLst/>
          </a:prstGeom>
        </p:spPr>
        <p:txBody>
          <a:bodyPr>
            <a:spAutoFit/>
          </a:bodyPr>
          <a:lstStyle/>
          <a:p>
            <a:pPr fontAlgn="base">
              <a:lnSpc>
                <a:spcPct val="90000"/>
              </a:lnSpc>
              <a:spcBef>
                <a:spcPct val="100000"/>
              </a:spcBef>
              <a:spcAft>
                <a:spcPct val="0"/>
              </a:spcAft>
              <a:buClr>
                <a:srgbClr val="009DDC"/>
              </a:buClr>
              <a:buSzPct val="75000"/>
              <a:defRPr/>
            </a:pPr>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They can be reconditioned through cleaning and sanitizing and then used.</a:t>
            </a:r>
            <a:r>
              <a:rPr lang="en-US" sz="2400" dirty="0"/>
              <a:t>	</a:t>
            </a:r>
          </a:p>
        </p:txBody>
      </p:sp>
    </p:spTree>
    <p:extLst>
      <p:ext uri="{BB962C8B-B14F-4D97-AF65-F5344CB8AC3E}">
        <p14:creationId xmlns:p14="http://schemas.microsoft.com/office/powerpoint/2010/main" val="258447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503doNotUseLabel_FA_3.114 Recalled food copy.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25956" name="Rectangle 7"/>
          <p:cNvSpPr>
            <a:spLocks noGrp="1" noChangeArrowheads="1"/>
          </p:cNvSpPr>
          <p:nvPr>
            <p:ph type="title"/>
          </p:nvPr>
        </p:nvSpPr>
        <p:spPr/>
        <p:txBody>
          <a:bodyPr/>
          <a:lstStyle/>
          <a:p>
            <a:pPr eaLnBrk="1" hangingPunct="1">
              <a:defRPr/>
            </a:pPr>
            <a:r>
              <a:rPr lang="en-US" dirty="0">
                <a:latin typeface="Arial Narrow" charset="0"/>
                <a:cs typeface="+mj-cs"/>
              </a:rPr>
              <a:t>Receiving and Inspecting</a:t>
            </a:r>
          </a:p>
        </p:txBody>
      </p:sp>
      <p:sp>
        <p:nvSpPr>
          <p:cNvPr id="125954"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a:t>
            </a:r>
            <a:r>
              <a:rPr lang="en-US" dirty="0" smtClean="0">
                <a:solidFill>
                  <a:srgbClr val="000000"/>
                </a:solidFill>
                <a:latin typeface="Arial Narrow" charset="0"/>
              </a:rPr>
              <a:t>vendor’s </a:t>
            </a:r>
            <a:r>
              <a:rPr lang="en-US" dirty="0">
                <a:solidFill>
                  <a:srgbClr val="000000"/>
                </a:solidFill>
                <a:latin typeface="Arial Narrow" charset="0"/>
              </a:rPr>
              <a:t>notification or recall notice to determine </a:t>
            </a:r>
            <a:r>
              <a:rPr lang="en-US" dirty="0" smtClean="0">
                <a:solidFill>
                  <a:srgbClr val="000000"/>
                </a:solidFill>
                <a:latin typeface="Arial Narrow" charset="0"/>
              </a:rPr>
              <a:t>what </a:t>
            </a:r>
            <a:r>
              <a:rPr lang="en-US" dirty="0">
                <a:solidFill>
                  <a:srgbClr val="000000"/>
                </a:solidFill>
                <a:latin typeface="Arial Narrow" charset="0"/>
              </a:rPr>
              <a:t>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5-8</a:t>
            </a:r>
          </a:p>
        </p:txBody>
      </p:sp>
    </p:spTree>
    <p:extLst>
      <p:ext uri="{BB962C8B-B14F-4D97-AF65-F5344CB8AC3E}">
        <p14:creationId xmlns:p14="http://schemas.microsoft.com/office/powerpoint/2010/main" val="602791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atin typeface="Arial Narrow" charset="0"/>
                <a:cs typeface="+mn-cs"/>
              </a:rPr>
              <a:t>Would you accept it </a:t>
            </a:r>
            <a:br>
              <a:rPr lang="en-US" sz="6000" dirty="0">
                <a:latin typeface="Arial Narrow" charset="0"/>
                <a:cs typeface="+mn-cs"/>
              </a:rPr>
            </a:br>
            <a:r>
              <a:rPr lang="en-US" sz="6000" dirty="0">
                <a:latin typeface="Arial Narrow" charset="0"/>
                <a:cs typeface="+mn-cs"/>
              </a:rPr>
              <a:t>or reject </a:t>
            </a:r>
            <a:r>
              <a:rPr lang="en-US" sz="6000" dirty="0" smtClean="0">
                <a:latin typeface="Arial Narrow" charset="0"/>
                <a:cs typeface="+mn-cs"/>
              </a:rPr>
              <a:t>it</a:t>
            </a:r>
            <a:r>
              <a:rPr lang="en-US" sz="6000" dirty="0">
                <a:latin typeface="Arial Narrow" charset="0"/>
                <a:cs typeface="+mn-cs"/>
              </a:rPr>
              <a:t>?</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5-9</a:t>
            </a:r>
          </a:p>
        </p:txBody>
      </p:sp>
    </p:spTree>
    <p:extLst>
      <p:ext uri="{BB962C8B-B14F-4D97-AF65-F5344CB8AC3E}">
        <p14:creationId xmlns:p14="http://schemas.microsoft.com/office/powerpoint/2010/main" val="723864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17149</TotalTime>
  <Words>4344</Words>
  <Application>Microsoft Office PowerPoint</Application>
  <PresentationFormat>On-screen Show (4:3)</PresentationFormat>
  <Paragraphs>621</Paragraphs>
  <Slides>50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ＭＳ Ｐゴシック</vt:lpstr>
      <vt:lpstr>Arial</vt:lpstr>
      <vt:lpstr>Arial Narrow</vt:lpstr>
      <vt:lpstr>Calibri</vt:lpstr>
      <vt:lpstr>Courier New</vt:lpstr>
      <vt:lpstr>Times New Roman</vt:lpstr>
      <vt:lpstr>Wingdings</vt:lpstr>
      <vt:lpstr>4_SS5e_08_16hr</vt:lpstr>
      <vt:lpstr>PowerPoint Presentation</vt:lpstr>
      <vt:lpstr>PowerPoint Presentation</vt:lpstr>
      <vt:lpstr>Purchasing </vt:lpstr>
      <vt:lpstr>Receiving and Inspecting </vt:lpstr>
      <vt:lpstr>Receiving and Inspecting </vt:lpstr>
      <vt:lpstr>Receiving and Inspecting</vt:lpstr>
      <vt:lpstr>What Do You Think?</vt:lpstr>
      <vt:lpstr>Receiving and Inspecting</vt:lpstr>
      <vt:lpstr>PowerPoint Presentation</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Receiving Documents</vt:lpstr>
      <vt:lpstr>Receiving Documents</vt:lpstr>
      <vt:lpstr>What Do You Think?</vt:lpstr>
      <vt:lpstr>What Do You Think?</vt:lpstr>
      <vt:lpstr>What Do You Think?</vt:lpstr>
      <vt:lpstr>PowerPoint Presentation</vt:lpstr>
      <vt:lpstr>PowerPoint Presentation</vt:lpstr>
      <vt:lpstr>What Do You Think?</vt:lpstr>
      <vt:lpstr>Labeling</vt:lpstr>
      <vt:lpstr>Date Marking</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Cleaning</vt:lpstr>
      <vt:lpstr>What Do You Think?</vt:lpstr>
      <vt:lpstr>Storage Order</vt:lpstr>
      <vt:lpstr>Storage Location</vt:lpstr>
      <vt:lpstr>Damaged, Spoiled, or Incorrectly Stored Food</vt:lpstr>
    </vt:vector>
  </TitlesOfParts>
  <Company>nraef.org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Todd Schlender</cp:lastModifiedBy>
  <cp:revision>1193</cp:revision>
  <dcterms:created xsi:type="dcterms:W3CDTF">2012-06-01T15:28:49Z</dcterms:created>
  <dcterms:modified xsi:type="dcterms:W3CDTF">2017-07-05T18:20:21Z</dcterms:modified>
</cp:coreProperties>
</file>