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5"/>
  </p:notesMasterIdLst>
  <p:handoutMasterIdLst>
    <p:handoutMasterId r:id="rId26"/>
  </p:handoutMasterIdLst>
  <p:sldIdLst>
    <p:sldId id="340" r:id="rId2"/>
    <p:sldId id="341" r:id="rId3"/>
    <p:sldId id="783" r:id="rId4"/>
    <p:sldId id="784" r:id="rId5"/>
    <p:sldId id="785" r:id="rId6"/>
    <p:sldId id="786" r:id="rId7"/>
    <p:sldId id="344" r:id="rId8"/>
    <p:sldId id="345" r:id="rId9"/>
    <p:sldId id="346" r:id="rId10"/>
    <p:sldId id="347" r:id="rId11"/>
    <p:sldId id="665" r:id="rId12"/>
    <p:sldId id="674" r:id="rId13"/>
    <p:sldId id="675" r:id="rId14"/>
    <p:sldId id="676" r:id="rId15"/>
    <p:sldId id="677" r:id="rId16"/>
    <p:sldId id="678" r:id="rId17"/>
    <p:sldId id="348" r:id="rId18"/>
    <p:sldId id="349" r:id="rId19"/>
    <p:sldId id="350" r:id="rId20"/>
    <p:sldId id="666" r:id="rId21"/>
    <p:sldId id="667" r:id="rId22"/>
    <p:sldId id="668" r:id="rId23"/>
    <p:sldId id="79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pos="307">
          <p15:clr>
            <a:srgbClr val="A4A3A4"/>
          </p15:clr>
        </p15:guide>
        <p15:guide id="3" pos="212">
          <p15:clr>
            <a:srgbClr val="A4A3A4"/>
          </p15:clr>
        </p15:guide>
        <p15:guide id="4" pos="2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72612" autoAdjust="0"/>
  </p:normalViewPr>
  <p:slideViewPr>
    <p:cSldViewPr snapToGrid="0">
      <p:cViewPr varScale="1">
        <p:scale>
          <a:sx n="83" d="100"/>
          <a:sy n="83" d="100"/>
        </p:scale>
        <p:origin x="2322" y="96"/>
      </p:cViewPr>
      <p:guideLst>
        <p:guide orient="horz" pos="900"/>
        <p:guide pos="307"/>
        <p:guide pos="212"/>
        <p:guide pos="264"/>
      </p:guideLst>
    </p:cSldViewPr>
  </p:slideViewPr>
  <p:notesTextViewPr>
    <p:cViewPr>
      <p:scale>
        <a:sx n="125" d="100"/>
        <a:sy n="125" d="100"/>
      </p:scale>
      <p:origin x="0" y="0"/>
    </p:cViewPr>
  </p:notesTextViewPr>
  <p:sorterViewPr>
    <p:cViewPr>
      <p:scale>
        <a:sx n="63" d="100"/>
        <a:sy n="63" d="100"/>
      </p:scale>
      <p:origin x="0" y="2100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7EA62-E3FF-41F5-A38C-B79D26730734}" type="datetimeFigureOut">
              <a:rPr lang="en-US" smtClean="0"/>
              <a:t>7/5/2017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C95CE-48D3-42F4-AF73-2BC7FA8D9258}" type="slidenum">
              <a:rPr lang="en-US" smtClean="0"/>
              <a:t>‹#›</a:t>
            </a:fld>
            <a:endParaRPr lang="en-US" dirty="0"/>
          </a:p>
        </p:txBody>
      </p:sp>
    </p:spTree>
    <p:extLst>
      <p:ext uri="{BB962C8B-B14F-4D97-AF65-F5344CB8AC3E}">
        <p14:creationId xmlns:p14="http://schemas.microsoft.com/office/powerpoint/2010/main" val="239788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289C790-0D81-DF41-B308-6AAC629D2C6A}" type="slidenum">
              <a:rPr lang="en-US" sz="1200" b="0">
                <a:solidFill>
                  <a:prstClr val="black"/>
                </a:solidFill>
              </a:rPr>
              <a:pPr eaLnBrk="1" hangingPunct="1">
                <a:defRPr/>
              </a:pPr>
              <a:t>1</a:t>
            </a:fld>
            <a:endParaRPr lang="en-US" sz="1200" b="0" dirty="0">
              <a:solidFill>
                <a:prstClr val="black"/>
              </a:solidFill>
            </a:endParaRPr>
          </a:p>
        </p:txBody>
      </p:sp>
    </p:spTree>
    <p:extLst>
      <p:ext uri="{BB962C8B-B14F-4D97-AF65-F5344CB8AC3E}">
        <p14:creationId xmlns:p14="http://schemas.microsoft.com/office/powerpoint/2010/main" val="1022588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F71B089-C93D-224C-9280-2FA5D717B2BF}" type="slidenum">
              <a:rPr lang="en-US" sz="1200" b="0">
                <a:solidFill>
                  <a:prstClr val="black"/>
                </a:solidFill>
              </a:rPr>
              <a:pPr eaLnBrk="1" hangingPunct="1">
                <a:defRPr/>
              </a:pPr>
              <a:t>10</a:t>
            </a:fld>
            <a:endParaRPr lang="en-US" sz="1200" b="0" dirty="0">
              <a:solidFill>
                <a:prstClr val="black"/>
              </a:solidFill>
            </a:endParaRPr>
          </a:p>
        </p:txBody>
      </p:sp>
      <p:sp>
        <p:nvSpPr>
          <p:cNvPr id="397315" name="Rectangle 2"/>
          <p:cNvSpPr>
            <a:spLocks noGrp="1" noRot="1" noChangeAspect="1" noChangeArrowheads="1" noTextEdit="1"/>
          </p:cNvSpPr>
          <p:nvPr>
            <p:ph type="sldImg"/>
          </p:nvPr>
        </p:nvSpPr>
        <p:spPr>
          <a:xfrm>
            <a:off x="1144588" y="685800"/>
            <a:ext cx="4572000" cy="3429000"/>
          </a:xfrm>
          <a:ln/>
        </p:spPr>
      </p:sp>
      <p:sp>
        <p:nvSpPr>
          <p:cNvPr id="397316" name="Rectangle 3"/>
          <p:cNvSpPr>
            <a:spLocks noGrp="1" noChangeArrowheads="1"/>
          </p:cNvSpPr>
          <p:nvPr>
            <p:ph type="body" idx="1"/>
          </p:nvPr>
        </p:nvSpPr>
        <p:spPr>
          <a:xfrm>
            <a:off x="857250" y="4369009"/>
            <a:ext cx="5143500" cy="4362762"/>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The sensing area on thermocouples and thermistors is on the tip of their </a:t>
            </a:r>
            <a:r>
              <a:rPr lang="en-US" dirty="0" smtClean="0">
                <a:latin typeface="Times New Roman" charset="0"/>
                <a:cs typeface="+mn-cs"/>
              </a:rPr>
              <a:t>probes. </a:t>
            </a:r>
            <a:r>
              <a:rPr lang="en-US" dirty="0">
                <a:latin typeface="Times New Roman" charset="0"/>
                <a:cs typeface="+mn-cs"/>
              </a:rPr>
              <a:t>This means you don</a:t>
            </a:r>
            <a:r>
              <a:rPr lang="ja-JP" altLang="en-US" dirty="0">
                <a:latin typeface="Times New Roman" charset="0"/>
                <a:cs typeface="+mn-cs"/>
              </a:rPr>
              <a:t>’</a:t>
            </a:r>
            <a:r>
              <a:rPr lang="en-US" dirty="0">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233672" lvl="1" indent="-119952">
              <a:spcBef>
                <a:spcPct val="50000"/>
              </a:spcBef>
              <a:buFontTx/>
              <a:buChar char="•"/>
              <a:tabLst>
                <a:tab pos="448650" algn="l"/>
              </a:tabLst>
              <a:defRPr/>
            </a:pPr>
            <a:endParaRPr lang="en-US" dirty="0">
              <a:latin typeface="Times New Roman" charset="0"/>
              <a:cs typeface="Times New Roman" charset="0"/>
            </a:endParaRPr>
          </a:p>
          <a:p>
            <a:pPr marL="112163" indent="-112163">
              <a:buFontTx/>
              <a:buChar char="•"/>
              <a:tabLst>
                <a:tab pos="448650" algn="l"/>
              </a:tabLst>
              <a:defRPr/>
            </a:pPr>
            <a:endParaRPr lang="en-US" dirty="0">
              <a:latin typeface="Times New Roman" charset="0"/>
              <a:cs typeface="+mn-cs"/>
            </a:endParaRPr>
          </a:p>
          <a:p>
            <a:pPr marL="112163" indent="-112163">
              <a:buFontTx/>
              <a:buChar char="•"/>
              <a:tabLst>
                <a:tab pos="448650" algn="l"/>
              </a:tabLst>
              <a:defRPr/>
            </a:pPr>
            <a:endParaRPr lang="en-US" sz="1000" dirty="0">
              <a:latin typeface="Times New Roman" charset="0"/>
            </a:endParaRPr>
          </a:p>
          <a:p>
            <a:pPr marL="112163" indent="-112163">
              <a:tabLst>
                <a:tab pos="448650" algn="l"/>
              </a:tabLst>
              <a:defRPr/>
            </a:pPr>
            <a:endParaRPr lang="en-US" sz="1000" dirty="0">
              <a:latin typeface="Times New Roman" charset="0"/>
            </a:endParaRPr>
          </a:p>
          <a:p>
            <a:pPr marL="112163" indent="-112163">
              <a:tabLst>
                <a:tab pos="448650" algn="l"/>
              </a:tabLst>
              <a:defRPr/>
            </a:pPr>
            <a:r>
              <a:rPr lang="en-US" sz="1000" dirty="0">
                <a:latin typeface="Times New Roman" charset="0"/>
              </a:rPr>
              <a:t>.</a:t>
            </a:r>
          </a:p>
          <a:p>
            <a:pPr marL="112163" indent="-112163">
              <a:buFontTx/>
              <a:buChar char="•"/>
              <a:tabLst>
                <a:tab pos="448650" algn="l"/>
              </a:tabLst>
              <a:defRPr/>
            </a:pPr>
            <a:endParaRPr lang="en-US" sz="1000" dirty="0">
              <a:latin typeface="Times New Roman" charset="0"/>
            </a:endParaRPr>
          </a:p>
        </p:txBody>
      </p:sp>
    </p:spTree>
    <p:extLst>
      <p:ext uri="{BB962C8B-B14F-4D97-AF65-F5344CB8AC3E}">
        <p14:creationId xmlns:p14="http://schemas.microsoft.com/office/powerpoint/2010/main" val="260915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F71B089-C93D-224C-9280-2FA5D717B2BF}" type="slidenum">
              <a:rPr lang="en-US" sz="1200" b="0">
                <a:solidFill>
                  <a:prstClr val="black"/>
                </a:solidFill>
              </a:rPr>
              <a:pPr eaLnBrk="1" hangingPunct="1">
                <a:defRPr/>
              </a:pPr>
              <a:t>11</a:t>
            </a:fld>
            <a:endParaRPr lang="en-US" sz="1200" b="0" dirty="0">
              <a:solidFill>
                <a:prstClr val="black"/>
              </a:solidFill>
            </a:endParaRPr>
          </a:p>
        </p:txBody>
      </p:sp>
      <p:sp>
        <p:nvSpPr>
          <p:cNvPr id="397315" name="Rectangle 2"/>
          <p:cNvSpPr>
            <a:spLocks noGrp="1" noRot="1" noChangeAspect="1" noChangeArrowheads="1" noTextEdit="1"/>
          </p:cNvSpPr>
          <p:nvPr>
            <p:ph type="sldImg"/>
          </p:nvPr>
        </p:nvSpPr>
        <p:spPr>
          <a:xfrm>
            <a:off x="1144588" y="685800"/>
            <a:ext cx="4572000" cy="3429000"/>
          </a:xfrm>
          <a:ln/>
        </p:spPr>
      </p:sp>
      <p:sp>
        <p:nvSpPr>
          <p:cNvPr id="397316" name="Rectangle 3"/>
          <p:cNvSpPr>
            <a:spLocks noGrp="1" noChangeArrowheads="1"/>
          </p:cNvSpPr>
          <p:nvPr>
            <p:ph type="body" idx="1"/>
          </p:nvPr>
        </p:nvSpPr>
        <p:spPr>
          <a:xfrm>
            <a:off x="857250" y="4369009"/>
            <a:ext cx="5143500" cy="4362762"/>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smtClean="0">
                <a:latin typeface="Times New Roman" charset="0"/>
                <a:cs typeface="+mn-cs"/>
              </a:rPr>
              <a:t>Thermocouples and thermistors come in several styles and sizes. Many come with different types of probes. </a:t>
            </a:r>
          </a:p>
          <a:p>
            <a:pPr marL="628650" lvl="1" indent="-171450">
              <a:buFont typeface="Courier New" panose="02070309020205020404" pitchFamily="49" charset="0"/>
              <a:buChar char="o"/>
              <a:tabLst>
                <a:tab pos="448650" algn="l"/>
              </a:tabLst>
              <a:defRPr/>
            </a:pPr>
            <a:r>
              <a:rPr lang="en-US" dirty="0" smtClean="0">
                <a:latin typeface="Times New Roman" charset="0"/>
                <a:cs typeface="+mn-cs"/>
              </a:rPr>
              <a:t>Immersion probes are used to check the temperature of liquids such as soups, sauces, and frying oil.</a:t>
            </a:r>
          </a:p>
          <a:p>
            <a:pPr marL="628650" lvl="1" indent="-171450">
              <a:buFont typeface="Courier New" panose="02070309020205020404" pitchFamily="49" charset="0"/>
              <a:buChar char="o"/>
              <a:tabLst>
                <a:tab pos="448650" algn="l"/>
              </a:tabLst>
              <a:defRPr/>
            </a:pPr>
            <a:r>
              <a:rPr lang="en-US" dirty="0" smtClean="0">
                <a:latin typeface="Times New Roman" charset="0"/>
                <a:cs typeface="+mn-cs"/>
              </a:rPr>
              <a:t>Surface probes are used to check the temperature of flat cooking equipment such as griddles.</a:t>
            </a:r>
          </a:p>
          <a:p>
            <a:pPr marL="628650" lvl="1" indent="-171450">
              <a:buFont typeface="Courier New" panose="02070309020205020404" pitchFamily="49" charset="0"/>
              <a:buChar char="o"/>
              <a:tabLst>
                <a:tab pos="448650" algn="l"/>
              </a:tabLst>
              <a:defRPr/>
            </a:pPr>
            <a:r>
              <a:rPr lang="en-US" dirty="0" smtClean="0">
                <a:latin typeface="Times New Roman" charset="0"/>
                <a:cs typeface="+mn-cs"/>
              </a:rPr>
              <a:t>Penetration probes are used to check the internal temperature of food. Small-diameter probes should be used to check the internal temperature of thin food such as meat patties and fish fillets.</a:t>
            </a:r>
          </a:p>
          <a:p>
            <a:pPr marL="628650" lvl="1" indent="-171450">
              <a:buFont typeface="Courier New" panose="02070309020205020404" pitchFamily="49" charset="0"/>
              <a:buChar char="o"/>
              <a:tabLst>
                <a:tab pos="448650" algn="l"/>
              </a:tabLst>
              <a:defRPr/>
            </a:pPr>
            <a:r>
              <a:rPr lang="en-US" dirty="0" smtClean="0">
                <a:latin typeface="Times New Roman" charset="0"/>
                <a:cs typeface="+mn-cs"/>
              </a:rPr>
              <a:t>Air probes are used to check the temperature inside coolers and ovens.</a:t>
            </a:r>
          </a:p>
          <a:p>
            <a:pPr marL="112163" indent="-112163">
              <a:buFontTx/>
              <a:buChar char="•"/>
              <a:tabLst>
                <a:tab pos="448650" algn="l"/>
              </a:tabLst>
              <a:defRPr/>
            </a:pPr>
            <a:endParaRPr lang="en-US" dirty="0">
              <a:latin typeface="Times New Roman" charset="0"/>
              <a:cs typeface="Times New Roman" charset="0"/>
            </a:endParaRPr>
          </a:p>
          <a:p>
            <a:pPr marL="112163" indent="-112163">
              <a:buFontTx/>
              <a:buChar char="•"/>
              <a:tabLst>
                <a:tab pos="448650" algn="l"/>
              </a:tabLst>
              <a:defRPr/>
            </a:pPr>
            <a:endParaRPr lang="en-US" dirty="0">
              <a:latin typeface="Times New Roman" charset="0"/>
              <a:cs typeface="+mn-cs"/>
            </a:endParaRPr>
          </a:p>
          <a:p>
            <a:pPr marL="112163" indent="-112163">
              <a:buFontTx/>
              <a:buChar char="•"/>
              <a:tabLst>
                <a:tab pos="448650" algn="l"/>
              </a:tabLst>
              <a:defRPr/>
            </a:pPr>
            <a:endParaRPr lang="en-US" sz="1000" dirty="0">
              <a:latin typeface="Times New Roman" charset="0"/>
            </a:endParaRPr>
          </a:p>
          <a:p>
            <a:pPr marL="112163" indent="-112163">
              <a:tabLst>
                <a:tab pos="448650" algn="l"/>
              </a:tabLst>
              <a:defRPr/>
            </a:pPr>
            <a:endParaRPr lang="en-US" sz="1000" dirty="0">
              <a:latin typeface="Times New Roman" charset="0"/>
            </a:endParaRPr>
          </a:p>
          <a:p>
            <a:pPr marL="112163" indent="-112163">
              <a:tabLst>
                <a:tab pos="448650" algn="l"/>
              </a:tabLst>
              <a:defRPr/>
            </a:pPr>
            <a:r>
              <a:rPr lang="en-US" sz="1000" dirty="0">
                <a:latin typeface="Times New Roman" charset="0"/>
              </a:rPr>
              <a:t>.</a:t>
            </a:r>
          </a:p>
          <a:p>
            <a:pPr marL="112163" indent="-112163">
              <a:buFontTx/>
              <a:buChar char="•"/>
              <a:tabLst>
                <a:tab pos="448650" algn="l"/>
              </a:tabLst>
              <a:defRPr/>
            </a:pPr>
            <a:endParaRPr lang="en-US" sz="1000" dirty="0">
              <a:latin typeface="Times New Roman" charset="0"/>
            </a:endParaRPr>
          </a:p>
        </p:txBody>
      </p:sp>
    </p:spTree>
    <p:extLst>
      <p:ext uri="{BB962C8B-B14F-4D97-AF65-F5344CB8AC3E}">
        <p14:creationId xmlns:p14="http://schemas.microsoft.com/office/powerpoint/2010/main" val="418447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12</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Thermocouples and thermistors are good for checking the temperatures of thin food since they do not need to be inserted very far into the food to get an accurate reading. Bimetallic stemmed thermometers are not practical for checking the temperature of thin food, such as hamburger patties. That’s because they have to be inserted into the food from the tip of the stem to the sensing area.    </a:t>
            </a:r>
          </a:p>
        </p:txBody>
      </p:sp>
    </p:spTree>
    <p:extLst>
      <p:ext uri="{BB962C8B-B14F-4D97-AF65-F5344CB8AC3E}">
        <p14:creationId xmlns:p14="http://schemas.microsoft.com/office/powerpoint/2010/main" val="51061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13</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answers are A and B. Bimetallic stemmed thermometers are good for checking the temperature of large or thick food, like this roast. Thermocouples and thermistors are good for checking the temperature of thick and thin food. An infrared thermometer is not a good choice because it can only check the surface temperature of the product.    </a:t>
            </a:r>
          </a:p>
        </p:txBody>
      </p:sp>
    </p:spTree>
    <p:extLst>
      <p:ext uri="{BB962C8B-B14F-4D97-AF65-F5344CB8AC3E}">
        <p14:creationId xmlns:p14="http://schemas.microsoft.com/office/powerpoint/2010/main" val="223752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14</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D. An air probe is good for checking the temperature inside coolers and ovens.</a:t>
            </a:r>
          </a:p>
        </p:txBody>
      </p:sp>
    </p:spTree>
    <p:extLst>
      <p:ext uri="{BB962C8B-B14F-4D97-AF65-F5344CB8AC3E}">
        <p14:creationId xmlns:p14="http://schemas.microsoft.com/office/powerpoint/2010/main" val="108486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15</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Immersion probes are used to check the temperature of liquids such as soups, sauces, and frying oil.   </a:t>
            </a:r>
          </a:p>
        </p:txBody>
      </p:sp>
    </p:spTree>
    <p:extLst>
      <p:ext uri="{BB962C8B-B14F-4D97-AF65-F5344CB8AC3E}">
        <p14:creationId xmlns:p14="http://schemas.microsoft.com/office/powerpoint/2010/main" val="4182569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16</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C. Penetration probes are used to check the internal temperature of food, such as this steak.   </a:t>
            </a:r>
          </a:p>
        </p:txBody>
      </p:sp>
    </p:spTree>
    <p:extLst>
      <p:ext uri="{BB962C8B-B14F-4D97-AF65-F5344CB8AC3E}">
        <p14:creationId xmlns:p14="http://schemas.microsoft.com/office/powerpoint/2010/main" val="3091831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52AF618-17C3-4144-AD2D-5E74B09264E3}" type="slidenum">
              <a:rPr lang="en-US" sz="1200" b="0">
                <a:solidFill>
                  <a:prstClr val="black"/>
                </a:solidFill>
              </a:rPr>
              <a:pPr eaLnBrk="1" hangingPunct="1">
                <a:defRPr/>
              </a:pPr>
              <a:t>17</a:t>
            </a:fld>
            <a:endParaRPr lang="en-US" sz="1200" b="0" dirty="0">
              <a:solidFill>
                <a:prstClr val="black"/>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57250" y="4367447"/>
            <a:ext cx="5143500" cy="4364323"/>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These thermometers cannot measure air temperature or the internal temperature of food. </a:t>
            </a:r>
          </a:p>
          <a:p>
            <a:pPr marL="112163" indent="-112163">
              <a:buFontTx/>
              <a:buChar char="•"/>
              <a:defRPr/>
            </a:pPr>
            <a:r>
              <a:rPr lang="en-US" dirty="0">
                <a:latin typeface="Times New Roman" charset="0"/>
                <a:cs typeface="+mn-cs"/>
              </a:rPr>
              <a:t>Hold the thermometer as close as possible to the food, food package, or equipment without touching it. </a:t>
            </a:r>
            <a:endParaRPr lang="en-US" dirty="0" smtClean="0">
              <a:latin typeface="Times New Roman" charset="0"/>
              <a:cs typeface="+mn-cs"/>
            </a:endParaRPr>
          </a:p>
          <a:p>
            <a:pPr marL="112163" indent="-112163">
              <a:buFontTx/>
              <a:buChar char="•"/>
              <a:defRPr/>
            </a:pPr>
            <a:r>
              <a:rPr lang="en-US" dirty="0" smtClean="0">
                <a:latin typeface="Times New Roman" charset="0"/>
                <a:cs typeface="+mn-cs"/>
              </a:rPr>
              <a:t>Following the manufacturer’s guidelines should </a:t>
            </a:r>
            <a:r>
              <a:rPr lang="en-US" dirty="0">
                <a:latin typeface="Times New Roman" charset="0"/>
                <a:cs typeface="+mn-cs"/>
              </a:rPr>
              <a:t>give you the most accurate readings.</a:t>
            </a:r>
          </a:p>
          <a:p>
            <a:pPr marL="112163" indent="-112163">
              <a:lnSpc>
                <a:spcPct val="80000"/>
              </a:lnSpc>
              <a:spcBef>
                <a:spcPct val="50000"/>
              </a:spcBef>
              <a:buFontTx/>
              <a:buChar char="•"/>
              <a:defRPr/>
            </a:pPr>
            <a:endParaRPr lang="en-US" dirty="0">
              <a:latin typeface="Times New Roman" charset="0"/>
              <a:cs typeface="Times New Roman" charset="0"/>
            </a:endParaRPr>
          </a:p>
        </p:txBody>
      </p:sp>
    </p:spTree>
    <p:extLst>
      <p:ext uri="{BB962C8B-B14F-4D97-AF65-F5344CB8AC3E}">
        <p14:creationId xmlns:p14="http://schemas.microsoft.com/office/powerpoint/2010/main" val="1603463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B92E84-E1B5-524D-A945-97420B4BE528}" type="slidenum">
              <a:rPr lang="en-US" sz="1200" b="0">
                <a:solidFill>
                  <a:prstClr val="black"/>
                </a:solidFill>
              </a:rPr>
              <a:pPr eaLnBrk="1" hangingPunct="1">
                <a:defRPr/>
              </a:pPr>
              <a:t>18</a:t>
            </a:fld>
            <a:endParaRPr lang="en-US" sz="1200" b="0" dirty="0">
              <a:solidFill>
                <a:prstClr val="black"/>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57250" y="4367447"/>
            <a:ext cx="5143500" cy="4364323"/>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sz="1200" b="0" i="0" u="none" strike="noStrike" kern="1200" baseline="0" dirty="0" smtClean="0">
                <a:solidFill>
                  <a:schemeClr val="tx1"/>
                </a:solidFill>
                <a:latin typeface="+mn-lt"/>
                <a:ea typeface="+mn-ea"/>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the final rinse temperature of dishwashing machines.</a:t>
            </a:r>
          </a:p>
          <a:p>
            <a:pPr marL="112163" indent="-112163">
              <a:buFontTx/>
              <a:buChar char="•"/>
              <a:defRPr/>
            </a:pPr>
            <a:r>
              <a:rPr lang="en-US" sz="1200" b="0" i="0" u="none" strike="noStrike" kern="1200" baseline="0" dirty="0" smtClean="0">
                <a:solidFill>
                  <a:schemeClr val="tx1"/>
                </a:solidFill>
                <a:latin typeface="+mn-lt"/>
                <a:ea typeface="+mn-ea"/>
                <a:cs typeface="+mn-cs"/>
              </a:rPr>
              <a:t>Some devices monitor both time and temperature. The time-temperature indicator (TTI), as shown in the photo, is an example. These tags are attached to packaging by the supplier. A color change appears in the window if the food has been time-temperature abused during shipment or storage. This color change is not reversible, so you know if the food has been abused.</a:t>
            </a:r>
          </a:p>
          <a:p>
            <a:pPr marL="112163" indent="-112163">
              <a:buFontTx/>
              <a:buChar char="•"/>
              <a:defRPr/>
            </a:pPr>
            <a:r>
              <a:rPr lang="en-US" sz="1200" b="0" i="0" u="none" strike="noStrike" kern="1200" baseline="0" dirty="0" smtClean="0">
                <a:solidFill>
                  <a:schemeClr val="tx1"/>
                </a:solidFill>
                <a:latin typeface="+mn-lt"/>
                <a:ea typeface="+mn-ea"/>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smtClean="0">
              <a:latin typeface="Times New Roman" charset="0"/>
              <a:cs typeface="+mn-cs"/>
            </a:endParaRPr>
          </a:p>
        </p:txBody>
      </p:sp>
    </p:spTree>
    <p:extLst>
      <p:ext uri="{BB962C8B-B14F-4D97-AF65-F5344CB8AC3E}">
        <p14:creationId xmlns:p14="http://schemas.microsoft.com/office/powerpoint/2010/main" val="238244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C7DAED3-ED6A-A04C-9B9E-F0F0395FEE26}" type="slidenum">
              <a:rPr lang="en-US" sz="1200" b="0">
                <a:solidFill>
                  <a:prstClr val="black"/>
                </a:solidFill>
              </a:rPr>
              <a:pPr eaLnBrk="1" hangingPunct="1">
                <a:defRPr/>
              </a:pPr>
              <a:t>19</a:t>
            </a:fld>
            <a:endParaRPr lang="en-US" sz="1200" b="0" dirty="0">
              <a:solidFill>
                <a:prstClr val="black"/>
              </a:solidFill>
            </a:endParaRPr>
          </a:p>
        </p:txBody>
      </p:sp>
      <p:sp>
        <p:nvSpPr>
          <p:cNvPr id="400387" name="Rectangle 2"/>
          <p:cNvSpPr>
            <a:spLocks noGrp="1" noRot="1" noChangeAspect="1" noChangeArrowheads="1" noTextEdit="1"/>
          </p:cNvSpPr>
          <p:nvPr>
            <p:ph type="sldImg"/>
          </p:nvPr>
        </p:nvSpPr>
        <p:spPr>
          <a:xfrm>
            <a:off x="1144588" y="685800"/>
            <a:ext cx="4572000" cy="3429000"/>
          </a:xfrm>
          <a:ln/>
        </p:spPr>
      </p:sp>
      <p:sp>
        <p:nvSpPr>
          <p:cNvPr id="400388" name="Rectangle 3"/>
          <p:cNvSpPr>
            <a:spLocks noGrp="1" noChangeArrowheads="1"/>
          </p:cNvSpPr>
          <p:nvPr>
            <p:ph type="body" idx="1"/>
          </p:nvPr>
        </p:nvSpPr>
        <p:spPr>
          <a:xfrm>
            <a:off x="857250" y="4392431"/>
            <a:ext cx="5485158" cy="4114487"/>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Thermometers </a:t>
            </a:r>
            <a:r>
              <a:rPr lang="en-US" dirty="0">
                <a:latin typeface="Times New Roman" charset="0"/>
                <a:cs typeface="+mn-cs"/>
              </a:rPr>
              <a:t>should be washed, rinsed, sanitized, and air-dried before and after each use to prevent cross-contamination. Be sure the sanitizing solution you use is for food-contact surfaces.</a:t>
            </a:r>
          </a:p>
          <a:p>
            <a:pPr eaLnBrk="1" hangingPunct="1">
              <a:buFontTx/>
              <a:buChar char="•"/>
              <a:defRPr/>
            </a:pPr>
            <a:r>
              <a:rPr lang="en-US" dirty="0" smtClean="0">
                <a:latin typeface="Times New Roman" charset="0"/>
                <a:cs typeface="+mn-cs"/>
              </a:rPr>
              <a:t> Glass </a:t>
            </a:r>
            <a:r>
              <a:rPr lang="en-US" dirty="0">
                <a:latin typeface="Times New Roman" charset="0"/>
                <a:cs typeface="+mn-cs"/>
              </a:rPr>
              <a:t>thermometers, such as candy thermometers, can be a physical contaminant if they break. They can only be used when enclosed in a shatterproof casing.</a:t>
            </a:r>
          </a:p>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388732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12CC40D-6748-8049-BF2E-DB7702DE43EA}" type="slidenum">
              <a:rPr lang="en-US" sz="1200" b="0">
                <a:solidFill>
                  <a:prstClr val="black"/>
                </a:solidFill>
              </a:rPr>
              <a:pPr eaLnBrk="1" hangingPunct="1">
                <a:defRPr/>
              </a:pPr>
              <a:t>2</a:t>
            </a:fld>
            <a:endParaRPr lang="en-US" sz="1200" b="0" dirty="0">
              <a:solidFill>
                <a:prstClr val="black"/>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57250" y="4369009"/>
            <a:ext cx="5143500" cy="4362762"/>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sz="1200" b="0" i="0" u="none" strike="noStrike" kern="1200" baseline="0" dirty="0" smtClean="0">
                <a:solidFill>
                  <a:schemeClr val="tx1"/>
                </a:solidFill>
                <a:latin typeface="+mn-lt"/>
                <a:ea typeface="+mn-ea"/>
                <a:cs typeface="+mn-cs"/>
              </a:rPr>
              <a:t>The flow of food is the path that food takes through your operation. It begins when you buy the food and ends when you serve it. Detailed practices for each phase are covered in later chapters.</a:t>
            </a:r>
          </a:p>
          <a:p>
            <a:pPr marL="112163" indent="-112163">
              <a:buFontTx/>
              <a:buChar char="•"/>
              <a:defRPr/>
            </a:pPr>
            <a:r>
              <a:rPr lang="en-US" sz="1200" b="0" i="0" u="none" strike="noStrike" kern="1200" baseline="0" dirty="0" smtClean="0">
                <a:solidFill>
                  <a:schemeClr val="tx1"/>
                </a:solidFill>
                <a:latin typeface="+mn-lt"/>
                <a:ea typeface="+mn-ea"/>
                <a:cs typeface="+mn-cs"/>
              </a:rPr>
              <a:t>You are responsible for the safety of the food at every point in this flow—and many things can happen to it. </a:t>
            </a:r>
            <a:endParaRPr lang="en-US" dirty="0">
              <a:latin typeface="Times New Roman" charset="0"/>
              <a:cs typeface="+mn-cs"/>
            </a:endParaRPr>
          </a:p>
        </p:txBody>
      </p:sp>
    </p:spTree>
    <p:extLst>
      <p:ext uri="{BB962C8B-B14F-4D97-AF65-F5344CB8AC3E}">
        <p14:creationId xmlns:p14="http://schemas.microsoft.com/office/powerpoint/2010/main" val="1317736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r>
              <a:rPr lang="en-US" dirty="0" smtClean="0">
                <a:latin typeface="Times New Roman" pitchFamily="18" charset="0"/>
                <a:ea typeface="ＭＳ Ｐゴシック" charset="0"/>
                <a:cs typeface="ＭＳ Ｐゴシック" charset="0"/>
              </a:rPr>
              <a:t>The answer is D. </a:t>
            </a:r>
            <a:r>
              <a:rPr lang="en-US" sz="1200" b="0" i="0" u="none" strike="noStrike" kern="1200" baseline="0" dirty="0" smtClean="0">
                <a:solidFill>
                  <a:schemeClr val="tx1"/>
                </a:solidFill>
                <a:latin typeface="+mn-lt"/>
                <a:ea typeface="+mn-ea"/>
                <a:cs typeface="+mn-cs"/>
              </a:rPr>
              <a:t>Thermometers can lose their accuracy. When this happens, the thermometer must be calibrated, or adjusted, to give a correct reading. Make sure your thermometers are accurate by calibrating them regularly. </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Calibrate thermometers at these times:</a:t>
            </a:r>
          </a:p>
          <a:p>
            <a:pPr lvl="1"/>
            <a:r>
              <a:rPr lang="en-US" sz="1200" b="0" i="0" u="none" strike="noStrike" kern="1200" baseline="0" dirty="0" smtClean="0">
                <a:solidFill>
                  <a:schemeClr val="tx1"/>
                </a:solidFill>
                <a:latin typeface="+mn-lt"/>
                <a:ea typeface="+mn-ea"/>
                <a:cs typeface="+mn-cs"/>
              </a:rPr>
              <a:t>• After they have been bumped or dropped</a:t>
            </a:r>
          </a:p>
          <a:p>
            <a:pPr lvl="1"/>
            <a:r>
              <a:rPr lang="en-US" sz="1200" b="0" i="0" u="none" strike="noStrike" kern="1200" baseline="0" dirty="0" smtClean="0">
                <a:solidFill>
                  <a:schemeClr val="tx1"/>
                </a:solidFill>
                <a:latin typeface="+mn-lt"/>
                <a:ea typeface="+mn-ea"/>
                <a:cs typeface="+mn-cs"/>
              </a:rPr>
              <a:t>• After they have been exposed to extreme temperature changes</a:t>
            </a:r>
          </a:p>
          <a:p>
            <a:pPr lvl="1"/>
            <a:r>
              <a:rPr lang="en-US" sz="1200" b="0" i="0" u="none" strike="noStrike" kern="1200" baseline="0" dirty="0" smtClean="0">
                <a:solidFill>
                  <a:schemeClr val="tx1"/>
                </a:solidFill>
                <a:latin typeface="+mn-lt"/>
                <a:ea typeface="+mn-ea"/>
                <a:cs typeface="+mn-cs"/>
              </a:rPr>
              <a:t>• Before deliveries arrive</a:t>
            </a:r>
          </a:p>
          <a:p>
            <a:pPr lvl="1"/>
            <a:r>
              <a:rPr lang="en-US" sz="1200" b="0" i="0" u="none" strike="noStrike" kern="1200" baseline="0" dirty="0" smtClean="0">
                <a:solidFill>
                  <a:schemeClr val="tx1"/>
                </a:solidFill>
                <a:latin typeface="+mn-lt"/>
                <a:ea typeface="+mn-ea"/>
                <a:cs typeface="+mn-cs"/>
              </a:rPr>
              <a:t>• Before each shift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1248328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CCAE3-EA59-45ED-A28C-AFA5C550E166}" type="slidenum">
              <a:rPr lang="en-US">
                <a:solidFill>
                  <a:prstClr val="black"/>
                </a:solidFill>
              </a:rPr>
              <a:pPr/>
              <a:t>21</a:t>
            </a:fld>
            <a:endParaRPr lang="en-US" dirty="0">
              <a:solidFill>
                <a:prstClr val="black"/>
              </a:solidFill>
            </a:endParaRPr>
          </a:p>
        </p:txBody>
      </p:sp>
      <p:sp>
        <p:nvSpPr>
          <p:cNvPr id="2763778" name="Rectangle 2"/>
          <p:cNvSpPr>
            <a:spLocks noGrp="1" noRot="1" noChangeAspect="1" noChangeArrowheads="1" noTextEdit="1"/>
          </p:cNvSpPr>
          <p:nvPr>
            <p:ph type="sldImg"/>
          </p:nvPr>
        </p:nvSpPr>
        <p:spPr>
          <a:xfrm>
            <a:off x="1143000" y="685800"/>
            <a:ext cx="4572000" cy="3429000"/>
          </a:xfrm>
          <a:ln/>
        </p:spPr>
      </p:sp>
      <p:sp>
        <p:nvSpPr>
          <p:cNvPr id="2763779" name="Rectangle 3"/>
          <p:cNvSpPr>
            <a:spLocks noGrp="1" noChangeArrowheads="1"/>
          </p:cNvSpPr>
          <p:nvPr>
            <p:ph type="body" idx="1"/>
          </p:nvPr>
        </p:nvSpPr>
        <p:spPr>
          <a:xfrm>
            <a:off x="914711" y="4344025"/>
            <a:ext cx="5028579" cy="4114488"/>
          </a:xfrm>
        </p:spPr>
        <p:txBody>
          <a:bodyPr/>
          <a:lstStyle/>
          <a:p>
            <a:pPr marL="224325" indent="-224325"/>
            <a:r>
              <a:rPr lang="en-US" b="1" dirty="0" smtClean="0"/>
              <a:t>Instructor </a:t>
            </a:r>
            <a:r>
              <a:rPr lang="en-US" b="1" dirty="0"/>
              <a:t>Notes</a:t>
            </a:r>
            <a:r>
              <a:rPr lang="en-US" b="1" dirty="0" smtClean="0"/>
              <a:t>:</a:t>
            </a:r>
          </a:p>
          <a:p>
            <a:pPr marL="224325" indent="-224325">
              <a:buFontTx/>
              <a:buChar char="•"/>
            </a:pPr>
            <a:r>
              <a:rPr lang="en-US" dirty="0" smtClean="0"/>
              <a:t>The</a:t>
            </a:r>
            <a:r>
              <a:rPr lang="en-US" baseline="0" dirty="0" smtClean="0"/>
              <a:t> answer is C. When checking the temperature of food, insert the probe into the thickest part of the food. This is usually the center. Also, take another reading in a different spot. The temperature may vary in different areas.</a:t>
            </a:r>
          </a:p>
          <a:p>
            <a:pPr marL="224325" indent="-224325">
              <a:buFontTx/>
              <a:buChar char="•"/>
            </a:pPr>
            <a:r>
              <a:rPr lang="en-US" sz="1200" b="0" i="0" u="none" strike="noStrike" kern="1200" baseline="0" dirty="0" smtClean="0">
                <a:solidFill>
                  <a:schemeClr val="tx1"/>
                </a:solidFill>
                <a:latin typeface="+mn-lt"/>
                <a:ea typeface="+mn-ea"/>
                <a:cs typeface="+mn-cs"/>
              </a:rPr>
              <a:t>Before recording a temperature, wait for the thermometer reading to steady. While digital thermometers are capable of displaying the temperature instantly, bimetallic stemmed thermometers will take more time. Allow at least 15 seconds after you insert the thermometer stem into the food. </a:t>
            </a:r>
            <a:r>
              <a:rPr lang="en-US" baseline="0" dirty="0" smtClean="0"/>
              <a:t> </a:t>
            </a:r>
            <a:endParaRPr lang="en-US" dirty="0" smtClean="0"/>
          </a:p>
        </p:txBody>
      </p:sp>
    </p:spTree>
    <p:extLst>
      <p:ext uri="{BB962C8B-B14F-4D97-AF65-F5344CB8AC3E}">
        <p14:creationId xmlns:p14="http://schemas.microsoft.com/office/powerpoint/2010/main" val="2358774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r>
              <a:rPr lang="en-US" sz="1200" b="0" i="0" u="none" strike="noStrike" kern="1200" baseline="0" dirty="0" smtClean="0">
                <a:solidFill>
                  <a:schemeClr val="tx1"/>
                </a:solidFill>
                <a:latin typeface="+mn-lt"/>
                <a:ea typeface="+mn-ea"/>
                <a:cs typeface="+mn-cs"/>
              </a:rPr>
              <a:t>There are two ways to calibrate a thermometer: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boiling-point method </a:t>
            </a:r>
            <a:r>
              <a:rPr lang="en-US" sz="1200" b="0" i="0" u="none" strike="noStrike" kern="1200" baseline="0" dirty="0" smtClean="0">
                <a:solidFill>
                  <a:schemeClr val="tx1"/>
                </a:solidFill>
                <a:latin typeface="+mn-lt"/>
                <a:ea typeface="+mn-ea"/>
                <a:cs typeface="+mn-cs"/>
              </a:rPr>
              <a:t>involves adjusting the thermometer to the temperature at which water boils (212°F [100°C], depending on your elevation).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ice-point method </a:t>
            </a:r>
            <a:r>
              <a:rPr lang="en-US" sz="1200" b="0" i="0" u="none" strike="noStrike" kern="1200" baseline="0" dirty="0" smtClean="0">
                <a:solidFill>
                  <a:schemeClr val="tx1"/>
                </a:solidFill>
                <a:latin typeface="+mn-lt"/>
                <a:ea typeface="+mn-ea"/>
                <a:cs typeface="+mn-cs"/>
              </a:rPr>
              <a:t>involves adjusting the thermometer to the temperature at which water freezes (32°F [0°C]). The ice-point method is easier and safer. </a:t>
            </a:r>
          </a:p>
          <a:p>
            <a:pPr marL="685800" lvl="1" indent="-228600">
              <a:buFont typeface="+mj-lt"/>
              <a:buAutoNum type="arabicPeriod"/>
            </a:pPr>
            <a:r>
              <a:rPr lang="en-US" sz="1200" b="0" i="0" u="none" strike="noStrike" kern="1200" baseline="0" dirty="0" smtClean="0">
                <a:solidFill>
                  <a:schemeClr val="tx1"/>
                </a:solidFill>
                <a:latin typeface="+mn-lt"/>
                <a:ea typeface="+mn-ea"/>
                <a:cs typeface="+mn-cs"/>
              </a:rPr>
              <a:t>Fill a large container with ice. Use crushed ice if you have it. Add tap water until the container is full.</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Note: Stir the mixture well.</a:t>
            </a:r>
          </a:p>
          <a:p>
            <a:pPr marL="685800" lvl="1" indent="-228600">
              <a:buFont typeface="+mj-lt"/>
              <a:buAutoNum type="arabicPeriod"/>
            </a:pPr>
            <a:r>
              <a:rPr lang="en-US" sz="1200" b="0" i="0" u="none" strike="noStrike" kern="1200" baseline="0" dirty="0" smtClean="0">
                <a:solidFill>
                  <a:schemeClr val="tx1"/>
                </a:solidFill>
                <a:latin typeface="+mn-lt"/>
                <a:ea typeface="+mn-ea"/>
                <a:cs typeface="+mn-cs"/>
              </a:rPr>
              <a:t>Put the thermometer stem or probe into the ice water. Make sure the sensing area is submerged. Wait 30 seconds or until the indicator stops moving.</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Note: Do not let the stem or probe touch the container.</a:t>
            </a:r>
          </a:p>
          <a:p>
            <a:pPr marL="685800" lvl="1" indent="-228600">
              <a:buFont typeface="+mj-lt"/>
              <a:buAutoNum type="arabicPeriod"/>
            </a:pPr>
            <a:r>
              <a:rPr lang="en-US" sz="1200" b="0" i="0" u="none" strike="noStrike" kern="1200" baseline="0" dirty="0" smtClean="0">
                <a:solidFill>
                  <a:schemeClr val="tx1"/>
                </a:solidFill>
                <a:latin typeface="+mn-lt"/>
                <a:ea typeface="+mn-ea"/>
                <a:cs typeface="+mn-cs"/>
              </a:rPr>
              <a:t>Adjust the thermometer so it reads 32°F (0°C).</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Note: To calibrate a bimetallic stemmed thermometer, adjust it by holding the calibration nut with a wrench or other tool. To calibrate a thermocouple or thermistor, follow the manufacturer’s directions.</a:t>
            </a:r>
            <a:endParaRPr lang="en-US" sz="18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40088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smtClean="0">
                <a:latin typeface="Times New Roman" pitchFamily="18" charset="0"/>
                <a:ea typeface="ＭＳ Ｐゴシック" charset="0"/>
                <a:cs typeface="ＭＳ Ｐゴシック" charset="0"/>
              </a:rPr>
              <a:t>Do the </a:t>
            </a:r>
            <a:r>
              <a:rPr lang="en-US" i="1" dirty="0" smtClean="0">
                <a:latin typeface="Times New Roman" pitchFamily="18" charset="0"/>
                <a:ea typeface="ＭＳ Ｐゴシック" charset="0"/>
                <a:cs typeface="ＭＳ Ｐゴシック" charset="0"/>
              </a:rPr>
              <a:t>Stump the Trainer</a:t>
            </a:r>
            <a:r>
              <a:rPr lang="en-US" dirty="0" smtClean="0">
                <a:latin typeface="Times New Roman" pitchFamily="18" charset="0"/>
                <a:ea typeface="ＭＳ Ｐゴシック" charset="0"/>
                <a:cs typeface="ＭＳ Ｐゴシック" charset="0"/>
              </a:rPr>
              <a:t> activity. </a:t>
            </a:r>
            <a:r>
              <a:rPr lang="en-US" b="0" dirty="0" smtClean="0">
                <a:latin typeface="Times New Roman" charset="0"/>
              </a:rPr>
              <a:t>This</a:t>
            </a:r>
            <a:r>
              <a:rPr lang="en-US" b="0" baseline="0" dirty="0" smtClean="0">
                <a:latin typeface="Times New Roman" charset="0"/>
              </a:rPr>
              <a:t> </a:t>
            </a:r>
            <a:r>
              <a:rPr lang="en-US" dirty="0" smtClean="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127596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63" indent="-112163"/>
            <a:r>
              <a:rPr lang="en-US" b="1" dirty="0" smtClean="0"/>
              <a:t>Instructor Notes</a:t>
            </a:r>
            <a:endParaRPr lang="en-US" dirty="0" smtClean="0"/>
          </a:p>
          <a:p>
            <a:pPr marL="171450" indent="-171450">
              <a:buFont typeface="Arial" panose="020B0604020202020204" pitchFamily="34" charset="0"/>
              <a:buChar cha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Each type of food should have separate equipment. For example, use one set of cutting boards, utensils, and containers for raw poultry. Use another set for raw meat. Use a third set for produce.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Colored cutting boards and utensil handles can help keep equipment separate. The color tells food handlers which equipment to use with each food item. You might use yellow for raw chicken, red for raw meat, and green for produce.	</a:t>
            </a:r>
          </a:p>
        </p:txBody>
      </p:sp>
      <p:sp>
        <p:nvSpPr>
          <p:cNvPr id="4" name="Slide Number Placeholder 3"/>
          <p:cNvSpPr>
            <a:spLocks noGrp="1"/>
          </p:cNvSpPr>
          <p:nvPr>
            <p:ph type="sldNum" sz="quarter" idx="10"/>
          </p:nvPr>
        </p:nvSpPr>
        <p:spPr/>
        <p:txBody>
          <a:bodyPr/>
          <a:lstStyle/>
          <a:p>
            <a:fld id="{6E113976-0BB7-43CD-B8AA-A45C1DB02039}" type="slidenum">
              <a:rPr lang="en-US" smtClean="0"/>
              <a:t>3</a:t>
            </a:fld>
            <a:endParaRPr lang="en-US" dirty="0"/>
          </a:p>
        </p:txBody>
      </p:sp>
    </p:spTree>
    <p:extLst>
      <p:ext uri="{BB962C8B-B14F-4D97-AF65-F5344CB8AC3E}">
        <p14:creationId xmlns:p14="http://schemas.microsoft.com/office/powerpoint/2010/main" val="1500079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63" indent="-112163"/>
            <a:r>
              <a:rPr lang="en-US" b="1" dirty="0" smtClean="0"/>
              <a:t>Instructor Notes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Clean and sanitize all work surfaces, equipment, and utensils before and after each task. When you cut up raw chicken, for example, you cannot get by with just rinsing the equipment. Pathogens such as nontyphoidal </a:t>
            </a:r>
            <a:r>
              <a:rPr lang="en-US" sz="1200" b="0" i="1" u="none" strike="noStrike" kern="1200" baseline="0" dirty="0" smtClean="0">
                <a:solidFill>
                  <a:schemeClr val="tx1"/>
                </a:solidFill>
                <a:latin typeface="+mn-lt"/>
                <a:ea typeface="+mn-ea"/>
                <a:cs typeface="+mn-cs"/>
              </a:rPr>
              <a:t>Salmonella </a:t>
            </a:r>
            <a:r>
              <a:rPr lang="en-US" sz="1200" b="0" i="0" u="none" strike="noStrike" kern="1200" baseline="0" dirty="0" smtClean="0">
                <a:solidFill>
                  <a:schemeClr val="tx1"/>
                </a:solidFill>
                <a:latin typeface="+mn-lt"/>
                <a:ea typeface="+mn-ea"/>
                <a:cs typeface="+mn-cs"/>
              </a:rPr>
              <a:t>can contaminate food through cross-contamination. To prevent this, you must wash, rinse, and sanitize equipment. See chapter 10 for more information on cleaning and sanitizing.	</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4</a:t>
            </a:fld>
            <a:endParaRPr lang="en-US" dirty="0"/>
          </a:p>
        </p:txBody>
      </p:sp>
    </p:spTree>
    <p:extLst>
      <p:ext uri="{BB962C8B-B14F-4D97-AF65-F5344CB8AC3E}">
        <p14:creationId xmlns:p14="http://schemas.microsoft.com/office/powerpoint/2010/main" val="326197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63" indent="-112163"/>
            <a:r>
              <a:rPr lang="en-US" b="1" dirty="0" smtClean="0"/>
              <a:t>Instructor Notes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If you need to use the same prep table for different types of food, prep raw meat, fish, and poultry at a different time than ready-to-eat food. You must clean and sanitize work surfaces and utensils between each type of food. Also, by prepping ready-to-eat food before raw food, you can reduce the chance for cross-contamination.</a:t>
            </a:r>
          </a:p>
        </p:txBody>
      </p:sp>
      <p:sp>
        <p:nvSpPr>
          <p:cNvPr id="4" name="Slide Number Placeholder 3"/>
          <p:cNvSpPr>
            <a:spLocks noGrp="1"/>
          </p:cNvSpPr>
          <p:nvPr>
            <p:ph type="sldNum" sz="quarter" idx="10"/>
          </p:nvPr>
        </p:nvSpPr>
        <p:spPr/>
        <p:txBody>
          <a:bodyPr/>
          <a:lstStyle/>
          <a:p>
            <a:fld id="{6E113976-0BB7-43CD-B8AA-A45C1DB02039}" type="slidenum">
              <a:rPr lang="en-US" smtClean="0"/>
              <a:t>5</a:t>
            </a:fld>
            <a:endParaRPr lang="en-US" dirty="0"/>
          </a:p>
        </p:txBody>
      </p:sp>
    </p:spTree>
    <p:extLst>
      <p:ext uri="{BB962C8B-B14F-4D97-AF65-F5344CB8AC3E}">
        <p14:creationId xmlns:p14="http://schemas.microsoft.com/office/powerpoint/2010/main" val="92034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63" indent="-112163"/>
            <a:r>
              <a:rPr lang="en-US" b="1" dirty="0" smtClean="0"/>
              <a:t>Instructor Notes</a:t>
            </a:r>
          </a:p>
          <a:p>
            <a:pPr marL="112163" marR="0" indent="-112163"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Buy food that does not require much prepping or handling. For example, you could buy precooked chicken breasts or chopped lettuce.</a:t>
            </a:r>
          </a:p>
        </p:txBody>
      </p:sp>
      <p:sp>
        <p:nvSpPr>
          <p:cNvPr id="4" name="Slide Number Placeholder 3"/>
          <p:cNvSpPr>
            <a:spLocks noGrp="1"/>
          </p:cNvSpPr>
          <p:nvPr>
            <p:ph type="sldNum" sz="quarter" idx="10"/>
          </p:nvPr>
        </p:nvSpPr>
        <p:spPr/>
        <p:txBody>
          <a:bodyPr/>
          <a:lstStyle/>
          <a:p>
            <a:fld id="{6E113976-0BB7-43CD-B8AA-A45C1DB02039}" type="slidenum">
              <a:rPr lang="en-US" smtClean="0"/>
              <a:t>6</a:t>
            </a:fld>
            <a:endParaRPr lang="en-US" dirty="0"/>
          </a:p>
        </p:txBody>
      </p:sp>
    </p:spTree>
    <p:extLst>
      <p:ext uri="{BB962C8B-B14F-4D97-AF65-F5344CB8AC3E}">
        <p14:creationId xmlns:p14="http://schemas.microsoft.com/office/powerpoint/2010/main" val="110141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4C0C1C1-70DD-0646-8865-BBDDE91005D7}" type="slidenum">
              <a:rPr lang="en-US" sz="1200" b="0">
                <a:solidFill>
                  <a:prstClr val="black"/>
                </a:solidFill>
              </a:rPr>
              <a:pPr eaLnBrk="1" hangingPunct="1">
                <a:defRPr/>
              </a:pPr>
              <a:t>7</a:t>
            </a:fld>
            <a:endParaRPr lang="en-US" sz="1200" b="0" dirty="0">
              <a:solidFill>
                <a:prstClr val="black"/>
              </a:solidFill>
            </a:endParaRPr>
          </a:p>
        </p:txBody>
      </p:sp>
      <p:sp>
        <p:nvSpPr>
          <p:cNvPr id="394243" name="Rectangle 2"/>
          <p:cNvSpPr>
            <a:spLocks noGrp="1" noRot="1" noChangeAspect="1" noChangeArrowheads="1" noTextEdit="1"/>
          </p:cNvSpPr>
          <p:nvPr>
            <p:ph type="sldImg"/>
          </p:nvPr>
        </p:nvSpPr>
        <p:spPr>
          <a:xfrm>
            <a:off x="1144588" y="685800"/>
            <a:ext cx="4572000" cy="3429000"/>
          </a:xfrm>
          <a:ln/>
        </p:spPr>
      </p:sp>
      <p:sp>
        <p:nvSpPr>
          <p:cNvPr id="394244" name="Rectangle 3"/>
          <p:cNvSpPr>
            <a:spLocks noGrp="1" noChangeArrowheads="1"/>
          </p:cNvSpPr>
          <p:nvPr>
            <p:ph type="body" idx="1"/>
          </p:nvPr>
        </p:nvSpPr>
        <p:spPr>
          <a:xfrm>
            <a:off x="857250" y="4369009"/>
            <a:ext cx="5143500" cy="4362762"/>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sz="1200" b="0" i="0" u="none" strike="noStrike" kern="1200" baseline="0" dirty="0" smtClean="0">
                <a:solidFill>
                  <a:schemeClr val="tx1"/>
                </a:solidFill>
                <a:latin typeface="+mn-lt"/>
                <a:ea typeface="+mn-ea"/>
                <a:cs typeface="+mn-cs"/>
              </a:rPr>
              <a:t>Most foodborne illnesses happen because TCS food has been time-temperature abused. Remember, TCS food has been time-temperature abused any time it remains between 41°F and 135°F (5°C and 57°C). This is called the temperature danger zone because pathogens grow in this range. But most pathogens grow much faster between 70°F and 125°F (21°C and 52°C). </a:t>
            </a:r>
            <a:endParaRPr lang="en-US" dirty="0" smtClean="0">
              <a:latin typeface="Times New Roman" charset="0"/>
              <a:cs typeface="+mn-cs"/>
            </a:endParaRPr>
          </a:p>
          <a:p>
            <a:pPr marL="112163" indent="-112163">
              <a:buFontTx/>
              <a:buChar char="•"/>
              <a:tabLst>
                <a:tab pos="448650" algn="l"/>
              </a:tabLst>
              <a:defRPr/>
            </a:pPr>
            <a:r>
              <a:rPr lang="en-US" sz="1200" b="0" i="0" u="none" strike="noStrike" kern="1200" baseline="0" dirty="0" smtClean="0">
                <a:solidFill>
                  <a:schemeClr val="tx1"/>
                </a:solidFill>
                <a:latin typeface="+mn-lt"/>
                <a:ea typeface="+mn-ea"/>
                <a:cs typeface="+mn-cs"/>
              </a:rPr>
              <a:t>Food is being temperature abused whenever it is handled in the following ways:</a:t>
            </a:r>
          </a:p>
          <a:p>
            <a:pPr marL="628650" lvl="1" indent="-171450">
              <a:buFont typeface="Courier New" panose="02070309020205020404" pitchFamily="49" charset="0"/>
              <a:buChar char="o"/>
            </a:pPr>
            <a:r>
              <a:rPr lang="en-US" sz="1200" b="0" i="0" u="none" strike="noStrike" kern="1200" baseline="0" dirty="0" smtClean="0">
                <a:solidFill>
                  <a:schemeClr val="tx1"/>
                </a:solidFill>
                <a:latin typeface="+mn-lt"/>
                <a:ea typeface="+mn-ea"/>
                <a:cs typeface="+mn-cs"/>
              </a:rPr>
              <a:t>Cooked to the wrong internal temperature</a:t>
            </a:r>
          </a:p>
          <a:p>
            <a:pPr marL="628650" lvl="1" indent="-171450">
              <a:buFont typeface="Courier New" panose="02070309020205020404" pitchFamily="49" charset="0"/>
              <a:buChar char="o"/>
            </a:pPr>
            <a:r>
              <a:rPr lang="en-US" sz="1200" b="0" i="0" u="none" strike="noStrike" kern="1200" baseline="0" dirty="0" smtClean="0">
                <a:solidFill>
                  <a:schemeClr val="tx1"/>
                </a:solidFill>
                <a:latin typeface="+mn-lt"/>
                <a:ea typeface="+mn-ea"/>
                <a:cs typeface="+mn-cs"/>
              </a:rPr>
              <a:t>Held at the wrong temperature</a:t>
            </a:r>
          </a:p>
          <a:p>
            <a:pPr marL="628650" lvl="1" indent="-171450">
              <a:buFont typeface="Courier New" panose="02070309020205020404" pitchFamily="49" charset="0"/>
              <a:buChar char="o"/>
            </a:pPr>
            <a:r>
              <a:rPr lang="en-US" sz="1200" b="0" i="0" u="none" strike="noStrike" kern="1200" baseline="0" dirty="0" smtClean="0">
                <a:solidFill>
                  <a:schemeClr val="tx1"/>
                </a:solidFill>
                <a:latin typeface="+mn-lt"/>
                <a:ea typeface="+mn-ea"/>
                <a:cs typeface="+mn-cs"/>
              </a:rPr>
              <a:t>Cooled or reheated incorrectly</a:t>
            </a:r>
            <a:endParaRPr lang="en-US" dirty="0" smtClean="0">
              <a:latin typeface="Times New Roman" charset="0"/>
              <a:cs typeface="+mn-cs"/>
            </a:endParaRPr>
          </a:p>
          <a:p>
            <a:pPr marL="112163" indent="-112163">
              <a:buFontTx/>
              <a:buChar char="•"/>
              <a:tabLst>
                <a:tab pos="448650" algn="l"/>
              </a:tabLst>
              <a:defRPr/>
            </a:pPr>
            <a:r>
              <a:rPr lang="en-US" sz="1200" b="0" i="0" u="none" strike="noStrike" kern="1200" baseline="0" dirty="0" smtClean="0">
                <a:solidFill>
                  <a:schemeClr val="tx1"/>
                </a:solidFill>
                <a:latin typeface="+mn-lt"/>
                <a:ea typeface="+mn-ea"/>
                <a:cs typeface="+mn-cs"/>
              </a:rPr>
              <a:t>The longer food stays in the temperature danger zone, the more time pathogens have to grow. To keep food safe, you must reduce the time it spends in this temperature range. If food is held in this range for four or more hours, you must throw it out.</a:t>
            </a:r>
            <a:endParaRPr lang="en-US" dirty="0" smtClean="0">
              <a:latin typeface="Times New Roman" charset="0"/>
              <a:cs typeface="+mn-cs"/>
            </a:endParaRPr>
          </a:p>
        </p:txBody>
      </p:sp>
    </p:spTree>
    <p:extLst>
      <p:ext uri="{BB962C8B-B14F-4D97-AF65-F5344CB8AC3E}">
        <p14:creationId xmlns:p14="http://schemas.microsoft.com/office/powerpoint/2010/main" val="288413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B40A4A-9881-1744-A506-6761665D8AF6}" type="slidenum">
              <a:rPr lang="en-US" sz="1200" b="0">
                <a:solidFill>
                  <a:prstClr val="black"/>
                </a:solidFill>
              </a:rPr>
              <a:pPr eaLnBrk="1" hangingPunct="1">
                <a:defRPr/>
              </a:pPr>
              <a:t>8</a:t>
            </a:fld>
            <a:endParaRPr lang="en-US" sz="1200" b="0" dirty="0">
              <a:solidFill>
                <a:prstClr val="black"/>
              </a:solidFill>
            </a:endParaRPr>
          </a:p>
        </p:txBody>
      </p:sp>
      <p:sp>
        <p:nvSpPr>
          <p:cNvPr id="395267" name="Rectangle 2"/>
          <p:cNvSpPr>
            <a:spLocks noGrp="1" noRot="1" noChangeAspect="1" noChangeArrowheads="1" noTextEdit="1"/>
          </p:cNvSpPr>
          <p:nvPr>
            <p:ph type="sldImg"/>
          </p:nvPr>
        </p:nvSpPr>
        <p:spPr>
          <a:xfrm>
            <a:off x="1144588" y="685800"/>
            <a:ext cx="4572000" cy="3429000"/>
          </a:xfrm>
          <a:ln/>
        </p:spPr>
      </p:sp>
      <p:sp>
        <p:nvSpPr>
          <p:cNvPr id="237571" name="Rectangle 3"/>
          <p:cNvSpPr>
            <a:spLocks noGrp="1" noChangeArrowheads="1"/>
          </p:cNvSpPr>
          <p:nvPr>
            <p:ph type="body" idx="1"/>
          </p:nvPr>
        </p:nvSpPr>
        <p:spPr>
          <a:xfrm>
            <a:off x="857250" y="4369009"/>
            <a:ext cx="5143500" cy="4362762"/>
          </a:xfrm>
          <a:noFill/>
        </p:spPr>
        <p:txBody>
          <a:bodyPr lIns="91435" tIns="45718" rIns="91435" bIns="45718"/>
          <a:lstStyle/>
          <a:p>
            <a:pPr marL="112163" indent="-112163">
              <a:tabLst>
                <a:tab pos="448650" algn="l"/>
              </a:tabLst>
            </a:pPr>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tabLst>
                <a:tab pos="448650" algn="l"/>
              </a:tabLst>
            </a:pPr>
            <a:r>
              <a:rPr lang="en-US" dirty="0" smtClean="0">
                <a:latin typeface="Times New Roman" charset="0"/>
              </a:rPr>
              <a:t>Learn which food items should be checked, how often, and by whom.</a:t>
            </a:r>
          </a:p>
          <a:p>
            <a:pPr marL="112163" indent="-112163">
              <a:buFontTx/>
              <a:buChar char="•"/>
              <a:tabLst>
                <a:tab pos="448650" algn="l"/>
              </a:tabLst>
            </a:pPr>
            <a:r>
              <a:rPr lang="en-US" dirty="0" smtClean="0">
                <a:latin typeface="Times New Roman" charset="0"/>
              </a:rPr>
              <a:t>Use </a:t>
            </a:r>
            <a:r>
              <a:rPr lang="en-US" dirty="0">
                <a:latin typeface="Times New Roman" charset="0"/>
              </a:rPr>
              <a:t>timers in prep areas to check how long food is in the temperature danger zone</a:t>
            </a:r>
            <a:r>
              <a:rPr lang="en-US" dirty="0" smtClean="0">
                <a:latin typeface="Times New Roman" charset="0"/>
              </a:rPr>
              <a:t>.</a:t>
            </a:r>
            <a:endParaRPr lang="en-US" dirty="0">
              <a:latin typeface="Times New Roman" charset="0"/>
            </a:endParaRPr>
          </a:p>
          <a:p>
            <a:pPr marL="112163" indent="-112163">
              <a:buFontTx/>
              <a:buChar char="•"/>
              <a:tabLst>
                <a:tab pos="448650" algn="l"/>
              </a:tabLst>
            </a:pPr>
            <a:r>
              <a:rPr lang="en-US" dirty="0">
                <a:latin typeface="Times New Roman" charset="0"/>
              </a:rPr>
              <a:t>A policy limiting the amount of food that can be removed from a cooler when prepping it can limit the time food spends in the temperature danger zone</a:t>
            </a:r>
            <a:r>
              <a:rPr lang="en-US" dirty="0" smtClean="0">
                <a:latin typeface="Times New Roman" charset="0"/>
              </a:rPr>
              <a:t>.</a:t>
            </a:r>
          </a:p>
          <a:p>
            <a:pPr marL="112163" marR="0" indent="-112163" algn="l" defTabSz="914400" rtl="0" eaLnBrk="1" fontAlgn="auto" latinLnBrk="0" hangingPunct="1">
              <a:lnSpc>
                <a:spcPct val="100000"/>
              </a:lnSpc>
              <a:spcBef>
                <a:spcPts val="0"/>
              </a:spcBef>
              <a:spcAft>
                <a:spcPts val="0"/>
              </a:spcAft>
              <a:buClrTx/>
              <a:buSzTx/>
              <a:buFontTx/>
              <a:buChar char="•"/>
              <a:tabLst>
                <a:tab pos="448650" algn="l"/>
              </a:tabLst>
              <a:defRPr/>
            </a:pPr>
            <a:r>
              <a:rPr lang="en-US" sz="1200" b="0" i="0" u="none" strike="noStrike" kern="1200" baseline="0" dirty="0" smtClean="0">
                <a:solidFill>
                  <a:schemeClr val="tx1"/>
                </a:solidFill>
                <a:latin typeface="+mn-lt"/>
                <a:ea typeface="+mn-ea"/>
                <a:cs typeface="+mn-cs"/>
              </a:rPr>
              <a:t>Make sure food handlers know what to do when time and temperature standards are not met. 	</a:t>
            </a:r>
          </a:p>
          <a:p>
            <a:pPr marL="0" indent="0">
              <a:buFontTx/>
              <a:buNone/>
              <a:tabLst>
                <a:tab pos="448650" algn="l"/>
              </a:tabLst>
            </a:pPr>
            <a:endParaRPr lang="en-US" dirty="0">
              <a:latin typeface="Times New Roman" charset="0"/>
            </a:endParaRPr>
          </a:p>
          <a:p>
            <a:pPr marL="0" indent="0">
              <a:buFontTx/>
              <a:buNone/>
              <a:tabLst>
                <a:tab pos="448650" algn="l"/>
              </a:tabLst>
            </a:pPr>
            <a:endParaRPr lang="en-US" dirty="0">
              <a:latin typeface="Times New Roman" charset="0"/>
            </a:endParaRPr>
          </a:p>
        </p:txBody>
      </p:sp>
    </p:spTree>
    <p:extLst>
      <p:ext uri="{BB962C8B-B14F-4D97-AF65-F5344CB8AC3E}">
        <p14:creationId xmlns:p14="http://schemas.microsoft.com/office/powerpoint/2010/main" val="185578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EC04F5-24E1-5C4D-BD31-8BC0575EBE25}" type="slidenum">
              <a:rPr lang="en-US" sz="1200" b="0">
                <a:solidFill>
                  <a:prstClr val="black"/>
                </a:solidFill>
              </a:rPr>
              <a:pPr eaLnBrk="1" hangingPunct="1">
                <a:defRPr/>
              </a:pPr>
              <a:t>9</a:t>
            </a:fld>
            <a:endParaRPr lang="en-US" sz="1200" b="0" dirty="0">
              <a:solidFill>
                <a:prstClr val="black"/>
              </a:solidFill>
            </a:endParaRPr>
          </a:p>
        </p:txBody>
      </p:sp>
      <p:sp>
        <p:nvSpPr>
          <p:cNvPr id="396291" name="Rectangle 2"/>
          <p:cNvSpPr>
            <a:spLocks noGrp="1" noRot="1" noChangeAspect="1" noChangeArrowheads="1" noTextEdit="1"/>
          </p:cNvSpPr>
          <p:nvPr>
            <p:ph type="sldImg"/>
          </p:nvPr>
        </p:nvSpPr>
        <p:spPr>
          <a:xfrm>
            <a:off x="1144588" y="685800"/>
            <a:ext cx="4572000" cy="3429000"/>
          </a:xfrm>
          <a:ln/>
        </p:spPr>
      </p:sp>
      <p:sp>
        <p:nvSpPr>
          <p:cNvPr id="396292" name="Rectangle 3"/>
          <p:cNvSpPr>
            <a:spLocks noGrp="1" noChangeArrowheads="1"/>
          </p:cNvSpPr>
          <p:nvPr>
            <p:ph type="body" idx="1"/>
          </p:nvPr>
        </p:nvSpPr>
        <p:spPr>
          <a:xfrm>
            <a:off x="857250" y="4369009"/>
            <a:ext cx="5143500" cy="4362762"/>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A bimetallic stemmed thermometer can check temperatures from 0˚F to 220˚F  (–18˚C to 104˚C).</a:t>
            </a:r>
          </a:p>
          <a:p>
            <a:pPr marL="112163" indent="-112163">
              <a:buFontTx/>
              <a:buChar char="•"/>
              <a:tabLst>
                <a:tab pos="448650" algn="l"/>
              </a:tabLst>
              <a:defRPr/>
            </a:pPr>
            <a:r>
              <a:rPr lang="en-US" dirty="0">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2163" indent="-112163">
              <a:buFontTx/>
              <a:buChar char="•"/>
              <a:tabLst>
                <a:tab pos="448650" algn="l"/>
              </a:tabLst>
              <a:defRPr/>
            </a:pPr>
            <a:r>
              <a:rPr lang="en-US" dirty="0">
                <a:latin typeface="Times New Roman" charset="0"/>
                <a:cs typeface="+mn-cs"/>
              </a:rPr>
              <a:t>The calibration nut is used to adjust the thermometer to make it accurate. </a:t>
            </a:r>
            <a:endParaRPr lang="en-US" dirty="0" smtClean="0">
              <a:latin typeface="Times New Roman" charset="0"/>
              <a:cs typeface="+mn-cs"/>
            </a:endParaRPr>
          </a:p>
          <a:p>
            <a:pPr marL="112163" indent="-112163">
              <a:buFontTx/>
              <a:buChar char="•"/>
              <a:tabLst>
                <a:tab pos="448650" algn="l"/>
              </a:tabLst>
              <a:defRPr/>
            </a:pPr>
            <a:r>
              <a:rPr lang="en-US" dirty="0" smtClean="0">
                <a:latin typeface="Times New Roman" charset="0"/>
                <a:cs typeface="+mn-cs"/>
              </a:rPr>
              <a:t>The indicator head must have easy-to-read markings. </a:t>
            </a:r>
            <a:r>
              <a:rPr lang="en-US" sz="1200" b="0" i="0" u="none" strike="noStrike" kern="1200" baseline="0" dirty="0" smtClean="0">
                <a:solidFill>
                  <a:schemeClr val="tx1"/>
                </a:solidFill>
                <a:latin typeface="+mn-lt"/>
                <a:ea typeface="+mn-ea"/>
                <a:cs typeface="+mn-cs"/>
              </a:rPr>
              <a:t>Clear markings reduce the chance that someone will misread the thermometer. The thermometer must be scaled in at least two-degree increments. </a:t>
            </a:r>
            <a:endParaRPr lang="en-US" dirty="0">
              <a:latin typeface="Times New Roman" charset="0"/>
              <a:cs typeface="+mn-cs"/>
            </a:endParaRPr>
          </a:p>
          <a:p>
            <a:pPr marL="112163" indent="-112163">
              <a:tabLst>
                <a:tab pos="448650" algn="l"/>
              </a:tabLst>
              <a:defRPr/>
            </a:pPr>
            <a:endParaRPr lang="en-US" dirty="0">
              <a:latin typeface="Times New Roman" charset="0"/>
              <a:cs typeface="+mn-cs"/>
            </a:endParaRPr>
          </a:p>
        </p:txBody>
      </p:sp>
    </p:spTree>
    <p:extLst>
      <p:ext uri="{BB962C8B-B14F-4D97-AF65-F5344CB8AC3E}">
        <p14:creationId xmlns:p14="http://schemas.microsoft.com/office/powerpoint/2010/main" val="374986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3333" y="1023597"/>
            <a:ext cx="3183470" cy="941534"/>
          </a:xfrm>
          <a:prstGeom prst="rect">
            <a:avLst/>
          </a:prstGeom>
        </p:spPr>
      </p:pic>
      <p:pic>
        <p:nvPicPr>
          <p:cNvPr id="9"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8466"/>
            <a:ext cx="5519934" cy="6866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Tree>
    <p:extLst>
      <p:ext uri="{BB962C8B-B14F-4D97-AF65-F5344CB8AC3E}">
        <p14:creationId xmlns:p14="http://schemas.microsoft.com/office/powerpoint/2010/main" val="2834579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4336" y="1017091"/>
            <a:ext cx="2120129" cy="1302035"/>
          </a:xfrm>
          <a:prstGeom prst="rect">
            <a:avLst/>
          </a:prstGeom>
        </p:spPr>
      </p:pic>
    </p:spTree>
    <p:extLst>
      <p:ext uri="{BB962C8B-B14F-4D97-AF65-F5344CB8AC3E}">
        <p14:creationId xmlns:p14="http://schemas.microsoft.com/office/powerpoint/2010/main" val="5284581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anagerbook slide">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l="-137"/>
          <a:stretch/>
        </p:blipFill>
        <p:spPr bwMode="auto">
          <a:xfrm flipH="1">
            <a:off x="0" y="0"/>
            <a:ext cx="5314950" cy="6858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
        <p:nvSpPr>
          <p:cNvPr id="6" name="TextBox 5"/>
          <p:cNvSpPr txBox="1"/>
          <p:nvPr userDrawn="1"/>
        </p:nvSpPr>
        <p:spPr>
          <a:xfrm>
            <a:off x="5372100" y="1028700"/>
            <a:ext cx="3613029" cy="772519"/>
          </a:xfrm>
          <a:prstGeom prst="rect">
            <a:avLst/>
          </a:prstGeom>
          <a:noFill/>
        </p:spPr>
        <p:txBody>
          <a:bodyPr wrap="none" rtlCol="0">
            <a:spAutoFit/>
          </a:bodyPr>
          <a:lstStyle/>
          <a:p>
            <a:pPr>
              <a:lnSpc>
                <a:spcPct val="80000"/>
              </a:lnSpc>
            </a:pPr>
            <a:r>
              <a:rPr lang="en-US" sz="2400" b="0" dirty="0" smtClean="0">
                <a:solidFill>
                  <a:schemeClr val="tx1"/>
                </a:solidFill>
                <a:latin typeface="Arial"/>
                <a:cs typeface="Arial"/>
              </a:rPr>
              <a:t>7</a:t>
            </a:r>
            <a:r>
              <a:rPr lang="en-US" sz="2400" b="0" baseline="30000" dirty="0" smtClean="0">
                <a:solidFill>
                  <a:schemeClr val="tx1"/>
                </a:solidFill>
                <a:latin typeface="Arial"/>
                <a:cs typeface="Arial"/>
              </a:rPr>
              <a:t>th</a:t>
            </a:r>
            <a:r>
              <a:rPr lang="en-US" sz="2400" b="0" dirty="0" smtClean="0">
                <a:solidFill>
                  <a:schemeClr val="tx1"/>
                </a:solidFill>
                <a:latin typeface="Arial"/>
                <a:cs typeface="Arial"/>
              </a:rPr>
              <a:t> Edition</a:t>
            </a:r>
            <a:br>
              <a:rPr lang="en-US" sz="2400" b="0" dirty="0" smtClean="0">
                <a:solidFill>
                  <a:schemeClr val="tx1"/>
                </a:solidFill>
                <a:latin typeface="Arial"/>
                <a:cs typeface="Arial"/>
              </a:rPr>
            </a:br>
            <a:r>
              <a:rPr lang="en-US" sz="3000" b="1" i="0" dirty="0" err="1" smtClean="0">
                <a:solidFill>
                  <a:schemeClr val="tx1"/>
                </a:solidFill>
                <a:latin typeface="Arial"/>
                <a:cs typeface="Arial"/>
              </a:rPr>
              <a:t>ServSafe</a:t>
            </a:r>
            <a:r>
              <a:rPr lang="en-US" sz="3000" b="1" i="0" dirty="0" smtClean="0">
                <a:solidFill>
                  <a:schemeClr val="tx1"/>
                </a:solidFill>
                <a:latin typeface="Arial"/>
                <a:cs typeface="Arial"/>
              </a:rPr>
              <a:t> Manager </a:t>
            </a:r>
            <a:endParaRPr lang="en-US" sz="3000" b="1" i="0" dirty="0">
              <a:solidFill>
                <a:schemeClr val="tx1"/>
              </a:solidFill>
              <a:latin typeface="Arial"/>
              <a:cs typeface="Arial"/>
            </a:endParaRPr>
          </a:p>
        </p:txBody>
      </p:sp>
      <p:sp>
        <p:nvSpPr>
          <p:cNvPr id="3" name="Text Placeholder 2"/>
          <p:cNvSpPr>
            <a:spLocks noGrp="1"/>
          </p:cNvSpPr>
          <p:nvPr>
            <p:ph type="body" sz="quarter" idx="10"/>
          </p:nvPr>
        </p:nvSpPr>
        <p:spPr>
          <a:xfrm>
            <a:off x="5324236" y="3455255"/>
            <a:ext cx="3819764" cy="1997404"/>
          </a:xfrm>
        </p:spPr>
        <p:txBody>
          <a:bodyPr/>
          <a:lstStyle>
            <a:lvl1pPr marL="0" indent="0" algn="ctr">
              <a:buFontTx/>
              <a:buNone/>
              <a:defRPr sz="40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603472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676360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3 image right">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522896" y="24257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2" name="Picture Placeholder 9"/>
          <p:cNvSpPr>
            <a:spLocks noGrp="1"/>
          </p:cNvSpPr>
          <p:nvPr>
            <p:ph type="pic" sz="quarter" idx="14"/>
          </p:nvPr>
        </p:nvSpPr>
        <p:spPr>
          <a:xfrm>
            <a:off x="6522896" y="36576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0" name="Picture Placeholder 9"/>
          <p:cNvSpPr>
            <a:spLocks noGrp="1"/>
          </p:cNvSpPr>
          <p:nvPr>
            <p:ph type="pic" sz="quarter" idx="12"/>
          </p:nvPr>
        </p:nvSpPr>
        <p:spPr>
          <a:xfrm>
            <a:off x="6523038" y="1243013"/>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61022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1935819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78911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1 large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2626" y="1243013"/>
            <a:ext cx="2604812" cy="4184904"/>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661284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active_Title, Content_2 answer_why?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1109131" y="2787071"/>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1092197" y="2145803"/>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18" name="Text Placeholder 15"/>
          <p:cNvSpPr>
            <a:spLocks noGrp="1"/>
          </p:cNvSpPr>
          <p:nvPr>
            <p:ph type="body" sz="quarter" idx="16"/>
          </p:nvPr>
        </p:nvSpPr>
        <p:spPr>
          <a:xfrm>
            <a:off x="3742263"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4794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 plac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1845573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3801533" y="2548685"/>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3793069" y="2111935"/>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15"/>
          <p:cNvSpPr>
            <a:spLocks noGrp="1"/>
          </p:cNvSpPr>
          <p:nvPr>
            <p:ph type="body" sz="quarter" idx="16"/>
          </p:nvPr>
        </p:nvSpPr>
        <p:spPr>
          <a:xfrm>
            <a:off x="3801532"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574408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active_Title, A/B_2image placement">
    <p:spTree>
      <p:nvGrpSpPr>
        <p:cNvPr id="1" name=""/>
        <p:cNvGrpSpPr/>
        <p:nvPr/>
      </p:nvGrpSpPr>
      <p:grpSpPr>
        <a:xfrm>
          <a:off x="0" y="0"/>
          <a:ext cx="0" cy="0"/>
          <a:chOff x="0" y="0"/>
          <a:chExt cx="0" cy="0"/>
        </a:xfrm>
      </p:grpSpPr>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8610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t="-199"/>
          <a:stretch/>
        </p:blipFill>
        <p:spPr bwMode="auto">
          <a:xfrm>
            <a:off x="0" y="-8467"/>
            <a:ext cx="5283200"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745" y="1014131"/>
            <a:ext cx="2350577" cy="1236742"/>
          </a:xfrm>
          <a:prstGeom prst="rect">
            <a:avLst/>
          </a:prstGeom>
        </p:spPr>
      </p:pic>
    </p:spTree>
    <p:extLst>
      <p:ext uri="{BB962C8B-B14F-4D97-AF65-F5344CB8AC3E}">
        <p14:creationId xmlns:p14="http://schemas.microsoft.com/office/powerpoint/2010/main" val="12323342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active_Title, Content, 2image_new bui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smtClean="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smtClean="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smtClean="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3363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active 1 image right_new build">
    <p:spTree>
      <p:nvGrpSpPr>
        <p:cNvPr id="1" name=""/>
        <p:cNvGrpSpPr/>
        <p:nvPr/>
      </p:nvGrpSpPr>
      <p:grpSpPr>
        <a:xfrm>
          <a:off x="0" y="0"/>
          <a:ext cx="0" cy="0"/>
          <a:chOff x="0" y="0"/>
          <a:chExt cx="0" cy="0"/>
        </a:xfrm>
      </p:grpSpPr>
      <p:sp>
        <p:nvSpPr>
          <p:cNvPr id="17" name="Text Placeholder 14"/>
          <p:cNvSpPr>
            <a:spLocks noGrp="1"/>
          </p:cNvSpPr>
          <p:nvPr>
            <p:ph type="body" sz="quarter" idx="16"/>
          </p:nvPr>
        </p:nvSpPr>
        <p:spPr>
          <a:xfrm>
            <a:off x="3714750" y="2914650"/>
            <a:ext cx="5295900" cy="461665"/>
          </a:xfrm>
        </p:spPr>
        <p:txBody>
          <a:bodyPr/>
          <a:lstStyle>
            <a:lvl1pPr>
              <a:defRPr b="0">
                <a:solidFill>
                  <a:schemeClr val="tx1"/>
                </a:solidFill>
              </a:defRPr>
            </a:lvl1pPr>
          </a:lstStyle>
          <a:p>
            <a:pPr lvl="0"/>
            <a:r>
              <a:rPr lang="en-US" dirty="0" smtClean="0"/>
              <a:t>Click to edit Master text styles</a:t>
            </a:r>
          </a:p>
        </p:txBody>
      </p:sp>
      <p:sp>
        <p:nvSpPr>
          <p:cNvPr id="16" name="Text Placeholder 14"/>
          <p:cNvSpPr>
            <a:spLocks noGrp="1"/>
          </p:cNvSpPr>
          <p:nvPr>
            <p:ph type="body" sz="quarter" idx="15"/>
          </p:nvPr>
        </p:nvSpPr>
        <p:spPr>
          <a:xfrm>
            <a:off x="3714750" y="2452985"/>
            <a:ext cx="5295900" cy="461665"/>
          </a:xfrm>
        </p:spPr>
        <p:txBody>
          <a:bodyPr/>
          <a:lstStyle>
            <a:lvl1pPr>
              <a:defRPr b="0">
                <a:solidFill>
                  <a:schemeClr val="tx1"/>
                </a:solidFill>
              </a:defRPr>
            </a:lvl1pPr>
          </a:lstStyle>
          <a:p>
            <a:pPr lvl="0"/>
            <a:r>
              <a:rPr lang="en-US" dirty="0" smtClean="0"/>
              <a:t>Click to edit Master text styles</a:t>
            </a:r>
          </a:p>
        </p:txBody>
      </p:sp>
      <p:sp>
        <p:nvSpPr>
          <p:cNvPr id="15" name="Text Placeholder 14"/>
          <p:cNvSpPr>
            <a:spLocks noGrp="1"/>
          </p:cNvSpPr>
          <p:nvPr>
            <p:ph type="body" sz="quarter" idx="14"/>
          </p:nvPr>
        </p:nvSpPr>
        <p:spPr>
          <a:xfrm>
            <a:off x="3714750" y="1976735"/>
            <a:ext cx="5295900" cy="461665"/>
          </a:xfrm>
        </p:spPr>
        <p:txBody>
          <a:bodyPr/>
          <a:lstStyle>
            <a:lvl1pPr>
              <a:defRPr b="0">
                <a:solidFill>
                  <a:schemeClr val="tx1"/>
                </a:solidFill>
              </a:defRPr>
            </a:lvl1pPr>
          </a:lstStyle>
          <a:p>
            <a:pPr lvl="0"/>
            <a:r>
              <a:rPr lang="en-US" dirty="0" smtClean="0"/>
              <a:t>Click to edit Master text styles</a:t>
            </a:r>
          </a:p>
        </p:txBody>
      </p:sp>
      <p:sp>
        <p:nvSpPr>
          <p:cNvPr id="13" name="Text Placeholder 12"/>
          <p:cNvSpPr>
            <a:spLocks noGrp="1"/>
          </p:cNvSpPr>
          <p:nvPr>
            <p:ph type="body" sz="quarter" idx="13"/>
          </p:nvPr>
        </p:nvSpPr>
        <p:spPr>
          <a:xfrm>
            <a:off x="390525" y="1112838"/>
            <a:ext cx="8086725" cy="457200"/>
          </a:xfrm>
        </p:spPr>
        <p:txBody>
          <a:bodyPr/>
          <a:lstStyle/>
          <a:p>
            <a:pPr lvl="0"/>
            <a:r>
              <a:rPr lang="en-US" dirty="0" smtClean="0"/>
              <a:t>Click to edit Master text styles</a:t>
            </a:r>
          </a:p>
        </p:txBody>
      </p:sp>
      <p:sp>
        <p:nvSpPr>
          <p:cNvPr id="11"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18" name="Text Placeholder 14"/>
          <p:cNvSpPr>
            <a:spLocks noGrp="1"/>
          </p:cNvSpPr>
          <p:nvPr>
            <p:ph type="body" sz="quarter" idx="17"/>
          </p:nvPr>
        </p:nvSpPr>
        <p:spPr>
          <a:xfrm>
            <a:off x="3714750" y="3395601"/>
            <a:ext cx="5295900" cy="461665"/>
          </a:xfrm>
        </p:spPr>
        <p:txBody>
          <a:bodyPr/>
          <a:lstStyle>
            <a:lvl1pPr>
              <a:defRPr b="0">
                <a:solidFill>
                  <a:schemeClr val="tx1"/>
                </a:solidFill>
              </a:defRPr>
            </a:lvl1pPr>
          </a:lstStyle>
          <a:p>
            <a:pPr lvl="0"/>
            <a:r>
              <a:rPr lang="en-US" dirty="0" smtClean="0"/>
              <a:t>Click to edit Master text styles</a:t>
            </a:r>
          </a:p>
        </p:txBody>
      </p:sp>
      <p:sp>
        <p:nvSpPr>
          <p:cNvPr id="19"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Tree>
    <p:extLst>
      <p:ext uri="{BB962C8B-B14F-4D97-AF65-F5344CB8AC3E}">
        <p14:creationId xmlns:p14="http://schemas.microsoft.com/office/powerpoint/2010/main" val="18187434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328">
          <p15:clr>
            <a:srgbClr val="FBAE40"/>
          </p15:clr>
        </p15:guide>
        <p15:guide id="3" orient="horz" pos="12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D lets watch">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390525" y="158750"/>
            <a:ext cx="8235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kern="0" dirty="0" smtClean="0">
                <a:latin typeface="Arial Narrow" charset="0"/>
                <a:cs typeface="+mj-cs"/>
              </a:rPr>
              <a:t>DVD</a:t>
            </a:r>
            <a:endParaRPr lang="en-US" kern="0" dirty="0">
              <a:latin typeface="Arial Narrow" charset="0"/>
              <a:cs typeface="+mj-cs"/>
            </a:endParaRP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pic>
        <p:nvPicPr>
          <p:cNvPr id="7" name="Picture 6"/>
          <p:cNvPicPr>
            <a:picLocks noChangeAspect="1"/>
          </p:cNvPicPr>
          <p:nvPr userDrawn="1"/>
        </p:nvPicPr>
        <p:blipFill>
          <a:blip r:embed="rId2"/>
          <a:stretch>
            <a:fillRect/>
          </a:stretch>
        </p:blipFill>
        <p:spPr>
          <a:xfrm>
            <a:off x="121534" y="831879"/>
            <a:ext cx="8900931" cy="5194242"/>
          </a:xfrm>
          <a:prstGeom prst="rect">
            <a:avLst/>
          </a:prstGeom>
        </p:spPr>
      </p:pic>
    </p:spTree>
    <p:extLst>
      <p:ext uri="{BB962C8B-B14F-4D97-AF65-F5344CB8AC3E}">
        <p14:creationId xmlns:p14="http://schemas.microsoft.com/office/powerpoint/2010/main" val="616317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ethings to kn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1534" y="831879"/>
            <a:ext cx="8900931" cy="5194242"/>
          </a:xfrm>
          <a:prstGeom prst="rect">
            <a:avLst/>
          </a:prstGeom>
        </p:spPr>
      </p:pic>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5" name="Rectangle 2"/>
          <p:cNvSpPr>
            <a:spLocks noGrp="1" noChangeArrowheads="1"/>
          </p:cNvSpPr>
          <p:nvPr>
            <p:ph type="title" hasCustomPrompt="1"/>
          </p:nvPr>
        </p:nvSpPr>
        <p:spPr>
          <a:xfrm>
            <a:off x="390525" y="158750"/>
            <a:ext cx="8235950" cy="519112"/>
          </a:xfrm>
        </p:spPr>
        <p:txBody>
          <a:bodyPr/>
          <a:lstStyle>
            <a:lvl1pPr>
              <a:defRPr lang="en-US" smtClean="0">
                <a:latin typeface="Arial Narrow" charset="0"/>
              </a:defRPr>
            </a:lvl1p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7587501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4412288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641436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1"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332544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270385"/>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270385"/>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3603487"/>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3603487"/>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05412363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761449"/>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761449"/>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4094551"/>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4094551"/>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8628690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ontent_4 image_only">
    <p:spTree>
      <p:nvGrpSpPr>
        <p:cNvPr id="1" name=""/>
        <p:cNvGrpSpPr/>
        <p:nvPr/>
      </p:nvGrpSpPr>
      <p:grpSpPr>
        <a:xfrm>
          <a:off x="0" y="0"/>
          <a:ext cx="0" cy="0"/>
          <a:chOff x="0" y="0"/>
          <a:chExt cx="0" cy="0"/>
        </a:xfrm>
      </p:grpSpPr>
      <p:sp>
        <p:nvSpPr>
          <p:cNvPr id="20" name="Picture Placeholder 15"/>
          <p:cNvSpPr>
            <a:spLocks noGrp="1"/>
          </p:cNvSpPr>
          <p:nvPr>
            <p:ph type="pic" sz="quarter" idx="26"/>
          </p:nvPr>
        </p:nvSpPr>
        <p:spPr>
          <a:xfrm>
            <a:off x="4742761"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880289"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932156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2906" y="1014131"/>
            <a:ext cx="2162377" cy="1240583"/>
          </a:xfrm>
          <a:prstGeom prst="rect">
            <a:avLst/>
          </a:prstGeom>
        </p:spPr>
      </p:pic>
    </p:spTree>
    <p:extLst>
      <p:ext uri="{BB962C8B-B14F-4D97-AF65-F5344CB8AC3E}">
        <p14:creationId xmlns:p14="http://schemas.microsoft.com/office/powerpoint/2010/main" val="36090471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3775522"/>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378352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2507356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168958512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content_4 across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84696661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_5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4474860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379650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710702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81093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435531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0897842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content_6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8" name="Picture Placeholder 15"/>
          <p:cNvSpPr>
            <a:spLocks noGrp="1"/>
          </p:cNvSpPr>
          <p:nvPr>
            <p:ph type="pic" sz="quarter" idx="28"/>
          </p:nvPr>
        </p:nvSpPr>
        <p:spPr>
          <a:xfrm>
            <a:off x="6283324"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Picture Placeholder 15"/>
          <p:cNvSpPr>
            <a:spLocks noGrp="1"/>
          </p:cNvSpPr>
          <p:nvPr>
            <p:ph type="pic" sz="quarter" idx="29"/>
          </p:nvPr>
        </p:nvSpPr>
        <p:spPr>
          <a:xfrm>
            <a:off x="3410917"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548445"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8423755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content_8 image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Text Placeholder 21"/>
          <p:cNvSpPr>
            <a:spLocks noGrp="1"/>
          </p:cNvSpPr>
          <p:nvPr>
            <p:ph type="body" sz="quarter" idx="24"/>
          </p:nvPr>
        </p:nvSpPr>
        <p:spPr>
          <a:xfrm>
            <a:off x="225218"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7" name="Picture Placeholder 15"/>
          <p:cNvSpPr>
            <a:spLocks noGrp="1"/>
          </p:cNvSpPr>
          <p:nvPr>
            <p:ph type="pic" sz="quarter" idx="25"/>
          </p:nvPr>
        </p:nvSpPr>
        <p:spPr>
          <a:xfrm>
            <a:off x="225219"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21"/>
          <p:cNvSpPr>
            <a:spLocks noGrp="1"/>
          </p:cNvSpPr>
          <p:nvPr>
            <p:ph type="body" sz="quarter" idx="26"/>
          </p:nvPr>
        </p:nvSpPr>
        <p:spPr>
          <a:xfrm>
            <a:off x="245158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9" name="Picture Placeholder 15"/>
          <p:cNvSpPr>
            <a:spLocks noGrp="1"/>
          </p:cNvSpPr>
          <p:nvPr>
            <p:ph type="pic" sz="quarter" idx="27"/>
          </p:nvPr>
        </p:nvSpPr>
        <p:spPr>
          <a:xfrm>
            <a:off x="245158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Text Placeholder 21"/>
          <p:cNvSpPr>
            <a:spLocks noGrp="1"/>
          </p:cNvSpPr>
          <p:nvPr>
            <p:ph type="body" sz="quarter" idx="28"/>
          </p:nvPr>
        </p:nvSpPr>
        <p:spPr>
          <a:xfrm>
            <a:off x="465807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8" name="Picture Placeholder 15"/>
          <p:cNvSpPr>
            <a:spLocks noGrp="1"/>
          </p:cNvSpPr>
          <p:nvPr>
            <p:ph type="pic" sz="quarter" idx="29"/>
          </p:nvPr>
        </p:nvSpPr>
        <p:spPr>
          <a:xfrm>
            <a:off x="465807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30"/>
          </p:nvPr>
        </p:nvSpPr>
        <p:spPr>
          <a:xfrm>
            <a:off x="6884442"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30" name="Picture Placeholder 15"/>
          <p:cNvSpPr>
            <a:spLocks noGrp="1"/>
          </p:cNvSpPr>
          <p:nvPr>
            <p:ph type="pic" sz="quarter" idx="31"/>
          </p:nvPr>
        </p:nvSpPr>
        <p:spPr>
          <a:xfrm>
            <a:off x="6884443"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68463034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8" name="Picture Placeholder 15"/>
          <p:cNvSpPr>
            <a:spLocks noGrp="1"/>
          </p:cNvSpPr>
          <p:nvPr>
            <p:ph type="pic" sz="quarter" idx="32"/>
          </p:nvPr>
        </p:nvSpPr>
        <p:spPr>
          <a:xfrm>
            <a:off x="225219"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9" name="Picture Placeholder 15"/>
          <p:cNvSpPr>
            <a:spLocks noGrp="1"/>
          </p:cNvSpPr>
          <p:nvPr>
            <p:ph type="pic" sz="quarter" idx="33"/>
          </p:nvPr>
        </p:nvSpPr>
        <p:spPr>
          <a:xfrm>
            <a:off x="2451587"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4436204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8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95401"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3" name="Picture Placeholder 15"/>
          <p:cNvSpPr>
            <a:spLocks noGrp="1"/>
          </p:cNvSpPr>
          <p:nvPr>
            <p:ph type="pic" sz="quarter" idx="19"/>
          </p:nvPr>
        </p:nvSpPr>
        <p:spPr>
          <a:xfrm>
            <a:off x="242176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67941476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38800" y="1023771"/>
            <a:ext cx="2780749" cy="1229060"/>
          </a:xfrm>
          <a:prstGeom prst="rect">
            <a:avLst/>
          </a:prstGeom>
        </p:spPr>
      </p:pic>
    </p:spTree>
    <p:extLst>
      <p:ext uri="{BB962C8B-B14F-4D97-AF65-F5344CB8AC3E}">
        <p14:creationId xmlns:p14="http://schemas.microsoft.com/office/powerpoint/2010/main" val="21154366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38" name="Picture Placeholder 15"/>
          <p:cNvSpPr>
            <a:spLocks noGrp="1"/>
          </p:cNvSpPr>
          <p:nvPr>
            <p:ph type="pic" sz="quarter" idx="32"/>
          </p:nvPr>
        </p:nvSpPr>
        <p:spPr>
          <a:xfrm>
            <a:off x="582988"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Picture Placeholder 15"/>
          <p:cNvSpPr>
            <a:spLocks noGrp="1"/>
          </p:cNvSpPr>
          <p:nvPr>
            <p:ph type="pic" sz="quarter" idx="33"/>
          </p:nvPr>
        </p:nvSpPr>
        <p:spPr>
          <a:xfrm>
            <a:off x="2252762"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34"/>
          </p:nvPr>
        </p:nvSpPr>
        <p:spPr>
          <a:xfrm>
            <a:off x="3912597"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35"/>
          </p:nvPr>
        </p:nvSpPr>
        <p:spPr>
          <a:xfrm>
            <a:off x="5592311"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36"/>
          </p:nvPr>
        </p:nvSpPr>
        <p:spPr>
          <a:xfrm>
            <a:off x="7262085" y="253311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15"/>
          <p:cNvSpPr>
            <a:spLocks noGrp="1"/>
          </p:cNvSpPr>
          <p:nvPr>
            <p:ph type="pic" sz="quarter" idx="37"/>
          </p:nvPr>
        </p:nvSpPr>
        <p:spPr>
          <a:xfrm>
            <a:off x="582988"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2" name="Picture Placeholder 15"/>
          <p:cNvSpPr>
            <a:spLocks noGrp="1"/>
          </p:cNvSpPr>
          <p:nvPr>
            <p:ph type="pic" sz="quarter" idx="38"/>
          </p:nvPr>
        </p:nvSpPr>
        <p:spPr>
          <a:xfrm>
            <a:off x="2252762"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15"/>
          <p:cNvSpPr>
            <a:spLocks noGrp="1"/>
          </p:cNvSpPr>
          <p:nvPr>
            <p:ph type="pic" sz="quarter" idx="39"/>
          </p:nvPr>
        </p:nvSpPr>
        <p:spPr>
          <a:xfrm>
            <a:off x="3912597"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Picture Placeholder 15"/>
          <p:cNvSpPr>
            <a:spLocks noGrp="1"/>
          </p:cNvSpPr>
          <p:nvPr>
            <p:ph type="pic" sz="quarter" idx="40"/>
          </p:nvPr>
        </p:nvSpPr>
        <p:spPr>
          <a:xfrm>
            <a:off x="5592311"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41"/>
          </p:nvPr>
        </p:nvSpPr>
        <p:spPr>
          <a:xfrm>
            <a:off x="7262085" y="472966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17"/>
          </p:nvPr>
        </p:nvSpPr>
        <p:spPr>
          <a:xfrm>
            <a:off x="582988" y="1794065"/>
            <a:ext cx="2895708" cy="659535"/>
          </a:xfrm>
        </p:spPr>
        <p:txBody>
          <a:bodyPr/>
          <a:lstStyle>
            <a:lvl1pPr algn="l">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42"/>
          </p:nvPr>
        </p:nvSpPr>
        <p:spPr>
          <a:xfrm>
            <a:off x="622744" y="3970735"/>
            <a:ext cx="2895708" cy="659535"/>
          </a:xfrm>
        </p:spPr>
        <p:txBody>
          <a:bodyPr/>
          <a:lstStyle>
            <a:lvl1pPr algn="l">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4330509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top left Image, table">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285750" y="992819"/>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62225" y="1143001"/>
            <a:ext cx="6067425" cy="914400"/>
          </a:xfrm>
        </p:spPr>
        <p:txBody>
          <a:bodyPr/>
          <a:lstStyle>
            <a:lvl1pPr>
              <a:defRPr>
                <a:solidFill>
                  <a:schemeClr val="tx1"/>
                </a:solidFill>
              </a:defRPr>
            </a:lvl1pPr>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3428964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6182945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1387718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2 colum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84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305086" cy="6874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9633" y="1016680"/>
            <a:ext cx="2707773" cy="2104766"/>
          </a:xfrm>
          <a:prstGeom prst="rect">
            <a:avLst/>
          </a:prstGeom>
        </p:spPr>
      </p:pic>
    </p:spTree>
    <p:extLst>
      <p:ext uri="{BB962C8B-B14F-4D97-AF65-F5344CB8AC3E}">
        <p14:creationId xmlns:p14="http://schemas.microsoft.com/office/powerpoint/2010/main" val="2676176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626"/>
            <a:ext cx="5305086"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1002973"/>
            <a:ext cx="2707773" cy="1298195"/>
          </a:xfrm>
          <a:prstGeom prst="rect">
            <a:avLst/>
          </a:prstGeom>
        </p:spPr>
      </p:pic>
    </p:spTree>
    <p:extLst>
      <p:ext uri="{BB962C8B-B14F-4D97-AF65-F5344CB8AC3E}">
        <p14:creationId xmlns:p14="http://schemas.microsoft.com/office/powerpoint/2010/main" val="40690523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292" y="-8626"/>
            <a:ext cx="5273568"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950501"/>
            <a:ext cx="2757703" cy="1282831"/>
          </a:xfrm>
          <a:prstGeom prst="rect">
            <a:avLst/>
          </a:prstGeom>
        </p:spPr>
      </p:pic>
    </p:spTree>
    <p:extLst>
      <p:ext uri="{BB962C8B-B14F-4D97-AF65-F5344CB8AC3E}">
        <p14:creationId xmlns:p14="http://schemas.microsoft.com/office/powerpoint/2010/main" val="69019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292" y="0"/>
            <a:ext cx="5300204" cy="6848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82256" y="1008244"/>
            <a:ext cx="2120129" cy="1697640"/>
          </a:xfrm>
          <a:prstGeom prst="rect">
            <a:avLst/>
          </a:prstGeom>
        </p:spPr>
      </p:pic>
    </p:spTree>
    <p:extLst>
      <p:ext uri="{BB962C8B-B14F-4D97-AF65-F5344CB8AC3E}">
        <p14:creationId xmlns:p14="http://schemas.microsoft.com/office/powerpoint/2010/main" val="406371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9939"/>
            <a:ext cx="5297555" cy="6867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5427" y="941910"/>
            <a:ext cx="2945903" cy="1359648"/>
          </a:xfrm>
          <a:prstGeom prst="rect">
            <a:avLst/>
          </a:prstGeom>
        </p:spPr>
      </p:pic>
    </p:spTree>
    <p:extLst>
      <p:ext uri="{BB962C8B-B14F-4D97-AF65-F5344CB8AC3E}">
        <p14:creationId xmlns:p14="http://schemas.microsoft.com/office/powerpoint/2010/main" val="6913263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auto">
          <a:xfrm>
            <a:off x="0" y="0"/>
            <a:ext cx="9144000" cy="792480"/>
          </a:xfrm>
          <a:prstGeom prst="rect">
            <a:avLst/>
          </a:prstGeom>
          <a:solidFill>
            <a:srgbClr val="6F7C91"/>
          </a:soli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rgbClr val="6F7C91"/>
                </a:solidFill>
                <a:latin typeface="Arial Narrow" charset="0"/>
                <a:cs typeface="+mn-cs"/>
              </a:defRPr>
            </a:lvl1pPr>
          </a:lstStyle>
          <a:p>
            <a:pPr fontAlgn="base">
              <a:spcBef>
                <a:spcPct val="0"/>
              </a:spcBef>
              <a:spcAft>
                <a:spcPct val="0"/>
              </a:spcAft>
              <a:defRPr/>
            </a:pPr>
            <a:fld id="{B2689DD5-54FA-EB46-8645-722075446EAA}"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34914252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27" r:id="rId11"/>
    <p:sldLayoutId id="2147483694" r:id="rId12"/>
    <p:sldLayoutId id="2147483695" r:id="rId13"/>
    <p:sldLayoutId id="2147483696" r:id="rId14"/>
    <p:sldLayoutId id="2147483697" r:id="rId15"/>
    <p:sldLayoutId id="2147483726"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697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14"/>
          <p:cNvSpPr>
            <a:spLocks noGrp="1" noChangeArrowheads="1"/>
          </p:cNvSpPr>
          <p:nvPr>
            <p:ph type="title"/>
          </p:nvPr>
        </p:nvSpPr>
        <p:spPr/>
        <p:txBody>
          <a:bodyPr/>
          <a:lstStyle/>
          <a:p>
            <a:pPr eaLnBrk="1" hangingPunct="1">
              <a:defRPr/>
            </a:pPr>
            <a:r>
              <a:rPr lang="en-US" dirty="0">
                <a:latin typeface="Arial Narrow" charset="0"/>
                <a:cs typeface="+mj-cs"/>
              </a:rPr>
              <a:t>Monitoring Time and Temperature</a:t>
            </a:r>
          </a:p>
        </p:txBody>
      </p:sp>
      <p:sp>
        <p:nvSpPr>
          <p:cNvPr id="115714" name="Rectangle 3"/>
          <p:cNvSpPr>
            <a:spLocks noGrp="1" noChangeArrowheads="1"/>
          </p:cNvSpPr>
          <p:nvPr>
            <p:ph idx="1"/>
          </p:nvPr>
        </p:nvSpPr>
        <p:spPr/>
        <p:txBody>
          <a:bodyPr/>
          <a:lstStyle/>
          <a:p>
            <a:pPr marL="0" indent="0" eaLnBrk="1" hangingPunct="1">
              <a:defRPr/>
            </a:pPr>
            <a:r>
              <a:rPr lang="en-US" dirty="0">
                <a:latin typeface="Arial Narrow" charset="0"/>
                <a:cs typeface="+mn-cs"/>
              </a:rPr>
              <a:t>Thermocouples and </a:t>
            </a:r>
            <a:r>
              <a:rPr lang="en-US" dirty="0" smtClean="0">
                <a:latin typeface="Arial Narrow" charset="0"/>
                <a:cs typeface="+mn-cs"/>
              </a:rPr>
              <a:t>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smtClean="0">
                <a:solidFill>
                  <a:srgbClr val="000000"/>
                </a:solidFill>
                <a:latin typeface="Arial Narrow" charset="0"/>
              </a:rPr>
              <a:t>Have </a:t>
            </a:r>
            <a:r>
              <a:rPr lang="en-US" dirty="0">
                <a:solidFill>
                  <a:srgbClr val="000000"/>
                </a:solidFill>
                <a:latin typeface="Arial Narrow" charset="0"/>
              </a:rPr>
              <a:t>a sensing area on the tip of their </a:t>
            </a:r>
            <a:r>
              <a:rPr lang="en-US" dirty="0" smtClean="0">
                <a:solidFill>
                  <a:srgbClr val="000000"/>
                </a:solidFill>
                <a:latin typeface="Arial Narrow" charset="0"/>
              </a:rPr>
              <a:t>probes</a:t>
            </a:r>
            <a:endParaRPr lang="en-US" dirty="0">
              <a:solidFill>
                <a:srgbClr val="000000"/>
              </a:solidFill>
              <a:latin typeface="Arial Narrow" charset="0"/>
            </a:endParaRP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334"/>
            <a:ext cx="2100072" cy="1820062"/>
          </a:xfrm>
          <a:prstGeom prst="rect">
            <a:avLst/>
          </a:prstGeom>
        </p:spPr>
      </p:pic>
    </p:spTree>
    <p:extLst>
      <p:ext uri="{BB962C8B-B14F-4D97-AF65-F5344CB8AC3E}">
        <p14:creationId xmlns:p14="http://schemas.microsoft.com/office/powerpoint/2010/main" val="1444581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4-11</a:t>
            </a:r>
          </a:p>
        </p:txBody>
      </p:sp>
      <p:sp>
        <p:nvSpPr>
          <p:cNvPr id="115717" name="Rectangle 14"/>
          <p:cNvSpPr>
            <a:spLocks noGrp="1" noChangeArrowheads="1"/>
          </p:cNvSpPr>
          <p:nvPr>
            <p:ph type="title"/>
          </p:nvPr>
        </p:nvSpPr>
        <p:spPr/>
        <p:txBody>
          <a:bodyPr/>
          <a:lstStyle/>
          <a:p>
            <a:pPr eaLnBrk="1" hangingPunct="1">
              <a:defRPr/>
            </a:pPr>
            <a:r>
              <a:rPr lang="en-US" dirty="0">
                <a:latin typeface="Arial Narrow" charset="0"/>
                <a:cs typeface="+mj-cs"/>
              </a:rPr>
              <a:t>Monitoring Time and Temperature</a:t>
            </a:r>
          </a:p>
        </p:txBody>
      </p:sp>
      <p:pic>
        <p:nvPicPr>
          <p:cNvPr id="7" name="Picture Placeholder 6" descr="414immersionProbe_E270E290E310E330_26678_rtd.jpg"/>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484188" y="1428750"/>
            <a:ext cx="5975968" cy="1175376"/>
          </a:xfrm>
        </p:spPr>
      </p:pic>
      <p:sp>
        <p:nvSpPr>
          <p:cNvPr id="2" name="Rectangle 1"/>
          <p:cNvSpPr/>
          <p:nvPr/>
        </p:nvSpPr>
        <p:spPr>
          <a:xfrm>
            <a:off x="6644678" y="1589296"/>
            <a:ext cx="2247731" cy="461665"/>
          </a:xfrm>
          <a:prstGeom prst="rect">
            <a:avLst/>
          </a:prstGeom>
        </p:spPr>
        <p:txBody>
          <a:bodyPr wrap="none">
            <a:spAutoFit/>
          </a:bodyPr>
          <a:lstStyle/>
          <a:p>
            <a:r>
              <a:rPr lang="en-US" sz="2400" b="1" dirty="0">
                <a:solidFill>
                  <a:srgbClr val="E97635"/>
                </a:solidFill>
                <a:latin typeface="Arial Narrow" charset="0"/>
                <a:ea typeface="ＭＳ Ｐゴシック" charset="0"/>
              </a:rPr>
              <a:t>Immersion Probe</a:t>
            </a:r>
          </a:p>
        </p:txBody>
      </p:sp>
      <p:sp>
        <p:nvSpPr>
          <p:cNvPr id="10" name="Rectangle 9"/>
          <p:cNvSpPr/>
          <p:nvPr/>
        </p:nvSpPr>
        <p:spPr>
          <a:xfrm>
            <a:off x="3992853" y="3077601"/>
            <a:ext cx="3148926" cy="461665"/>
          </a:xfrm>
          <a:prstGeom prst="rect">
            <a:avLst/>
          </a:prstGeom>
        </p:spPr>
        <p:txBody>
          <a:bodyPr wrap="square">
            <a:spAutoFit/>
          </a:bodyPr>
          <a:lstStyle/>
          <a:p>
            <a:r>
              <a:rPr lang="en-US" sz="2400" b="1" dirty="0">
                <a:solidFill>
                  <a:srgbClr val="E97635"/>
                </a:solidFill>
                <a:latin typeface="Arial Narrow" charset="0"/>
                <a:ea typeface="ＭＳ Ｐゴシック" charset="0"/>
              </a:rPr>
              <a:t>Surface Probe</a:t>
            </a:r>
          </a:p>
        </p:txBody>
      </p:sp>
      <p:sp>
        <p:nvSpPr>
          <p:cNvPr id="11" name="Rectangle 10"/>
          <p:cNvSpPr/>
          <p:nvPr/>
        </p:nvSpPr>
        <p:spPr>
          <a:xfrm>
            <a:off x="3582861" y="4364048"/>
            <a:ext cx="3148926" cy="461665"/>
          </a:xfrm>
          <a:prstGeom prst="rect">
            <a:avLst/>
          </a:prstGeom>
        </p:spPr>
        <p:txBody>
          <a:bodyPr wrap="square">
            <a:spAutoFit/>
          </a:bodyPr>
          <a:lstStyle/>
          <a:p>
            <a:r>
              <a:rPr lang="en-US" sz="2400" b="1" dirty="0">
                <a:solidFill>
                  <a:srgbClr val="E97635"/>
                </a:solidFill>
                <a:latin typeface="Arial Narrow" charset="0"/>
                <a:ea typeface="ＭＳ Ｐゴシック" charset="0"/>
              </a:rPr>
              <a:t>Penetration Probe</a:t>
            </a:r>
          </a:p>
        </p:txBody>
      </p:sp>
      <p:sp>
        <p:nvSpPr>
          <p:cNvPr id="12" name="Rectangle 11"/>
          <p:cNvSpPr/>
          <p:nvPr/>
        </p:nvSpPr>
        <p:spPr>
          <a:xfrm>
            <a:off x="3582861" y="5498197"/>
            <a:ext cx="1574463" cy="461665"/>
          </a:xfrm>
          <a:prstGeom prst="rect">
            <a:avLst/>
          </a:prstGeom>
        </p:spPr>
        <p:txBody>
          <a:bodyPr wrap="square">
            <a:spAutoFit/>
          </a:bodyPr>
          <a:lstStyle/>
          <a:p>
            <a:r>
              <a:rPr lang="en-US" sz="2400" b="1" dirty="0">
                <a:solidFill>
                  <a:srgbClr val="E97635"/>
                </a:solidFill>
                <a:latin typeface="Arial Narrow" charset="0"/>
                <a:ea typeface="ＭＳ Ｐゴシック" charset="0"/>
              </a:rPr>
              <a:t>Air Probe</a:t>
            </a:r>
          </a:p>
        </p:txBody>
      </p:sp>
      <p:pic>
        <p:nvPicPr>
          <p:cNvPr id="8" name="Picture 7" descr="415surfaceProbe_E270E290E310E330_26685_rtd.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4188" y="2326697"/>
            <a:ext cx="3423409" cy="194484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416penetrationProbe_E270E290E310E330_26681_rtd.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1951" y="4173858"/>
            <a:ext cx="2757340" cy="967979"/>
          </a:xfrm>
          <a:prstGeom prst="rect">
            <a:avLst/>
          </a:prstGeom>
        </p:spPr>
      </p:pic>
      <p:pic>
        <p:nvPicPr>
          <p:cNvPr id="13" name="Picture 12" descr="417airProbe_E270E290E310E330_26679_rtd.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3713" y="5239514"/>
            <a:ext cx="3055031" cy="1092307"/>
          </a:xfrm>
          <a:prstGeom prst="rect">
            <a:avLst/>
          </a:prstGeom>
        </p:spPr>
      </p:pic>
    </p:spTree>
    <p:extLst>
      <p:ext uri="{BB962C8B-B14F-4D97-AF65-F5344CB8AC3E}">
        <p14:creationId xmlns:p14="http://schemas.microsoft.com/office/powerpoint/2010/main" val="587968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1" name="Text Box 7"/>
          <p:cNvSpPr txBox="1">
            <a:spLocks noChangeArrowheads="1"/>
          </p:cNvSpPr>
          <p:nvPr/>
        </p:nvSpPr>
        <p:spPr bwMode="auto">
          <a:xfrm>
            <a:off x="3793069" y="2550624"/>
            <a:ext cx="444129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smtClean="0">
                <a:solidFill>
                  <a:srgbClr val="000000"/>
                </a:solidFill>
                <a:latin typeface="Arial Narrow"/>
              </a:rPr>
              <a:t>B. Thermocouple</a:t>
            </a:r>
            <a:endParaRPr lang="en-US" sz="3200" b="1" dirty="0">
              <a:solidFill>
                <a:srgbClr val="000000"/>
              </a:solidFill>
            </a:endParaRPr>
          </a:p>
        </p:txBody>
      </p:sp>
      <p:sp>
        <p:nvSpPr>
          <p:cNvPr id="12" name="Text Placeholder 11"/>
          <p:cNvSpPr>
            <a:spLocks noGrp="1"/>
          </p:cNvSpPr>
          <p:nvPr>
            <p:ph type="body" sz="quarter" idx="15"/>
          </p:nvPr>
        </p:nvSpPr>
        <p:spPr>
          <a:xfrm>
            <a:off x="3793069" y="3095632"/>
            <a:ext cx="3894666" cy="405295"/>
          </a:xfrm>
        </p:spPr>
        <p:txBody>
          <a:bodyPr/>
          <a:lstStyle/>
          <a:p>
            <a:r>
              <a:rPr lang="en-US" dirty="0">
                <a:solidFill>
                  <a:srgbClr val="000000"/>
                </a:solidFill>
              </a:rPr>
              <a:t>C. </a:t>
            </a:r>
            <a:r>
              <a:rPr lang="en-US" dirty="0" smtClean="0">
                <a:solidFill>
                  <a:srgbClr val="000000"/>
                </a:solidFill>
              </a:rPr>
              <a:t>Infrared</a:t>
            </a:r>
            <a:endParaRPr lang="en-US" dirty="0">
              <a:solidFill>
                <a:srgbClr val="000000"/>
              </a:solidFill>
            </a:endParaRPr>
          </a:p>
        </p:txBody>
      </p:sp>
      <p:sp>
        <p:nvSpPr>
          <p:cNvPr id="9" name="Text Placeholder 8"/>
          <p:cNvSpPr>
            <a:spLocks noGrp="1"/>
          </p:cNvSpPr>
          <p:nvPr>
            <p:ph type="body" sz="quarter" idx="14"/>
          </p:nvPr>
        </p:nvSpPr>
        <p:spPr>
          <a:xfrm>
            <a:off x="3793069" y="2111935"/>
            <a:ext cx="3894668" cy="405295"/>
          </a:xfrm>
        </p:spPr>
        <p:txBody>
          <a:bodyPr/>
          <a:lstStyle/>
          <a:p>
            <a:r>
              <a:rPr lang="en-US" dirty="0">
                <a:solidFill>
                  <a:srgbClr val="000000"/>
                </a:solidFill>
              </a:rPr>
              <a:t>A. Bimetallic stemmed</a:t>
            </a:r>
          </a:p>
          <a:p>
            <a:endParaRPr lang="en-US" dirty="0"/>
          </a:p>
        </p:txBody>
      </p:sp>
      <p:sp>
        <p:nvSpPr>
          <p:cNvPr id="6" name="Rectangle 3"/>
          <p:cNvSpPr>
            <a:spLocks noGrp="1" noChangeArrowheads="1"/>
          </p:cNvSpPr>
          <p:nvPr>
            <p:ph type="body" sz="quarter" idx="13"/>
          </p:nvPr>
        </p:nvSpPr>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Which thermometer(s) should be used? </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4-12</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1857430"/>
            <a:ext cx="2743200" cy="2743200"/>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bwMode="auto">
          <a:xfrm>
            <a:off x="495300" y="4600630"/>
            <a:ext cx="2743200" cy="866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Clr>
                <a:srgbClr val="E97635"/>
              </a:buClr>
              <a:buNone/>
              <a:defRPr/>
            </a:pPr>
            <a:r>
              <a:rPr lang="en-US" sz="2400" dirty="0">
                <a:solidFill>
                  <a:srgbClr val="000000"/>
                </a:solidFill>
                <a:cs typeface="ＭＳ Ｐゴシック" charset="0"/>
              </a:rPr>
              <a:t>Hamburger patty</a:t>
            </a:r>
          </a:p>
        </p:txBody>
      </p:sp>
    </p:spTree>
    <p:extLst>
      <p:ext uri="{BB962C8B-B14F-4D97-AF65-F5344CB8AC3E}">
        <p14:creationId xmlns:p14="http://schemas.microsoft.com/office/powerpoint/2010/main" val="277446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C083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96395" y="2125393"/>
            <a:ext cx="481488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A. Bimetallic stemmed</a:t>
            </a:r>
          </a:p>
        </p:txBody>
      </p:sp>
      <p:sp>
        <p:nvSpPr>
          <p:cNvPr id="1101831" name="Text Box 7"/>
          <p:cNvSpPr txBox="1">
            <a:spLocks noChangeArrowheads="1"/>
          </p:cNvSpPr>
          <p:nvPr/>
        </p:nvSpPr>
        <p:spPr bwMode="auto">
          <a:xfrm>
            <a:off x="3796394" y="2598356"/>
            <a:ext cx="442436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B. </a:t>
            </a:r>
            <a:r>
              <a:rPr lang="en-US" sz="2400" dirty="0" smtClean="0">
                <a:solidFill>
                  <a:srgbClr val="000000"/>
                </a:solidFill>
                <a:latin typeface="Arial Narrow"/>
              </a:rPr>
              <a:t>Thermocouple</a:t>
            </a:r>
            <a:endParaRPr lang="en-US" sz="3200" b="1" dirty="0">
              <a:solidFill>
                <a:srgbClr val="000000"/>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4-13</a:t>
            </a:r>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1847158"/>
            <a:ext cx="2743200" cy="2743200"/>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bwMode="auto">
          <a:xfrm>
            <a:off x="495300" y="4615008"/>
            <a:ext cx="2743200"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dirty="0">
                <a:solidFill>
                  <a:srgbClr val="000000"/>
                </a:solidFill>
                <a:cs typeface="ＭＳ Ｐゴシック" charset="0"/>
              </a:rPr>
              <a:t>Roast</a:t>
            </a:r>
          </a:p>
        </p:txBody>
      </p:sp>
      <p:sp>
        <p:nvSpPr>
          <p:cNvPr id="4" name="Text Placeholder 3"/>
          <p:cNvSpPr>
            <a:spLocks noGrp="1"/>
          </p:cNvSpPr>
          <p:nvPr>
            <p:ph type="body" sz="quarter" idx="15"/>
          </p:nvPr>
        </p:nvSpPr>
        <p:spPr>
          <a:xfrm>
            <a:off x="3793068" y="3115366"/>
            <a:ext cx="3894667" cy="405295"/>
          </a:xfrm>
        </p:spPr>
        <p:txBody>
          <a:bodyPr/>
          <a:lstStyle/>
          <a:p>
            <a:r>
              <a:rPr lang="en-US" dirty="0">
                <a:solidFill>
                  <a:srgbClr val="000000"/>
                </a:solidFill>
              </a:rPr>
              <a:t>C. </a:t>
            </a:r>
            <a:r>
              <a:rPr lang="en-US" dirty="0" smtClean="0">
                <a:solidFill>
                  <a:srgbClr val="000000"/>
                </a:solidFill>
              </a:rPr>
              <a:t>Infrared</a:t>
            </a:r>
            <a:endParaRPr lang="en-US" sz="3200" b="1" dirty="0">
              <a:solidFill>
                <a:srgbClr val="000000"/>
              </a:solidFill>
            </a:endParaRPr>
          </a:p>
        </p:txBody>
      </p:sp>
      <p:sp>
        <p:nvSpPr>
          <p:cNvPr id="14" name="Rectangle 3"/>
          <p:cNvSpPr>
            <a:spLocks noGrp="1" noChangeArrowheads="1"/>
          </p:cNvSpPr>
          <p:nvPr>
            <p:ph type="body" sz="quarter" idx="13"/>
          </p:nvPr>
        </p:nvSpPr>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Which thermometer(s) should be used? </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Tree>
    <p:extLst>
      <p:ext uri="{BB962C8B-B14F-4D97-AF65-F5344CB8AC3E}">
        <p14:creationId xmlns:p14="http://schemas.microsoft.com/office/powerpoint/2010/main" val="381561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101831"/>
                                        </p:tgtEl>
                                        <p:attrNameLst>
                                          <p:attrName>style.color</p:attrName>
                                        </p:attrNameLst>
                                      </p:cBhvr>
                                      <p:to>
                                        <a:srgbClr val="CC0000"/>
                                      </p:to>
                                    </p:animClr>
                                  </p:childTnLst>
                                </p:cTn>
                              </p:par>
                              <p:par>
                                <p:cTn id="7" presetID="3" presetClass="emph" presetSubtype="2" fill="hold" grpId="0" nodeType="withEffect">
                                  <p:stCondLst>
                                    <p:cond delay="0"/>
                                  </p:stCondLst>
                                  <p:childTnLst>
                                    <p:animClr clrSpc="rgb" dir="cw">
                                      <p:cBhvr override="childStyle">
                                        <p:cTn id="8" dur="500" fill="hold"/>
                                        <p:tgtEl>
                                          <p:spTgt spid="1101830"/>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0" grpId="0"/>
      <p:bldP spid="11018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14"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2" name="Picture Placeholder 1"/>
          <p:cNvSpPr>
            <a:spLocks noGrp="1"/>
          </p:cNvSpPr>
          <p:nvPr>
            <p:ph type="pic" sz="quarter" idx="12"/>
          </p:nvPr>
        </p:nvSpPr>
        <p:spPr/>
      </p:sp>
      <p:sp>
        <p:nvSpPr>
          <p:cNvPr id="6" name="Rectangle 3"/>
          <p:cNvSpPr>
            <a:spLocks noGrp="1" noChangeArrowheads="1"/>
          </p:cNvSpPr>
          <p:nvPr>
            <p:ph idx="4294967295"/>
          </p:nvPr>
        </p:nvSpPr>
        <p:spPr>
          <a:xfrm>
            <a:off x="531813" y="1000125"/>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Which thermocouple probe should be used? </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4-14</a:t>
            </a:r>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36883"/>
            <a:ext cx="2755151" cy="2758930"/>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D. Air probe</a:t>
            </a:r>
          </a:p>
        </p:txBody>
      </p:sp>
      <p:sp>
        <p:nvSpPr>
          <p:cNvPr id="13" name="Rectangle 3"/>
          <p:cNvSpPr txBox="1">
            <a:spLocks noChangeArrowheads="1"/>
          </p:cNvSpPr>
          <p:nvPr/>
        </p:nvSpPr>
        <p:spPr bwMode="auto">
          <a:xfrm>
            <a:off x="473075" y="4611543"/>
            <a:ext cx="2765425" cy="681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dirty="0">
                <a:solidFill>
                  <a:srgbClr val="000000"/>
                </a:solidFill>
                <a:latin typeface="Arial Narrow"/>
                <a:ea typeface="+mn-ea"/>
              </a:rPr>
              <a:t>Cooler temperature</a:t>
            </a:r>
          </a:p>
        </p:txBody>
      </p:sp>
    </p:spTree>
    <p:extLst>
      <p:ext uri="{BB962C8B-B14F-4D97-AF65-F5344CB8AC3E}">
        <p14:creationId xmlns:p14="http://schemas.microsoft.com/office/powerpoint/2010/main" val="42206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4-15</a:t>
            </a:r>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D. Air probe</a:t>
            </a:r>
          </a:p>
        </p:txBody>
      </p:sp>
      <p:sp>
        <p:nvSpPr>
          <p:cNvPr id="13" name="Rectangle 3"/>
          <p:cNvSpPr txBox="1">
            <a:spLocks noChangeArrowheads="1"/>
          </p:cNvSpPr>
          <p:nvPr/>
        </p:nvSpPr>
        <p:spPr bwMode="auto">
          <a:xfrm>
            <a:off x="495300" y="4645829"/>
            <a:ext cx="2743200"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dirty="0">
                <a:solidFill>
                  <a:srgbClr val="000000"/>
                </a:solidFill>
                <a:latin typeface="Arial Narrow"/>
                <a:ea typeface="+mn-ea"/>
              </a:rPr>
              <a:t>Fryer oil</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5026" y="1867704"/>
            <a:ext cx="2743200" cy="2743200"/>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5" name="Rectangle 3"/>
          <p:cNvSpPr>
            <a:spLocks noGrp="1" noChangeArrowheads="1"/>
          </p:cNvSpPr>
          <p:nvPr>
            <p:ph idx="4294967295"/>
          </p:nvPr>
        </p:nvSpPr>
        <p:spPr>
          <a:xfrm>
            <a:off x="531813" y="1000125"/>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Which thermocouple probe should be used? </a:t>
            </a:r>
          </a:p>
        </p:txBody>
      </p:sp>
    </p:spTree>
    <p:extLst>
      <p:ext uri="{BB962C8B-B14F-4D97-AF65-F5344CB8AC3E}">
        <p14:creationId xmlns:p14="http://schemas.microsoft.com/office/powerpoint/2010/main" val="33279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4-16</a:t>
            </a:r>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latin typeface="Arial Narrow"/>
              </a:rPr>
              <a:t>D. Air probe</a:t>
            </a:r>
          </a:p>
        </p:txBody>
      </p:sp>
      <p:sp>
        <p:nvSpPr>
          <p:cNvPr id="13" name="Rectangle 3"/>
          <p:cNvSpPr txBox="1">
            <a:spLocks noChangeArrowheads="1"/>
          </p:cNvSpPr>
          <p:nvPr/>
        </p:nvSpPr>
        <p:spPr bwMode="auto">
          <a:xfrm>
            <a:off x="495300" y="4604733"/>
            <a:ext cx="2743200"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dirty="0">
                <a:solidFill>
                  <a:srgbClr val="000000"/>
                </a:solidFill>
                <a:latin typeface="Arial Narrow"/>
                <a:ea typeface="+mn-ea"/>
              </a:rPr>
              <a:t>Steak</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5026" y="1851716"/>
            <a:ext cx="2743200" cy="2743200"/>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 name="Rectangle 3"/>
          <p:cNvSpPr>
            <a:spLocks noGrp="1" noChangeArrowheads="1"/>
          </p:cNvSpPr>
          <p:nvPr>
            <p:ph idx="4294967295"/>
          </p:nvPr>
        </p:nvSpPr>
        <p:spPr>
          <a:xfrm>
            <a:off x="531813" y="1000125"/>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Which thermocouple probe should be used? </a:t>
            </a:r>
          </a:p>
        </p:txBody>
      </p:sp>
    </p:spTree>
    <p:extLst>
      <p:ext uri="{BB962C8B-B14F-4D97-AF65-F5344CB8AC3E}">
        <p14:creationId xmlns:p14="http://schemas.microsoft.com/office/powerpoint/2010/main" val="17407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NRAEF1397.jpg"/>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116741" name="Rectangle 14"/>
          <p:cNvSpPr>
            <a:spLocks noGrp="1" noChangeArrowheads="1"/>
          </p:cNvSpPr>
          <p:nvPr>
            <p:ph type="title"/>
          </p:nvPr>
        </p:nvSpPr>
        <p:spPr/>
        <p:txBody>
          <a:bodyPr/>
          <a:lstStyle/>
          <a:p>
            <a:pPr eaLnBrk="1" hangingPunct="1">
              <a:defRPr/>
            </a:pPr>
            <a:r>
              <a:rPr lang="en-US" dirty="0">
                <a:latin typeface="Arial Narrow" charset="0"/>
                <a:cs typeface="+mj-cs"/>
              </a:rPr>
              <a:t>Monitoring Time and Temperature</a:t>
            </a:r>
          </a:p>
        </p:txBody>
      </p:sp>
      <p:sp>
        <p:nvSpPr>
          <p:cNvPr id="116738" name="Rectangle 3"/>
          <p:cNvSpPr>
            <a:spLocks noGrp="1" noChangeArrowheads="1"/>
          </p:cNvSpPr>
          <p:nvPr>
            <p:ph idx="1"/>
          </p:nvPr>
        </p:nvSpPr>
        <p:spPr/>
        <p:txBody>
          <a:bodyPr/>
          <a:lstStyle/>
          <a:p>
            <a:pPr marL="0" indent="0" eaLnBrk="1" hangingPunct="1">
              <a:defRPr/>
            </a:pPr>
            <a:r>
              <a:rPr lang="en-US" dirty="0">
                <a:latin typeface="Arial Narrow" charset="0"/>
                <a:cs typeface="+mn-cs"/>
              </a:rPr>
              <a:t>Infrared </a:t>
            </a:r>
            <a:r>
              <a:rPr lang="en-US" dirty="0" smtClean="0">
                <a:latin typeface="Arial Narrow" charset="0"/>
                <a:cs typeface="+mn-cs"/>
              </a:rPr>
              <a:t>(laser</a:t>
            </a:r>
            <a:r>
              <a:rPr lang="en-US" dirty="0">
                <a:latin typeface="Arial Narrow" charset="0"/>
                <a:cs typeface="+mn-cs"/>
              </a:rPr>
              <a:t>) </a:t>
            </a:r>
            <a:r>
              <a:rPr lang="en-US" dirty="0" smtClean="0">
                <a:latin typeface="Arial Narrow" charset="0"/>
                <a:cs typeface="+mn-cs"/>
              </a:rPr>
              <a:t>thermometers:</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Use to measure </a:t>
            </a:r>
            <a:r>
              <a:rPr lang="en-US" dirty="0">
                <a:latin typeface="Arial Narrow" charset="0"/>
              </a:rPr>
              <a:t>the surface temperature of food </a:t>
            </a:r>
            <a:r>
              <a:rPr lang="en-US" dirty="0" smtClean="0">
                <a:latin typeface="Arial Narrow" charset="0"/>
              </a:rPr>
              <a:t>and equipment</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Hold </a:t>
            </a:r>
            <a:r>
              <a:rPr lang="en-US" dirty="0" smtClean="0">
                <a:latin typeface="Arial Narrow" charset="0"/>
              </a:rPr>
              <a:t>them as </a:t>
            </a:r>
            <a:r>
              <a:rPr lang="en-US" dirty="0">
                <a:latin typeface="Arial Narrow" charset="0"/>
              </a:rPr>
              <a:t>close to the food or equipment </a:t>
            </a:r>
            <a:r>
              <a:rPr lang="en-US" dirty="0" smtClean="0">
                <a:latin typeface="Arial Narrow" charset="0"/>
              </a:rPr>
              <a:t/>
            </a:r>
            <a:br>
              <a:rPr lang="en-US" dirty="0" smtClean="0">
                <a:latin typeface="Arial Narrow" charset="0"/>
              </a:rPr>
            </a:br>
            <a:r>
              <a:rPr lang="en-US" dirty="0" smtClean="0">
                <a:latin typeface="Arial Narrow" charset="0"/>
              </a:rPr>
              <a:t>as possible</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Remove anything between the thermometer and the food, food package, or </a:t>
            </a:r>
            <a:r>
              <a:rPr lang="en-US" dirty="0" smtClean="0">
                <a:latin typeface="Arial Narrow" charset="0"/>
              </a:rPr>
              <a:t>equipment</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Follow </a:t>
            </a:r>
            <a:r>
              <a:rPr lang="en-US" dirty="0" smtClean="0">
                <a:latin typeface="Arial Narrow" charset="0"/>
              </a:rPr>
              <a:t>the manufacturer’s guidelines</a:t>
            </a:r>
            <a:endParaRPr lang="en-US" sz="2000" dirty="0">
              <a:latin typeface="Arial Narrow" charset="0"/>
            </a:endParaRP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4-17</a:t>
            </a:r>
          </a:p>
        </p:txBody>
      </p:sp>
    </p:spTree>
    <p:extLst>
      <p:ext uri="{BB962C8B-B14F-4D97-AF65-F5344CB8AC3E}">
        <p14:creationId xmlns:p14="http://schemas.microsoft.com/office/powerpoint/2010/main" val="2164540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15"/>
          <p:cNvSpPr>
            <a:spLocks noGrp="1" noChangeArrowheads="1"/>
          </p:cNvSpPr>
          <p:nvPr>
            <p:ph type="title"/>
          </p:nvPr>
        </p:nvSpPr>
        <p:spPr/>
        <p:txBody>
          <a:bodyPr/>
          <a:lstStyle/>
          <a:p>
            <a:pPr eaLnBrk="1" hangingPunct="1">
              <a:defRPr/>
            </a:pPr>
            <a:r>
              <a:rPr lang="en-US" dirty="0">
                <a:latin typeface="Arial Narrow" charset="0"/>
                <a:cs typeface="+mj-cs"/>
              </a:rPr>
              <a:t>Monitoring Time and Temperature</a:t>
            </a:r>
          </a:p>
        </p:txBody>
      </p:sp>
      <p:sp>
        <p:nvSpPr>
          <p:cNvPr id="11266" name="Rectangle 3"/>
          <p:cNvSpPr>
            <a:spLocks noGrp="1" noChangeArrowheads="1"/>
          </p:cNvSpPr>
          <p:nvPr>
            <p:ph idx="1"/>
          </p:nvPr>
        </p:nvSpPr>
        <p:spPr/>
        <p:txBody>
          <a:bodyPr/>
          <a:lstStyle/>
          <a:p>
            <a:pPr marL="0" indent="0" eaLnBrk="1" hangingPunct="1">
              <a:buFont typeface="Wingdings" pitchFamily="2" charset="2"/>
              <a:buNone/>
              <a:defRPr/>
            </a:pPr>
            <a:r>
              <a:rPr lang="en-US" dirty="0"/>
              <a:t>Maximum registering </a:t>
            </a:r>
            <a:r>
              <a:rPr lang="en-US" dirty="0" smtClean="0"/>
              <a:t>thermometer:</a:t>
            </a:r>
            <a:endParaRPr lang="en-US" dirty="0"/>
          </a:p>
          <a:p>
            <a:pPr lvl="1" eaLnBrk="1" hangingPunct="1">
              <a:buFont typeface="Wingdings" pitchFamily="2" charset="2"/>
              <a:buChar char="l"/>
              <a:defRPr/>
            </a:pPr>
            <a:r>
              <a:rPr lang="en-US" dirty="0"/>
              <a:t>Indicates the highest temperature reached </a:t>
            </a:r>
            <a:br>
              <a:rPr lang="en-US" dirty="0"/>
            </a:br>
            <a:r>
              <a:rPr lang="en-US" dirty="0"/>
              <a:t>during use </a:t>
            </a:r>
          </a:p>
          <a:p>
            <a:pPr lvl="1" eaLnBrk="1" hangingPunct="1">
              <a:buFont typeface="Wingdings" pitchFamily="2" charset="2"/>
              <a:buChar char="l"/>
              <a:defRPr/>
            </a:pPr>
            <a:r>
              <a:rPr lang="en-US" dirty="0"/>
              <a:t>Used where temperature readings cannot </a:t>
            </a:r>
            <a:br>
              <a:rPr lang="en-US" dirty="0"/>
            </a:br>
            <a:r>
              <a:rPr lang="en-US" dirty="0"/>
              <a:t>be continuously </a:t>
            </a:r>
            <a:r>
              <a:rPr lang="en-US" dirty="0" smtClean="0"/>
              <a:t>observed</a:t>
            </a:r>
            <a:endParaRPr lang="en-US" sz="2400" b="1" dirty="0" smtClean="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a:p>
            <a:pPr marL="0" lvl="1" indent="0" eaLnBrk="1" hangingPunct="1">
              <a:buFont typeface="Wingdings" pitchFamily="2" charset="2"/>
              <a:buNone/>
              <a:defRPr/>
            </a:pPr>
            <a:r>
              <a:rPr lang="en-US" sz="2400" b="1" dirty="0">
                <a:solidFill>
                  <a:srgbClr val="E97635"/>
                </a:solidFill>
                <a:cs typeface="ＭＳ Ｐゴシック" charset="0"/>
              </a:rPr>
              <a:t>Time-temperature indicators (TTI):</a:t>
            </a: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a:t>
            </a:r>
            <a:r>
              <a:rPr lang="en-US" dirty="0" smtClean="0"/>
              <a:t>occurred </a:t>
            </a:r>
            <a:endParaRPr lang="en-US" dirty="0"/>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128" y="1243013"/>
            <a:ext cx="2105352" cy="1661160"/>
          </a:xfrm>
          <a:prstGeom prst="rect">
            <a:avLst/>
          </a:prstGeom>
        </p:spPr>
      </p:pic>
    </p:spTree>
    <p:extLst>
      <p:ext uri="{BB962C8B-B14F-4D97-AF65-F5344CB8AC3E}">
        <p14:creationId xmlns:p14="http://schemas.microsoft.com/office/powerpoint/2010/main" val="1942783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8"/>
          <p:cNvSpPr>
            <a:spLocks noGrp="1" noChangeArrowheads="1"/>
          </p:cNvSpPr>
          <p:nvPr>
            <p:ph type="title"/>
          </p:nvPr>
        </p:nvSpPr>
        <p:spPr/>
        <p:txBody>
          <a:bodyPr/>
          <a:lstStyle/>
          <a:p>
            <a:pPr eaLnBrk="1" hangingPunct="1">
              <a:defRPr/>
            </a:pPr>
            <a:r>
              <a:rPr lang="en-US" dirty="0">
                <a:latin typeface="Arial Narrow" charset="0"/>
                <a:cs typeface="+mj-cs"/>
              </a:rPr>
              <a:t>General Thermometer Guidelines</a:t>
            </a:r>
          </a:p>
        </p:txBody>
      </p:sp>
      <p:sp>
        <p:nvSpPr>
          <p:cNvPr id="118786" name="Rectangle 3"/>
          <p:cNvSpPr>
            <a:spLocks noGrp="1" noChangeArrowheads="1"/>
          </p:cNvSpPr>
          <p:nvPr>
            <p:ph idx="1"/>
          </p:nvPr>
        </p:nvSpPr>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a:t>
            </a:r>
            <a:r>
              <a:rPr lang="en-US" dirty="0" smtClean="0">
                <a:latin typeface="Arial Narrow" charset="0"/>
              </a:rPr>
              <a:t>them</a:t>
            </a:r>
            <a:endParaRPr lang="en-US" dirty="0">
              <a:latin typeface="Arial Narrow" charset="0"/>
            </a:endParaRPr>
          </a:p>
          <a:p>
            <a:pPr marL="347472" lvl="1" indent="-347472" eaLnBrk="1" hangingPunct="1">
              <a:lnSpc>
                <a:spcPct val="100000"/>
              </a:lnSpc>
              <a:spcBef>
                <a:spcPts val="900"/>
              </a:spcBef>
              <a:defRPr/>
            </a:pPr>
            <a:r>
              <a:rPr lang="en-US" dirty="0" smtClean="0">
                <a:latin typeface="Arial Narrow" charset="0"/>
              </a:rPr>
              <a:t>Make </a:t>
            </a:r>
            <a:r>
              <a:rPr lang="en-US" dirty="0">
                <a:latin typeface="Arial Narrow" charset="0"/>
              </a:rPr>
              <a:t>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a:t>
            </a:r>
            <a:r>
              <a:rPr lang="en-US" dirty="0" smtClean="0">
                <a:latin typeface="Arial Narrow" charset="0"/>
              </a:rPr>
              <a:t>2ºF </a:t>
            </a:r>
            <a:r>
              <a:rPr lang="en-US" dirty="0">
                <a:latin typeface="Arial Narrow" charset="0"/>
              </a:rPr>
              <a:t>or +/- </a:t>
            </a:r>
            <a:r>
              <a:rPr lang="en-US" dirty="0" smtClean="0">
                <a:latin typeface="Arial Narrow" charset="0"/>
              </a:rPr>
              <a:t>1ºC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Only use glass thermometers if they are enclosed in a shatterproof </a:t>
            </a:r>
            <a:r>
              <a:rPr lang="en-US" dirty="0" smtClean="0">
                <a:latin typeface="Arial Narrow" charset="0"/>
              </a:rPr>
              <a:t>casing</a:t>
            </a:r>
            <a:endParaRPr lang="en-US" dirty="0">
              <a:latin typeface="Arial Narrow" charset="0"/>
            </a:endParaRP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8789" name="Text Box 6"/>
          <p:cNvSpPr txBox="1">
            <a:spLocks noChangeArrowheads="1"/>
          </p:cNvSpPr>
          <p:nvPr/>
        </p:nvSpPr>
        <p:spPr bwMode="auto">
          <a:xfrm>
            <a:off x="-3477" y="6583363"/>
            <a:ext cx="49084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4-19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48" y="1243013"/>
            <a:ext cx="2099760" cy="1905000"/>
          </a:xfrm>
          <a:prstGeom prst="rect">
            <a:avLst/>
          </a:prstGeom>
        </p:spPr>
      </p:pic>
    </p:spTree>
    <p:extLst>
      <p:ext uri="{BB962C8B-B14F-4D97-AF65-F5344CB8AC3E}">
        <p14:creationId xmlns:p14="http://schemas.microsoft.com/office/powerpoint/2010/main" val="1676225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401flowOfFood_Fig9-1_rtd_SSM.eps"/>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81" r="-2432" b="-1331"/>
          <a:stretch/>
        </p:blipFill>
        <p:spPr>
          <a:xfrm>
            <a:off x="6523038" y="1243013"/>
            <a:ext cx="2103437" cy="2159332"/>
          </a:xfrm>
        </p:spPr>
      </p:pic>
      <p:sp>
        <p:nvSpPr>
          <p:cNvPr id="109573" name="Rectangle 11"/>
          <p:cNvSpPr>
            <a:spLocks noGrp="1" noChangeArrowheads="1"/>
          </p:cNvSpPr>
          <p:nvPr>
            <p:ph type="title"/>
          </p:nvPr>
        </p:nvSpPr>
        <p:spPr/>
        <p:txBody>
          <a:bodyPr/>
          <a:lstStyle/>
          <a:p>
            <a:pPr eaLnBrk="1" hangingPunct="1">
              <a:defRPr/>
            </a:pPr>
            <a:r>
              <a:rPr lang="en-US" dirty="0" smtClean="0">
                <a:latin typeface="Arial Narrow" charset="0"/>
                <a:cs typeface="+mj-cs"/>
              </a:rPr>
              <a:t>Hazards in the </a:t>
            </a:r>
            <a:r>
              <a:rPr lang="en-US" dirty="0">
                <a:latin typeface="Arial Narrow" charset="0"/>
                <a:cs typeface="+mj-cs"/>
              </a:rPr>
              <a:t>Flow of Food</a:t>
            </a:r>
          </a:p>
        </p:txBody>
      </p:sp>
      <p:sp>
        <p:nvSpPr>
          <p:cNvPr id="109570" name="Rectangle 3"/>
          <p:cNvSpPr>
            <a:spLocks noGrp="1" noChangeArrowheads="1"/>
          </p:cNvSpPr>
          <p:nvPr>
            <p:ph idx="1"/>
          </p:nvPr>
        </p:nvSpPr>
        <p:spPr/>
        <p:txBody>
          <a:bodyPr/>
          <a:lstStyle/>
          <a:p>
            <a:pPr marL="0" indent="0" eaLnBrk="1" hangingPunct="1">
              <a:defRPr/>
            </a:pPr>
            <a:r>
              <a:rPr lang="en-US" dirty="0">
                <a:latin typeface="Arial Narrow" charset="0"/>
                <a:cs typeface="+mn-cs"/>
              </a:rPr>
              <a:t>To keep food safe throughout the flow </a:t>
            </a:r>
            <a:r>
              <a:rPr lang="en-US" dirty="0" smtClean="0">
                <a:latin typeface="Arial Narrow" charset="0"/>
                <a:cs typeface="+mn-cs"/>
              </a:rPr>
              <a:t/>
            </a:r>
            <a:br>
              <a:rPr lang="en-US" dirty="0" smtClean="0">
                <a:latin typeface="Arial Narrow" charset="0"/>
                <a:cs typeface="+mn-cs"/>
              </a:rPr>
            </a:br>
            <a:r>
              <a:rPr lang="en-US" dirty="0" smtClean="0">
                <a:latin typeface="Arial Narrow" charset="0"/>
                <a:cs typeface="+mn-cs"/>
              </a:rPr>
              <a:t>of </a:t>
            </a:r>
            <a:r>
              <a:rPr lang="en-US" dirty="0">
                <a:latin typeface="Arial Narrow" charset="0"/>
                <a:cs typeface="+mn-cs"/>
              </a:rPr>
              <a:t>food:</a:t>
            </a:r>
          </a:p>
          <a:p>
            <a:pPr marL="347472" lvl="1" indent="-347472" eaLnBrk="1" hangingPunct="1">
              <a:lnSpc>
                <a:spcPct val="100000"/>
              </a:lnSpc>
              <a:spcBef>
                <a:spcPts val="900"/>
              </a:spcBef>
              <a:defRPr/>
            </a:pPr>
            <a:r>
              <a:rPr lang="en-US" dirty="0">
                <a:latin typeface="Arial Narrow" charset="0"/>
              </a:rPr>
              <a:t>Prevent </a:t>
            </a:r>
            <a:r>
              <a:rPr lang="en-US" dirty="0" smtClean="0">
                <a:latin typeface="Arial Narrow" charset="0"/>
              </a:rPr>
              <a:t>cross-contamination</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a:t>
            </a:r>
          </a:p>
        </p:txBody>
      </p:sp>
    </p:spTree>
    <p:extLst>
      <p:ext uri="{BB962C8B-B14F-4D97-AF65-F5344CB8AC3E}">
        <p14:creationId xmlns:p14="http://schemas.microsoft.com/office/powerpoint/2010/main" val="3894813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401953" y="1116357"/>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When should you calibrate a thermometer?</a:t>
            </a:r>
          </a:p>
          <a:p>
            <a:pPr marL="1150938" lvl="3" indent="-457200" eaLnBrk="1" hangingPunct="1">
              <a:lnSpc>
                <a:spcPct val="90000"/>
              </a:lnSpc>
              <a:spcBef>
                <a:spcPct val="100000"/>
              </a:spcBef>
              <a:buClr>
                <a:srgbClr val="009DDC"/>
              </a:buClr>
              <a:buNone/>
              <a:defRPr/>
            </a:pPr>
            <a:r>
              <a:rPr lang="en-US" sz="2200" dirty="0">
                <a:latin typeface="Arial Narrow" charset="0"/>
              </a:rPr>
              <a:t>A. If you dropped it</a:t>
            </a:r>
          </a:p>
          <a:p>
            <a:pPr marL="1087438" lvl="3" indent="-393700" eaLnBrk="1" hangingPunct="1">
              <a:lnSpc>
                <a:spcPct val="90000"/>
              </a:lnSpc>
              <a:spcBef>
                <a:spcPct val="100000"/>
              </a:spcBef>
              <a:buClr>
                <a:srgbClr val="009DDC"/>
              </a:buClr>
              <a:buNone/>
              <a:defRPr/>
            </a:pPr>
            <a:r>
              <a:rPr lang="en-US" sz="2200" dirty="0">
                <a:latin typeface="Arial Narrow" charset="0"/>
              </a:rPr>
              <a:t>B. If you left it in the freezer</a:t>
            </a:r>
          </a:p>
          <a:p>
            <a:pPr marL="694944" lvl="3" indent="0" eaLnBrk="1" hangingPunct="1">
              <a:lnSpc>
                <a:spcPct val="90000"/>
              </a:lnSpc>
              <a:spcBef>
                <a:spcPct val="100000"/>
              </a:spcBef>
              <a:buClr>
                <a:srgbClr val="009DDC"/>
              </a:buClr>
              <a:buNone/>
              <a:defRPr/>
            </a:pPr>
            <a:r>
              <a:rPr lang="en-US" sz="2200" dirty="0">
                <a:latin typeface="Arial Narrow" charset="0"/>
              </a:rPr>
              <a:t>C. Before each shift</a:t>
            </a:r>
          </a:p>
          <a:p>
            <a:pPr marL="694944" lvl="3" indent="0" eaLnBrk="1" hangingPunct="1">
              <a:lnSpc>
                <a:spcPct val="90000"/>
              </a:lnSpc>
              <a:spcBef>
                <a:spcPct val="100000"/>
              </a:spcBef>
              <a:buClr>
                <a:srgbClr val="009DDC"/>
              </a:buClr>
              <a:buNone/>
              <a:defRPr/>
            </a:pPr>
            <a:r>
              <a:rPr lang="en-US" sz="2200" dirty="0">
                <a:latin typeface="Arial Narrow" charset="0"/>
              </a:rPr>
              <a:t>D. All of these times</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4-20</a:t>
            </a:r>
          </a:p>
        </p:txBody>
      </p:sp>
    </p:spTree>
    <p:extLst>
      <p:ext uri="{BB962C8B-B14F-4D97-AF65-F5344CB8AC3E}">
        <p14:creationId xmlns:p14="http://schemas.microsoft.com/office/powerpoint/2010/main" val="129927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8" name="Rectangle 6"/>
          <p:cNvSpPr>
            <a:spLocks noChangeArrowheads="1"/>
          </p:cNvSpPr>
          <p:nvPr/>
        </p:nvSpPr>
        <p:spPr bwMode="auto">
          <a:xfrm>
            <a:off x="393700" y="1373188"/>
            <a:ext cx="8391525" cy="4608512"/>
          </a:xfrm>
          <a:prstGeom prst="rect">
            <a:avLst/>
          </a:prstGeom>
          <a:solidFill>
            <a:srgbClr val="FFFFFF"/>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3200" b="1" dirty="0">
              <a:solidFill>
                <a:srgbClr val="FFFFFF"/>
              </a:solidFill>
            </a:endParaRPr>
          </a:p>
        </p:txBody>
      </p:sp>
      <p:pic>
        <p:nvPicPr>
          <p:cNvPr id="3" name="Picture 2" descr="nraef628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6265" y="2615515"/>
            <a:ext cx="6074373" cy="2168936"/>
          </a:xfrm>
          <a:prstGeom prst="rect">
            <a:avLst/>
          </a:prstGeom>
        </p:spPr>
      </p:pic>
      <p:pic>
        <p:nvPicPr>
          <p:cNvPr id="276275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2835" y="2250758"/>
            <a:ext cx="1152000" cy="115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2762757" name="Rectangle 5"/>
          <p:cNvSpPr>
            <a:spLocks noGrp="1" noChangeArrowheads="1"/>
          </p:cNvSpPr>
          <p:nvPr>
            <p:ph type="body" idx="4294967295"/>
          </p:nvPr>
        </p:nvSpPr>
        <p:spPr>
          <a:xfrm>
            <a:off x="430902" y="1074535"/>
            <a:ext cx="8305800" cy="457200"/>
          </a:xfrm>
          <a:prstGeom prst="rect">
            <a:avLst/>
          </a:prstGeom>
          <a:noFill/>
          <a:ln/>
          <a:extLst>
            <a:ext uri="{91240B29-F687-4f45-9708-019B960494DF}">
              <a14:hiddenLine xmlns="" xmlns:a14="http://schemas.microsoft.com/office/drawing/2010/main" w="9525">
                <a:solidFill>
                  <a:schemeClr val="tx1"/>
                </a:solidFill>
                <a:miter lim="800000"/>
                <a:headEnd/>
                <a:tailEnd/>
              </a14:hiddenLine>
            </a:ext>
          </a:extLst>
        </p:spPr>
        <p:txBody>
          <a:bodyPr/>
          <a:lstStyle/>
          <a:p>
            <a:pPr marL="0" indent="0">
              <a:lnSpc>
                <a:spcPct val="80000"/>
              </a:lnSpc>
            </a:pPr>
            <a:r>
              <a:rPr lang="en-US" sz="2800" dirty="0">
                <a:ea typeface="+mn-ea"/>
                <a:cs typeface="+mn-cs"/>
              </a:rPr>
              <a:t>Where should you stick the thermometer? </a:t>
            </a:r>
          </a:p>
        </p:txBody>
      </p:sp>
      <p:sp>
        <p:nvSpPr>
          <p:cNvPr id="2762759" name="Line 7"/>
          <p:cNvSpPr>
            <a:spLocks noChangeShapeType="1"/>
          </p:cNvSpPr>
          <p:nvPr/>
        </p:nvSpPr>
        <p:spPr bwMode="auto">
          <a:xfrm flipH="1">
            <a:off x="5864224" y="1795463"/>
            <a:ext cx="0" cy="3657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p>
            <a:pPr fontAlgn="base">
              <a:spcBef>
                <a:spcPct val="0"/>
              </a:spcBef>
              <a:spcAft>
                <a:spcPct val="0"/>
              </a:spcAft>
            </a:pPr>
            <a:endParaRPr lang="en-US" sz="3200" b="1" dirty="0">
              <a:solidFill>
                <a:srgbClr val="FFFFFF"/>
              </a:solidFill>
            </a:endParaRPr>
          </a:p>
        </p:txBody>
      </p:sp>
      <p:sp>
        <p:nvSpPr>
          <p:cNvPr id="2762760" name="Text Box 8"/>
          <p:cNvSpPr txBox="1">
            <a:spLocks noChangeArrowheads="1"/>
          </p:cNvSpPr>
          <p:nvPr/>
        </p:nvSpPr>
        <p:spPr bwMode="auto">
          <a:xfrm>
            <a:off x="6059488" y="1612900"/>
            <a:ext cx="682625"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A</a:t>
            </a:r>
          </a:p>
        </p:txBody>
      </p:sp>
      <p:sp>
        <p:nvSpPr>
          <p:cNvPr id="2762761" name="Line 9"/>
          <p:cNvSpPr>
            <a:spLocks noChangeShapeType="1"/>
          </p:cNvSpPr>
          <p:nvPr/>
        </p:nvSpPr>
        <p:spPr bwMode="auto">
          <a:xfrm flipH="1">
            <a:off x="4630738" y="1776413"/>
            <a:ext cx="14287" cy="3657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2762762" name="Text Box 10"/>
          <p:cNvSpPr txBox="1">
            <a:spLocks noChangeArrowheads="1"/>
          </p:cNvSpPr>
          <p:nvPr/>
        </p:nvSpPr>
        <p:spPr bwMode="auto">
          <a:xfrm>
            <a:off x="4940300" y="1608138"/>
            <a:ext cx="68262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B</a:t>
            </a:r>
          </a:p>
        </p:txBody>
      </p:sp>
      <p:sp>
        <p:nvSpPr>
          <p:cNvPr id="2762763" name="Text Box 11"/>
          <p:cNvSpPr txBox="1">
            <a:spLocks noChangeArrowheads="1"/>
          </p:cNvSpPr>
          <p:nvPr/>
        </p:nvSpPr>
        <p:spPr bwMode="auto">
          <a:xfrm>
            <a:off x="3606800" y="1617663"/>
            <a:ext cx="68262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C</a:t>
            </a:r>
          </a:p>
        </p:txBody>
      </p:sp>
      <p:sp>
        <p:nvSpPr>
          <p:cNvPr id="1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4-21</a:t>
            </a:r>
          </a:p>
        </p:txBody>
      </p:sp>
    </p:spTree>
    <p:extLst>
      <p:ext uri="{BB962C8B-B14F-4D97-AF65-F5344CB8AC3E}">
        <p14:creationId xmlns:p14="http://schemas.microsoft.com/office/powerpoint/2010/main" val="3817977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94444E-6 2.22222E-6 L -0.41996 2.22222E-6 " pathEditMode="relative" rAng="0" ptsTypes="AA">
                                      <p:cBhvr>
                                        <p:cTn id="6" dur="2000" fill="hold"/>
                                        <p:tgtEl>
                                          <p:spTgt spid="2762756"/>
                                        </p:tgtEl>
                                        <p:attrNameLst>
                                          <p:attrName>ppt_x</p:attrName>
                                          <p:attrName>ppt_y</p:attrName>
                                        </p:attrNameLst>
                                      </p:cBhvr>
                                      <p:rCtr x="-2100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4-22</a:t>
            </a: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6000" y="2248647"/>
            <a:ext cx="2121647" cy="2114177"/>
          </a:xfrm>
          <a:prstGeom prst="roundRect">
            <a:avLst>
              <a:gd name="adj" fmla="val 8594"/>
            </a:avLst>
          </a:prstGeom>
          <a:noFill/>
          <a:ln>
            <a:noFill/>
          </a:ln>
          <a:effectLst/>
          <a:extLst/>
        </p:spPr>
      </p:pic>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17472" y="2225945"/>
            <a:ext cx="2114176" cy="2121937"/>
          </a:xfrm>
          <a:prstGeom prst="roundRect">
            <a:avLst>
              <a:gd name="adj" fmla="val 8594"/>
            </a:avLst>
          </a:prstGeom>
          <a:noFill/>
          <a:ln>
            <a:noFill/>
          </a:ln>
          <a:effectLst/>
          <a:extLst/>
        </p:spPr>
      </p:pic>
      <p:pic>
        <p:nvPicPr>
          <p:cNvPr id="3076"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99411" y="2241176"/>
            <a:ext cx="2136589" cy="2117761"/>
          </a:xfrm>
          <a:prstGeom prst="roundRect">
            <a:avLst>
              <a:gd name="adj" fmla="val 8594"/>
            </a:avLst>
          </a:prstGeom>
          <a:noFill/>
          <a:ln>
            <a:noFill/>
          </a:ln>
          <a:effectLst/>
          <a:extLst/>
        </p:spPr>
      </p:pic>
      <p:sp>
        <p:nvSpPr>
          <p:cNvPr id="11" name="Rectangle 8"/>
          <p:cNvSpPr>
            <a:spLocks noGrp="1" noChangeArrowheads="1"/>
          </p:cNvSpPr>
          <p:nvPr>
            <p:ph type="title"/>
          </p:nvPr>
        </p:nvSpPr>
        <p:spPr/>
        <p:txBody>
          <a:bodyPr/>
          <a:lstStyle/>
          <a:p>
            <a:pPr eaLnBrk="1" hangingPunct="1">
              <a:defRPr/>
            </a:pPr>
            <a:r>
              <a:rPr lang="en-US" dirty="0" smtClean="0">
                <a:latin typeface="Arial Narrow" charset="0"/>
                <a:cs typeface="+mj-cs"/>
              </a:rPr>
              <a:t>Calibrating Thermometers</a:t>
            </a:r>
            <a:endParaRPr lang="en-US" dirty="0">
              <a:latin typeface="Arial Narrow" charset="0"/>
              <a:cs typeface="+mj-cs"/>
            </a:endParaRPr>
          </a:p>
        </p:txBody>
      </p:sp>
      <p:sp>
        <p:nvSpPr>
          <p:cNvPr id="6" name="TextBox 5"/>
          <p:cNvSpPr txBox="1"/>
          <p:nvPr/>
        </p:nvSpPr>
        <p:spPr>
          <a:xfrm>
            <a:off x="831274" y="4396992"/>
            <a:ext cx="2480952" cy="707886"/>
          </a:xfrm>
          <a:prstGeom prst="rect">
            <a:avLst/>
          </a:prstGeom>
          <a:noFill/>
        </p:spPr>
        <p:txBody>
          <a:bodyPr wrap="square" rtlCol="0">
            <a:spAutoFit/>
          </a:bodyPr>
          <a:lstStyle/>
          <a:p>
            <a:pPr marL="284163" indent="-284163"/>
            <a:r>
              <a:rPr lang="en-US" sz="2000" dirty="0">
                <a:solidFill>
                  <a:srgbClr val="231F20"/>
                </a:solidFill>
                <a:latin typeface="Arial Narrow" charset="0"/>
                <a:ea typeface="ＭＳ Ｐゴシック" charset="0"/>
              </a:rPr>
              <a:t>1.  Fill a </a:t>
            </a:r>
            <a:r>
              <a:rPr lang="en-US" sz="2000" dirty="0" smtClean="0">
                <a:solidFill>
                  <a:srgbClr val="231F20"/>
                </a:solidFill>
                <a:latin typeface="Arial Narrow" charset="0"/>
                <a:ea typeface="ＭＳ Ｐゴシック" charset="0"/>
              </a:rPr>
              <a:t>large container </a:t>
            </a:r>
            <a:r>
              <a:rPr lang="en-US" sz="2000" dirty="0">
                <a:solidFill>
                  <a:srgbClr val="231F20"/>
                </a:solidFill>
                <a:latin typeface="Arial Narrow" charset="0"/>
                <a:ea typeface="ＭＳ Ｐゴシック" charset="0"/>
              </a:rPr>
              <a:t>with ice. </a:t>
            </a:r>
          </a:p>
        </p:txBody>
      </p:sp>
      <p:sp>
        <p:nvSpPr>
          <p:cNvPr id="13" name="TextBox 12"/>
          <p:cNvSpPr txBox="1"/>
          <p:nvPr/>
        </p:nvSpPr>
        <p:spPr>
          <a:xfrm>
            <a:off x="3621974" y="4391732"/>
            <a:ext cx="2384691" cy="1015663"/>
          </a:xfrm>
          <a:prstGeom prst="rect">
            <a:avLst/>
          </a:prstGeom>
          <a:noFill/>
        </p:spPr>
        <p:txBody>
          <a:bodyPr wrap="square" rtlCol="0">
            <a:spAutoFit/>
          </a:bodyPr>
          <a:lstStyle/>
          <a:p>
            <a:pPr marL="284163" indent="-284163"/>
            <a:r>
              <a:rPr lang="en-US" sz="2000" dirty="0">
                <a:solidFill>
                  <a:srgbClr val="231F20"/>
                </a:solidFill>
                <a:latin typeface="Arial Narrow" charset="0"/>
                <a:ea typeface="ＭＳ Ｐゴシック" charset="0"/>
              </a:rPr>
              <a:t>2.  Put the thermometer stem or probe into the ice </a:t>
            </a:r>
            <a:r>
              <a:rPr lang="en-US" sz="2000" dirty="0" smtClean="0">
                <a:solidFill>
                  <a:srgbClr val="231F20"/>
                </a:solidFill>
                <a:latin typeface="Arial Narrow" charset="0"/>
                <a:ea typeface="ＭＳ Ｐゴシック" charset="0"/>
              </a:rPr>
              <a:t>water.</a:t>
            </a:r>
            <a:endParaRPr lang="en-US" sz="2000" dirty="0">
              <a:solidFill>
                <a:srgbClr val="231F20"/>
              </a:solidFill>
              <a:latin typeface="Arial Narrow" charset="0"/>
              <a:ea typeface="ＭＳ Ｐゴシック" charset="0"/>
            </a:endParaRPr>
          </a:p>
        </p:txBody>
      </p:sp>
      <p:sp>
        <p:nvSpPr>
          <p:cNvPr id="14" name="TextBox 13"/>
          <p:cNvSpPr txBox="1"/>
          <p:nvPr/>
        </p:nvSpPr>
        <p:spPr>
          <a:xfrm>
            <a:off x="6316413" y="4402238"/>
            <a:ext cx="2446587" cy="1015663"/>
          </a:xfrm>
          <a:prstGeom prst="rect">
            <a:avLst/>
          </a:prstGeom>
          <a:noFill/>
        </p:spPr>
        <p:txBody>
          <a:bodyPr wrap="square" rtlCol="0">
            <a:spAutoFit/>
          </a:bodyPr>
          <a:lstStyle/>
          <a:p>
            <a:pPr marL="284163" indent="-284163"/>
            <a:r>
              <a:rPr lang="en-US" sz="2000" dirty="0">
                <a:solidFill>
                  <a:srgbClr val="231F20"/>
                </a:solidFill>
                <a:latin typeface="Arial Narrow" charset="0"/>
                <a:ea typeface="ＭＳ Ｐゴシック" charset="0"/>
              </a:rPr>
              <a:t>3.  Adjust the thermometer so it reads </a:t>
            </a:r>
            <a:r>
              <a:rPr lang="en-US" sz="2000" dirty="0" smtClean="0">
                <a:solidFill>
                  <a:srgbClr val="231F20"/>
                </a:solidFill>
                <a:latin typeface="Arial Narrow" charset="0"/>
                <a:ea typeface="ＭＳ Ｐゴシック" charset="0"/>
              </a:rPr>
              <a:t>32ºF </a:t>
            </a:r>
            <a:r>
              <a:rPr lang="en-US" sz="2000" dirty="0">
                <a:solidFill>
                  <a:srgbClr val="231F20"/>
                </a:solidFill>
                <a:latin typeface="Arial Narrow" charset="0"/>
                <a:ea typeface="ＭＳ Ｐゴシック" charset="0"/>
              </a:rPr>
              <a:t>(</a:t>
            </a:r>
            <a:r>
              <a:rPr lang="en-US" sz="2000" dirty="0" smtClean="0">
                <a:solidFill>
                  <a:srgbClr val="231F20"/>
                </a:solidFill>
                <a:latin typeface="Arial Narrow" charset="0"/>
                <a:ea typeface="ＭＳ Ｐゴシック" charset="0"/>
              </a:rPr>
              <a:t>0</a:t>
            </a:r>
            <a:r>
              <a:rPr lang="en-US" sz="2000" dirty="0">
                <a:solidFill>
                  <a:srgbClr val="231F20"/>
                </a:solidFill>
                <a:latin typeface="Arial Narrow" charset="0"/>
                <a:ea typeface="ＭＳ Ｐゴシック" charset="0"/>
              </a:rPr>
              <a:t>º</a:t>
            </a:r>
            <a:r>
              <a:rPr lang="en-US" sz="2000" dirty="0" smtClean="0">
                <a:solidFill>
                  <a:srgbClr val="231F20"/>
                </a:solidFill>
                <a:latin typeface="Arial Narrow" charset="0"/>
                <a:ea typeface="ＭＳ Ｐゴシック" charset="0"/>
              </a:rPr>
              <a:t>C).</a:t>
            </a:r>
            <a:endParaRPr lang="en-US" sz="2000" dirty="0">
              <a:solidFill>
                <a:srgbClr val="231F20"/>
              </a:solidFill>
              <a:latin typeface="Arial Narrow" charset="0"/>
              <a:ea typeface="ＭＳ Ｐゴシック" charset="0"/>
            </a:endParaRPr>
          </a:p>
        </p:txBody>
      </p:sp>
    </p:spTree>
    <p:extLst>
      <p:ext uri="{BB962C8B-B14F-4D97-AF65-F5344CB8AC3E}">
        <p14:creationId xmlns:p14="http://schemas.microsoft.com/office/powerpoint/2010/main" val="1254400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
        <p:nvSpPr>
          <p:cNvPr id="123906" name="Rectangle 3"/>
          <p:cNvSpPr>
            <a:spLocks noGrp="1" noChangeArrowheads="1"/>
          </p:cNvSpPr>
          <p:nvPr>
            <p:ph type="body" idx="4294967295"/>
          </p:nvPr>
        </p:nvSpPr>
        <p:spPr>
          <a:xfrm>
            <a:off x="276226" y="1133273"/>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atin typeface="Arial Narrow" charset="0"/>
                <a:cs typeface="+mn-cs"/>
              </a:rPr>
              <a:t>Stump the </a:t>
            </a:r>
            <a:r>
              <a:rPr lang="en-US" sz="6000" dirty="0" smtClean="0">
                <a:latin typeface="Arial Narrow" charset="0"/>
                <a:cs typeface="+mn-cs"/>
              </a:rPr>
              <a:t>Trainer</a:t>
            </a: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4-23</a:t>
            </a:r>
          </a:p>
        </p:txBody>
      </p:sp>
    </p:spTree>
    <p:extLst>
      <p:ext uri="{BB962C8B-B14F-4D97-AF65-F5344CB8AC3E}">
        <p14:creationId xmlns:p14="http://schemas.microsoft.com/office/powerpoint/2010/main" val="2027108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p:txBody>
          <a:bodyPr/>
          <a:lstStyle/>
          <a:p>
            <a:r>
              <a:rPr lang="en-US" dirty="0">
                <a:solidFill>
                  <a:srgbClr val="000000"/>
                </a:solidFill>
              </a:rPr>
              <a:t>B. </a:t>
            </a:r>
            <a:r>
              <a:rPr lang="en-US" dirty="0" smtClean="0">
                <a:solidFill>
                  <a:srgbClr val="000000"/>
                </a:solidFill>
              </a:rPr>
              <a:t>No</a:t>
            </a:r>
            <a:endParaRPr lang="en-US" dirty="0">
              <a:solidFill>
                <a:srgbClr val="000000"/>
              </a:solidFill>
            </a:endParaRPr>
          </a:p>
        </p:txBody>
      </p:sp>
      <p:sp>
        <p:nvSpPr>
          <p:cNvPr id="7" name="Text Placeholder 6"/>
          <p:cNvSpPr>
            <a:spLocks noGrp="1"/>
          </p:cNvSpPr>
          <p:nvPr>
            <p:ph type="body" sz="quarter" idx="14"/>
          </p:nvPr>
        </p:nvSpPr>
        <p:spPr/>
        <p:txBody>
          <a:bodyPr/>
          <a:lstStyle/>
          <a:p>
            <a:r>
              <a:rPr lang="en-US" dirty="0">
                <a:solidFill>
                  <a:srgbClr val="000000"/>
                </a:solidFill>
              </a:rPr>
              <a:t>A. </a:t>
            </a:r>
            <a:r>
              <a:rPr lang="en-US" dirty="0" smtClean="0">
                <a:solidFill>
                  <a:srgbClr val="000000"/>
                </a:solidFill>
              </a:rPr>
              <a:t>Yes</a:t>
            </a:r>
            <a:endParaRPr lang="en-US" dirty="0">
              <a:solidFill>
                <a:srgbClr val="000000"/>
              </a:solidFill>
            </a:endParaRPr>
          </a:p>
        </p:txBody>
      </p:sp>
      <p:sp>
        <p:nvSpPr>
          <p:cNvPr id="6" name="Text Placeholder 5"/>
          <p:cNvSpPr>
            <a:spLocks noGrp="1"/>
          </p:cNvSpPr>
          <p:nvPr>
            <p:ph type="body" sz="quarter" idx="13"/>
          </p:nvPr>
        </p:nvSpPr>
        <p:spPr/>
        <p:txBody>
          <a:bodyPr/>
          <a:lstStyle/>
          <a:p>
            <a:r>
              <a:rPr lang="en-US" dirty="0">
                <a:latin typeface="Arial Narrow" charset="0"/>
                <a:cs typeface="+mn-cs"/>
              </a:rPr>
              <a:t>Can this prevent cross-contamination?</a:t>
            </a:r>
          </a:p>
        </p:txBody>
      </p:sp>
      <p:sp>
        <p:nvSpPr>
          <p:cNvPr id="4" name="Title 3"/>
          <p:cNvSpPr>
            <a:spLocks noGrp="1"/>
          </p:cNvSpPr>
          <p:nvPr>
            <p:ph type="title"/>
          </p:nvPr>
        </p:nvSpPr>
        <p:spPr/>
        <p:txBody>
          <a:bodyPr/>
          <a:lstStyle/>
          <a:p>
            <a:r>
              <a:rPr lang="en-US" dirty="0">
                <a:latin typeface="Arial Narrow" charset="0"/>
              </a:rPr>
              <a:t>What Do You Think?</a:t>
            </a:r>
            <a:endParaRPr lang="en-US" dirty="0"/>
          </a:p>
        </p:txBody>
      </p:sp>
      <p:pic>
        <p:nvPicPr>
          <p:cNvPr id="2" name="Picture Placeholder 1" descr="402yellowBoard_cuttingChicken_NRA_0316_Shot_14_367.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9" name="Text Placeholder 8"/>
          <p:cNvSpPr>
            <a:spLocks noGrp="1"/>
          </p:cNvSpPr>
          <p:nvPr>
            <p:ph type="body" sz="quarter" idx="16"/>
          </p:nvPr>
        </p:nvSpPr>
        <p:spPr/>
        <p:txBody>
          <a:bodyPr/>
          <a:lstStyle/>
          <a:p>
            <a:r>
              <a:rPr lang="en-US" dirty="0">
                <a:solidFill>
                  <a:srgbClr val="000000"/>
                </a:solidFill>
              </a:rPr>
              <a:t>Why</a:t>
            </a:r>
            <a:r>
              <a:rPr lang="en-US" dirty="0" smtClean="0">
                <a:solidFill>
                  <a:srgbClr val="000000"/>
                </a:solidFill>
              </a:rPr>
              <a:t>?</a:t>
            </a:r>
          </a:p>
          <a:p>
            <a:pPr marL="0" eaLnBrk="1" hangingPunct="1"/>
            <a:r>
              <a:rPr lang="en-US" b="1" kern="1200" dirty="0">
                <a:solidFill>
                  <a:srgbClr val="FF0000"/>
                </a:solidFill>
                <a:ea typeface="+mn-ea"/>
                <a:cs typeface="+mn-cs"/>
              </a:rPr>
              <a:t>The food handler is using a </a:t>
            </a:r>
            <a:r>
              <a:rPr lang="en-US" b="1" kern="1200" dirty="0" smtClean="0">
                <a:solidFill>
                  <a:srgbClr val="FF0000"/>
                </a:solidFill>
                <a:ea typeface="+mn-ea"/>
                <a:cs typeface="+mn-cs"/>
              </a:rPr>
              <a:t>yellow-colored </a:t>
            </a:r>
            <a:r>
              <a:rPr lang="en-US" b="1" kern="1200" dirty="0">
                <a:solidFill>
                  <a:srgbClr val="FF0000"/>
                </a:solidFill>
                <a:ea typeface="+mn-ea"/>
                <a:cs typeface="+mn-cs"/>
              </a:rPr>
              <a:t>cutting board for preparing raw poultry. Using separate equipment for raw and ready-to-eat food can prevent cross-contamination.	</a:t>
            </a:r>
          </a:p>
          <a:p>
            <a:endParaRPr lang="en-US" dirty="0" smtClean="0">
              <a:solidFill>
                <a:srgbClr val="000000"/>
              </a:solidFill>
            </a:endParaRPr>
          </a:p>
          <a:p>
            <a:endParaRPr lang="en-US" dirty="0"/>
          </a:p>
        </p:txBody>
      </p:sp>
      <p:sp>
        <p:nvSpPr>
          <p:cNvPr id="1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4-3</a:t>
            </a:r>
          </a:p>
        </p:txBody>
      </p:sp>
    </p:spTree>
    <p:extLst>
      <p:ext uri="{BB962C8B-B14F-4D97-AF65-F5344CB8AC3E}">
        <p14:creationId xmlns:p14="http://schemas.microsoft.com/office/powerpoint/2010/main" val="54879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p:txBody>
          <a:bodyPr/>
          <a:lstStyle/>
          <a:p>
            <a:r>
              <a:rPr lang="en-US" dirty="0">
                <a:solidFill>
                  <a:srgbClr val="000000"/>
                </a:solidFill>
              </a:rPr>
              <a:t>B. </a:t>
            </a:r>
            <a:r>
              <a:rPr lang="en-US" dirty="0" smtClean="0">
                <a:solidFill>
                  <a:srgbClr val="000000"/>
                </a:solidFill>
              </a:rPr>
              <a:t>No</a:t>
            </a:r>
            <a:endParaRPr lang="en-US" dirty="0">
              <a:solidFill>
                <a:srgbClr val="000000"/>
              </a:solidFill>
            </a:endParaRPr>
          </a:p>
        </p:txBody>
      </p:sp>
      <p:sp>
        <p:nvSpPr>
          <p:cNvPr id="7" name="Text Placeholder 6"/>
          <p:cNvSpPr>
            <a:spLocks noGrp="1"/>
          </p:cNvSpPr>
          <p:nvPr>
            <p:ph type="body" sz="quarter" idx="14"/>
          </p:nvPr>
        </p:nvSpPr>
        <p:spPr/>
        <p:txBody>
          <a:bodyPr/>
          <a:lstStyle/>
          <a:p>
            <a:r>
              <a:rPr lang="en-US" dirty="0">
                <a:solidFill>
                  <a:srgbClr val="000000"/>
                </a:solidFill>
              </a:rPr>
              <a:t>A. </a:t>
            </a:r>
            <a:r>
              <a:rPr lang="en-US" dirty="0" smtClean="0">
                <a:solidFill>
                  <a:srgbClr val="000000"/>
                </a:solidFill>
              </a:rPr>
              <a:t>Yes</a:t>
            </a:r>
            <a:endParaRPr lang="en-US" dirty="0">
              <a:solidFill>
                <a:srgbClr val="000000"/>
              </a:solidFill>
            </a:endParaRPr>
          </a:p>
        </p:txBody>
      </p:sp>
      <p:sp>
        <p:nvSpPr>
          <p:cNvPr id="6" name="Text Placeholder 5"/>
          <p:cNvSpPr>
            <a:spLocks noGrp="1"/>
          </p:cNvSpPr>
          <p:nvPr>
            <p:ph type="body" sz="quarter" idx="13"/>
          </p:nvPr>
        </p:nvSpPr>
        <p:spPr/>
        <p:txBody>
          <a:bodyPr/>
          <a:lstStyle/>
          <a:p>
            <a:r>
              <a:rPr lang="en-US" dirty="0">
                <a:latin typeface="Arial Narrow" charset="0"/>
                <a:cs typeface="+mn-cs"/>
              </a:rPr>
              <a:t>Can this prevent cross-contamination?</a:t>
            </a:r>
          </a:p>
          <a:p>
            <a:endParaRPr lang="en-US" dirty="0"/>
          </a:p>
        </p:txBody>
      </p:sp>
      <p:sp>
        <p:nvSpPr>
          <p:cNvPr id="4" name="Title 3"/>
          <p:cNvSpPr>
            <a:spLocks noGrp="1"/>
          </p:cNvSpPr>
          <p:nvPr>
            <p:ph type="title"/>
          </p:nvPr>
        </p:nvSpPr>
        <p:spPr/>
        <p:txBody>
          <a:bodyPr/>
          <a:lstStyle/>
          <a:p>
            <a:r>
              <a:rPr lang="en-US" dirty="0">
                <a:latin typeface="Arial Narrow" charset="0"/>
              </a:rPr>
              <a:t>What Do You Think?</a:t>
            </a:r>
            <a:endParaRPr lang="en-US" dirty="0"/>
          </a:p>
        </p:txBody>
      </p:sp>
      <p:pic>
        <p:nvPicPr>
          <p:cNvPr id="2" name="Picture Placeholder 1" descr="403washingEquipment_scrapingPan_NRA_0310_Shot_3_033.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9" name="Text Placeholder 8"/>
          <p:cNvSpPr>
            <a:spLocks noGrp="1"/>
          </p:cNvSpPr>
          <p:nvPr>
            <p:ph type="body" sz="quarter" idx="16"/>
          </p:nvPr>
        </p:nvSpPr>
        <p:spPr/>
        <p:txBody>
          <a:bodyPr/>
          <a:lstStyle/>
          <a:p>
            <a:r>
              <a:rPr lang="en-US" dirty="0">
                <a:solidFill>
                  <a:srgbClr val="000000"/>
                </a:solidFill>
              </a:rPr>
              <a:t>Why?</a:t>
            </a:r>
            <a:r>
              <a:rPr lang="en-US" b="1" dirty="0">
                <a:solidFill>
                  <a:srgbClr val="000000"/>
                </a:solidFill>
              </a:rPr>
              <a:t> </a:t>
            </a:r>
            <a:endParaRPr lang="en-US" b="1" dirty="0">
              <a:solidFill>
                <a:srgbClr val="FF0000"/>
              </a:solidFill>
              <a:latin typeface="Arial" panose="020B0604020202020204" pitchFamily="34" charset="0"/>
              <a:cs typeface="Arial" panose="020B0604020202020204" pitchFamily="34" charset="0"/>
            </a:endParaRPr>
          </a:p>
          <a:p>
            <a:pPr marL="0" eaLnBrk="1" hangingPunct="1"/>
            <a:r>
              <a:rPr lang="en-US" b="1" kern="1200" dirty="0">
                <a:solidFill>
                  <a:srgbClr val="FF0000"/>
                </a:solidFill>
                <a:ea typeface="+mn-ea"/>
                <a:cs typeface="+mn-cs"/>
              </a:rPr>
              <a:t>Cleaning and sanitizing surfaces before and after tasks can prevent cross-contamination.</a:t>
            </a:r>
          </a:p>
        </p:txBody>
      </p:sp>
      <p:sp>
        <p:nvSpPr>
          <p:cNvPr id="1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4-4</a:t>
            </a:r>
          </a:p>
        </p:txBody>
      </p:sp>
    </p:spTree>
    <p:extLst>
      <p:ext uri="{BB962C8B-B14F-4D97-AF65-F5344CB8AC3E}">
        <p14:creationId xmlns:p14="http://schemas.microsoft.com/office/powerpoint/2010/main" val="32624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p:txBody>
          <a:bodyPr/>
          <a:lstStyle/>
          <a:p>
            <a:r>
              <a:rPr lang="en-US" dirty="0">
                <a:solidFill>
                  <a:srgbClr val="000000"/>
                </a:solidFill>
              </a:rPr>
              <a:t>B. </a:t>
            </a:r>
            <a:r>
              <a:rPr lang="en-US" dirty="0" smtClean="0">
                <a:solidFill>
                  <a:srgbClr val="000000"/>
                </a:solidFill>
              </a:rPr>
              <a:t>No</a:t>
            </a:r>
            <a:endParaRPr lang="en-US" dirty="0">
              <a:solidFill>
                <a:srgbClr val="000000"/>
              </a:solidFill>
            </a:endParaRPr>
          </a:p>
        </p:txBody>
      </p:sp>
      <p:sp>
        <p:nvSpPr>
          <p:cNvPr id="7" name="Text Placeholder 6"/>
          <p:cNvSpPr>
            <a:spLocks noGrp="1"/>
          </p:cNvSpPr>
          <p:nvPr>
            <p:ph type="body" sz="quarter" idx="14"/>
          </p:nvPr>
        </p:nvSpPr>
        <p:spPr/>
        <p:txBody>
          <a:bodyPr/>
          <a:lstStyle/>
          <a:p>
            <a:r>
              <a:rPr lang="en-US" dirty="0">
                <a:solidFill>
                  <a:srgbClr val="000000"/>
                </a:solidFill>
              </a:rPr>
              <a:t>A. </a:t>
            </a:r>
            <a:r>
              <a:rPr lang="en-US" dirty="0" smtClean="0">
                <a:solidFill>
                  <a:srgbClr val="000000"/>
                </a:solidFill>
              </a:rPr>
              <a:t>Yes</a:t>
            </a:r>
            <a:endParaRPr lang="en-US" dirty="0">
              <a:solidFill>
                <a:srgbClr val="000000"/>
              </a:solidFill>
            </a:endParaRPr>
          </a:p>
        </p:txBody>
      </p:sp>
      <p:sp>
        <p:nvSpPr>
          <p:cNvPr id="6" name="Text Placeholder 5"/>
          <p:cNvSpPr>
            <a:spLocks noGrp="1"/>
          </p:cNvSpPr>
          <p:nvPr>
            <p:ph type="body" sz="quarter" idx="13"/>
          </p:nvPr>
        </p:nvSpPr>
        <p:spPr/>
        <p:txBody>
          <a:bodyPr/>
          <a:lstStyle/>
          <a:p>
            <a:r>
              <a:rPr lang="en-US" dirty="0"/>
              <a:t>Can this prevent cross-contamination?</a:t>
            </a:r>
          </a:p>
          <a:p>
            <a:endParaRPr lang="en-US" dirty="0"/>
          </a:p>
        </p:txBody>
      </p:sp>
      <p:sp>
        <p:nvSpPr>
          <p:cNvPr id="4" name="Title 3"/>
          <p:cNvSpPr>
            <a:spLocks noGrp="1"/>
          </p:cNvSpPr>
          <p:nvPr>
            <p:ph type="title"/>
          </p:nvPr>
        </p:nvSpPr>
        <p:spPr/>
        <p:txBody>
          <a:bodyPr/>
          <a:lstStyle/>
          <a:p>
            <a:r>
              <a:rPr lang="en-US" dirty="0"/>
              <a:t>What Do You Think?</a:t>
            </a:r>
          </a:p>
        </p:txBody>
      </p:sp>
      <p:pic>
        <p:nvPicPr>
          <p:cNvPr id="2" name="Picture Placeholder 1" descr="404greenBoard_NRA_0312_Shot_8_023.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b="-612"/>
          <a:stretch/>
        </p:blipFill>
        <p:spPr/>
      </p:pic>
      <p:sp>
        <p:nvSpPr>
          <p:cNvPr id="9" name="Text Placeholder 8"/>
          <p:cNvSpPr>
            <a:spLocks noGrp="1"/>
          </p:cNvSpPr>
          <p:nvPr>
            <p:ph type="body" sz="quarter" idx="16"/>
          </p:nvPr>
        </p:nvSpPr>
        <p:spPr/>
        <p:txBody>
          <a:bodyPr/>
          <a:lstStyle/>
          <a:p>
            <a:r>
              <a:rPr lang="en-US" dirty="0"/>
              <a:t>Why? </a:t>
            </a:r>
          </a:p>
          <a:p>
            <a:pPr marL="0" eaLnBrk="1" hangingPunct="1"/>
            <a:r>
              <a:rPr lang="en-US" b="1" kern="1200" dirty="0">
                <a:solidFill>
                  <a:srgbClr val="FF0000"/>
                </a:solidFill>
                <a:ea typeface="+mn-ea"/>
                <a:cs typeface="+mn-cs"/>
              </a:rPr>
              <a:t>Prepping raw and ready-to-eat food on separate prep tables can prevent cross-contamination. So can prepping these foods at different times.</a:t>
            </a:r>
          </a:p>
        </p:txBody>
      </p:sp>
      <p:sp>
        <p:nvSpPr>
          <p:cNvPr id="1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4-5</a:t>
            </a:r>
          </a:p>
        </p:txBody>
      </p:sp>
    </p:spTree>
    <p:extLst>
      <p:ext uri="{BB962C8B-B14F-4D97-AF65-F5344CB8AC3E}">
        <p14:creationId xmlns:p14="http://schemas.microsoft.com/office/powerpoint/2010/main" val="389829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p:txBody>
          <a:bodyPr/>
          <a:lstStyle/>
          <a:p>
            <a:r>
              <a:rPr lang="en-US" dirty="0" smtClean="0"/>
              <a:t>B. No</a:t>
            </a:r>
            <a:endParaRPr lang="en-US" dirty="0"/>
          </a:p>
        </p:txBody>
      </p:sp>
      <p:sp>
        <p:nvSpPr>
          <p:cNvPr id="7" name="Text Placeholder 6"/>
          <p:cNvSpPr>
            <a:spLocks noGrp="1"/>
          </p:cNvSpPr>
          <p:nvPr>
            <p:ph type="body" sz="quarter" idx="14"/>
          </p:nvPr>
        </p:nvSpPr>
        <p:spPr/>
        <p:txBody>
          <a:bodyPr/>
          <a:lstStyle/>
          <a:p>
            <a:r>
              <a:rPr lang="en-US" dirty="0" smtClean="0"/>
              <a:t>A. Yes</a:t>
            </a:r>
            <a:endParaRPr lang="en-US" dirty="0"/>
          </a:p>
        </p:txBody>
      </p:sp>
      <p:sp>
        <p:nvSpPr>
          <p:cNvPr id="6" name="Text Placeholder 5"/>
          <p:cNvSpPr>
            <a:spLocks noGrp="1"/>
          </p:cNvSpPr>
          <p:nvPr>
            <p:ph type="body" sz="quarter" idx="13"/>
          </p:nvPr>
        </p:nvSpPr>
        <p:spPr/>
        <p:txBody>
          <a:bodyPr/>
          <a:lstStyle/>
          <a:p>
            <a:r>
              <a:rPr lang="en-US" dirty="0"/>
              <a:t>Can this prevent cross-contamination</a:t>
            </a:r>
            <a:r>
              <a:rPr lang="en-US" dirty="0" smtClean="0"/>
              <a:t>?</a:t>
            </a:r>
            <a:endParaRPr lang="en-US" dirty="0"/>
          </a:p>
        </p:txBody>
      </p:sp>
      <p:sp>
        <p:nvSpPr>
          <p:cNvPr id="4" name="Title 3"/>
          <p:cNvSpPr>
            <a:spLocks noGrp="1"/>
          </p:cNvSpPr>
          <p:nvPr>
            <p:ph type="title"/>
          </p:nvPr>
        </p:nvSpPr>
        <p:spPr/>
        <p:txBody>
          <a:bodyPr/>
          <a:lstStyle/>
          <a:p>
            <a:r>
              <a:rPr lang="en-US" dirty="0"/>
              <a:t>What Do You Think?</a:t>
            </a:r>
          </a:p>
        </p:txBody>
      </p:sp>
      <p:pic>
        <p:nvPicPr>
          <p:cNvPr id="2" name="Picture Placeholder 1" descr="405preparedGreens_NRA_1217_153_SILO_05.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9" name="Text Placeholder 8"/>
          <p:cNvSpPr>
            <a:spLocks noGrp="1"/>
          </p:cNvSpPr>
          <p:nvPr>
            <p:ph type="body" sz="quarter" idx="16"/>
          </p:nvPr>
        </p:nvSpPr>
        <p:spPr/>
        <p:txBody>
          <a:bodyPr/>
          <a:lstStyle/>
          <a:p>
            <a:r>
              <a:rPr lang="en-US" dirty="0" smtClean="0"/>
              <a:t>Why?</a:t>
            </a:r>
          </a:p>
          <a:p>
            <a:pPr marL="0" eaLnBrk="1" hangingPunct="1"/>
            <a:r>
              <a:rPr lang="en-US" b="1" kern="1200" dirty="0">
                <a:solidFill>
                  <a:srgbClr val="FF0000"/>
                </a:solidFill>
                <a:ea typeface="+mn-ea"/>
                <a:cs typeface="+mn-cs"/>
              </a:rPr>
              <a:t>Buying prepared food can prevent cross-contamination</a:t>
            </a:r>
            <a:r>
              <a:rPr lang="en-US" b="1" kern="1200" dirty="0" smtClean="0">
                <a:solidFill>
                  <a:srgbClr val="FF0000"/>
                </a:solidFill>
                <a:ea typeface="+mn-ea"/>
                <a:cs typeface="+mn-cs"/>
              </a:rPr>
              <a:t>.</a:t>
            </a:r>
            <a:endParaRPr lang="en-US" b="1" kern="1200" dirty="0">
              <a:solidFill>
                <a:srgbClr val="FF0000"/>
              </a:solidFill>
              <a:ea typeface="+mn-ea"/>
              <a:cs typeface="+mn-cs"/>
            </a:endParaRPr>
          </a:p>
        </p:txBody>
      </p:sp>
      <p:sp>
        <p:nvSpPr>
          <p:cNvPr id="1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4-6</a:t>
            </a:r>
          </a:p>
        </p:txBody>
      </p:sp>
    </p:spTree>
    <p:extLst>
      <p:ext uri="{BB962C8B-B14F-4D97-AF65-F5344CB8AC3E}">
        <p14:creationId xmlns:p14="http://schemas.microsoft.com/office/powerpoint/2010/main" val="172510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10"/>
          <p:cNvSpPr>
            <a:spLocks noGrp="1" noChangeArrowheads="1"/>
          </p:cNvSpPr>
          <p:nvPr>
            <p:ph type="title"/>
          </p:nvPr>
        </p:nvSpPr>
        <p:spPr/>
        <p:txBody>
          <a:bodyPr/>
          <a:lstStyle/>
          <a:p>
            <a:pPr eaLnBrk="1" hangingPunct="1">
              <a:defRPr/>
            </a:pPr>
            <a:r>
              <a:rPr lang="en-US" dirty="0" smtClean="0">
                <a:latin typeface="Arial Narrow" charset="0"/>
                <a:cs typeface="+mj-cs"/>
              </a:rPr>
              <a:t>Preventing Time-Temperature Abuse </a:t>
            </a:r>
            <a:r>
              <a:rPr lang="en-US" dirty="0">
                <a:latin typeface="Arial Narrow" charset="0"/>
              </a:rPr>
              <a:t>in the Flow of Food</a:t>
            </a:r>
            <a:endParaRPr lang="en-US" dirty="0">
              <a:latin typeface="Arial Narrow" charset="0"/>
              <a:cs typeface="+mj-cs"/>
            </a:endParaRPr>
          </a:p>
        </p:txBody>
      </p:sp>
      <p:sp>
        <p:nvSpPr>
          <p:cNvPr id="112642"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Time-temperature control:</a:t>
            </a:r>
          </a:p>
          <a:p>
            <a:pPr lvl="1" eaLnBrk="1" hangingPunct="1">
              <a:defRPr/>
            </a:pPr>
            <a:r>
              <a:rPr lang="en-US" dirty="0"/>
              <a:t>Food held in the range of 41ºF to 135ºF (5ºC to 57ºC) has been time-temperature </a:t>
            </a:r>
            <a:r>
              <a:rPr lang="en-US" dirty="0" smtClean="0"/>
              <a:t>abused</a:t>
            </a:r>
            <a:endParaRPr lang="en-US" dirty="0"/>
          </a:p>
          <a:p>
            <a:pPr lvl="1" eaLnBrk="1" hangingPunct="1">
              <a:defRPr/>
            </a:pPr>
            <a:r>
              <a:rPr lang="en-US" dirty="0"/>
              <a:t>Most pathogens grow much faster between </a:t>
            </a:r>
            <a:r>
              <a:rPr lang="en-US" dirty="0" smtClean="0"/>
              <a:t>70</a:t>
            </a:r>
            <a:r>
              <a:rPr lang="en-US" dirty="0"/>
              <a:t>º</a:t>
            </a:r>
            <a:r>
              <a:rPr lang="en-US" dirty="0" smtClean="0"/>
              <a:t>F </a:t>
            </a:r>
            <a:r>
              <a:rPr lang="en-US" dirty="0"/>
              <a:t>and </a:t>
            </a:r>
            <a:r>
              <a:rPr lang="en-US" dirty="0" smtClean="0"/>
              <a:t>125</a:t>
            </a:r>
            <a:r>
              <a:rPr lang="en-US" dirty="0"/>
              <a:t>º</a:t>
            </a:r>
            <a:r>
              <a:rPr lang="en-US" dirty="0" smtClean="0"/>
              <a:t>F </a:t>
            </a:r>
            <a:r>
              <a:rPr lang="en-US" dirty="0"/>
              <a:t>(</a:t>
            </a:r>
            <a:r>
              <a:rPr lang="en-US" dirty="0" smtClean="0"/>
              <a:t>21</a:t>
            </a:r>
            <a:r>
              <a:rPr lang="en-US" dirty="0"/>
              <a:t>º</a:t>
            </a:r>
            <a:r>
              <a:rPr lang="en-US" dirty="0" smtClean="0"/>
              <a:t>C </a:t>
            </a:r>
            <a:r>
              <a:rPr lang="en-US" dirty="0"/>
              <a:t>and </a:t>
            </a:r>
            <a:r>
              <a:rPr lang="en-US" dirty="0" smtClean="0"/>
              <a:t>52</a:t>
            </a:r>
            <a:r>
              <a:rPr lang="en-US" dirty="0"/>
              <a:t>º</a:t>
            </a:r>
            <a:r>
              <a:rPr lang="en-US" dirty="0" smtClean="0"/>
              <a:t>C) </a:t>
            </a:r>
            <a:endParaRPr lang="en-US" dirty="0"/>
          </a:p>
          <a:p>
            <a:pPr marL="347472" lvl="1" indent="-347472" eaLnBrk="1" hangingPunct="1">
              <a:lnSpc>
                <a:spcPct val="100000"/>
              </a:lnSpc>
              <a:spcBef>
                <a:spcPts val="900"/>
              </a:spcBef>
              <a:defRPr/>
            </a:pPr>
            <a:r>
              <a:rPr lang="en-US" dirty="0" smtClean="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sz="2200" dirty="0" smtClean="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sz="2200" dirty="0" smtClean="0">
                <a:solidFill>
                  <a:srgbClr val="000000"/>
                </a:solidFill>
                <a:latin typeface="Arial Narrow" charset="0"/>
              </a:rPr>
              <a:t>Held at the wrong temperature</a:t>
            </a:r>
          </a:p>
          <a:p>
            <a:pPr marL="694944" lvl="2" indent="-347472" eaLnBrk="1" hangingPunct="1">
              <a:lnSpc>
                <a:spcPct val="100000"/>
              </a:lnSpc>
              <a:spcBef>
                <a:spcPts val="900"/>
              </a:spcBef>
              <a:defRPr/>
            </a:pPr>
            <a:r>
              <a:rPr lang="en-US" sz="2200" dirty="0" smtClean="0">
                <a:solidFill>
                  <a:srgbClr val="000000"/>
                </a:solidFill>
                <a:latin typeface="Arial Narrow" charset="0"/>
              </a:rPr>
              <a:t>Cooked or reheated incorrectly</a:t>
            </a:r>
            <a:endParaRPr lang="en-US" sz="2200" dirty="0">
              <a:solidFill>
                <a:srgbClr val="000000"/>
              </a:solidFill>
              <a:latin typeface="Arial Narrow" charset="0"/>
            </a:endParaRP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4-7</a:t>
            </a:r>
          </a:p>
        </p:txBody>
      </p:sp>
      <p:pic>
        <p:nvPicPr>
          <p:cNvPr id="7" name="Picture Placeholder 3" descr="dangerzone.jpg"/>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4300" t="-3160" r="4300" b="-3160"/>
          <a:stretch/>
        </p:blipFill>
        <p:spPr>
          <a:xfrm>
            <a:off x="6102626" y="1243013"/>
            <a:ext cx="2604812" cy="4184904"/>
          </a:xfrm>
          <a:ln w="3175" cmpd="sng">
            <a:solidFill>
              <a:srgbClr val="000000"/>
            </a:solidFill>
          </a:ln>
        </p:spPr>
      </p:pic>
    </p:spTree>
    <p:extLst>
      <p:ext uri="{BB962C8B-B14F-4D97-AF65-F5344CB8AC3E}">
        <p14:creationId xmlns:p14="http://schemas.microsoft.com/office/powerpoint/2010/main" val="993476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10"/>
          <p:cNvSpPr>
            <a:spLocks noGrp="1" noChangeArrowheads="1"/>
          </p:cNvSpPr>
          <p:nvPr>
            <p:ph type="title"/>
          </p:nvPr>
        </p:nvSpPr>
        <p:spPr/>
        <p:txBody>
          <a:bodyPr/>
          <a:lstStyle/>
          <a:p>
            <a:pPr eaLnBrk="1" hangingPunct="1">
              <a:defRPr/>
            </a:pPr>
            <a:r>
              <a:rPr lang="en-US" dirty="0">
                <a:latin typeface="Arial Narrow" charset="0"/>
                <a:cs typeface="+mj-cs"/>
              </a:rPr>
              <a:t>Preventing Time-Temperature </a:t>
            </a:r>
            <a:r>
              <a:rPr lang="en-US" dirty="0" smtClean="0">
                <a:latin typeface="Arial Narrow" charset="0"/>
                <a:cs typeface="+mj-cs"/>
              </a:rPr>
              <a:t>Abuse </a:t>
            </a:r>
            <a:r>
              <a:rPr lang="en-US" dirty="0">
                <a:latin typeface="Arial Narrow" charset="0"/>
              </a:rPr>
              <a:t>in the Flow of Food</a:t>
            </a:r>
            <a:endParaRPr lang="en-US" dirty="0">
              <a:latin typeface="Arial Narrow" charset="0"/>
              <a:cs typeface="+mj-cs"/>
            </a:endParaRPr>
          </a:p>
        </p:txBody>
      </p:sp>
      <p:sp>
        <p:nvSpPr>
          <p:cNvPr id="113666" name="Rectangle 3"/>
          <p:cNvSpPr>
            <a:spLocks noGrp="1" noChangeArrowheads="1"/>
          </p:cNvSpPr>
          <p:nvPr>
            <p:ph idx="1"/>
          </p:nvPr>
        </p:nvSpPr>
        <p:spPr/>
        <p:txBody>
          <a:bodyPr/>
          <a:lstStyle/>
          <a:p>
            <a:pPr marL="0" indent="0" eaLnBrk="1" hangingPunct="1">
              <a:defRPr/>
            </a:pPr>
            <a:r>
              <a:rPr lang="en-US" dirty="0">
                <a:latin typeface="Arial Narrow" charset="0"/>
                <a:cs typeface="+mn-cs"/>
              </a:rPr>
              <a:t>Avoid time-temperature </a:t>
            </a:r>
            <a:r>
              <a:rPr lang="en-US" dirty="0" smtClean="0">
                <a:latin typeface="Arial Narrow" charset="0"/>
                <a:cs typeface="+mn-cs"/>
              </a:rPr>
              <a:t>abuse: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Monitor time and </a:t>
            </a:r>
            <a:r>
              <a:rPr lang="en-US" dirty="0" smtClean="0">
                <a:solidFill>
                  <a:srgbClr val="000000"/>
                </a:solidFill>
                <a:latin typeface="Arial Narrow" charset="0"/>
              </a:rPr>
              <a:t>temperature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t>
            </a:r>
            <a:r>
              <a:rPr lang="en-US" dirty="0" smtClean="0">
                <a:solidFill>
                  <a:srgbClr val="000000"/>
                </a:solidFill>
                <a:latin typeface="Arial Narrow" charset="0"/>
              </a:rPr>
              <a:t>available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a:t>
            </a:r>
            <a:r>
              <a:rPr lang="en-US" dirty="0" smtClean="0">
                <a:solidFill>
                  <a:srgbClr val="000000"/>
                </a:solidFill>
                <a:latin typeface="Arial Narrow" charset="0"/>
              </a:rPr>
              <a:t>taken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a:t>
            </a:r>
            <a:r>
              <a:rPr lang="en-US" dirty="0" smtClean="0">
                <a:solidFill>
                  <a:srgbClr val="000000"/>
                </a:solidFill>
                <a:latin typeface="Arial Narrow" charset="0"/>
              </a:rPr>
              <a:t>zone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a:t>
            </a:r>
            <a:r>
              <a:rPr lang="en-US" dirty="0" smtClean="0">
                <a:solidFill>
                  <a:srgbClr val="000000"/>
                </a:solidFill>
                <a:latin typeface="Arial Narrow" charset="0"/>
              </a:rPr>
              <a:t>met</a:t>
            </a:r>
            <a:endParaRPr lang="en-US" dirty="0">
              <a:solidFill>
                <a:srgbClr val="000000"/>
              </a:solidFill>
              <a:latin typeface="Arial Narrow" charset="0"/>
            </a:endParaRP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737360"/>
          </a:xfrm>
          <a:prstGeom prst="rect">
            <a:avLst/>
          </a:prstGeom>
        </p:spPr>
      </p:pic>
    </p:spTree>
    <p:extLst>
      <p:ext uri="{BB962C8B-B14F-4D97-AF65-F5344CB8AC3E}">
        <p14:creationId xmlns:p14="http://schemas.microsoft.com/office/powerpoint/2010/main" val="2522156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5"/>
          <p:cNvSpPr>
            <a:spLocks noGrp="1" noChangeArrowheads="1"/>
          </p:cNvSpPr>
          <p:nvPr>
            <p:ph type="title"/>
          </p:nvPr>
        </p:nvSpPr>
        <p:spPr/>
        <p:txBody>
          <a:bodyPr/>
          <a:lstStyle/>
          <a:p>
            <a:pPr eaLnBrk="1" hangingPunct="1">
              <a:defRPr/>
            </a:pPr>
            <a:r>
              <a:rPr lang="en-US" dirty="0">
                <a:latin typeface="Arial Narrow" charset="0"/>
                <a:cs typeface="+mj-cs"/>
              </a:rPr>
              <a:t>Monitoring Time and Temperature</a:t>
            </a:r>
          </a:p>
        </p:txBody>
      </p:sp>
      <p:sp>
        <p:nvSpPr>
          <p:cNvPr id="114690" name="Rectangle 3"/>
          <p:cNvSpPr>
            <a:spLocks noGrp="1" noChangeArrowheads="1"/>
          </p:cNvSpPr>
          <p:nvPr>
            <p:ph idx="1"/>
          </p:nvPr>
        </p:nvSpPr>
        <p:spPr/>
        <p:txBody>
          <a:bodyPr/>
          <a:lstStyle/>
          <a:p>
            <a:pPr eaLnBrk="1" hangingPunct="1">
              <a:defRPr/>
            </a:pPr>
            <a:r>
              <a:rPr lang="en-US" dirty="0">
                <a:latin typeface="Arial Narrow" charset="0"/>
                <a:cs typeface="+mn-cs"/>
              </a:rPr>
              <a:t>Bimetallic </a:t>
            </a:r>
            <a:r>
              <a:rPr lang="en-US" dirty="0" smtClean="0">
                <a:latin typeface="Arial Narrow" charset="0"/>
                <a:cs typeface="+mn-cs"/>
              </a:rPr>
              <a:t>stemmed thermometers</a:t>
            </a:r>
            <a:endParaRPr lang="en-US" dirty="0">
              <a:latin typeface="Arial Narrow" charset="0"/>
              <a:cs typeface="+mn-cs"/>
            </a:endParaRP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4-9</a:t>
            </a:r>
          </a:p>
        </p:txBody>
      </p:sp>
      <p:pic>
        <p:nvPicPr>
          <p:cNvPr id="6" name="Picture Placeholder 2" descr="thermocouple.jpg"/>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6102626" y="1243013"/>
            <a:ext cx="2604812" cy="4184904"/>
          </a:xfrm>
          <a:ln w="3175" cmpd="sng">
            <a:solidFill>
              <a:srgbClr val="000000"/>
            </a:solidFill>
          </a:ln>
        </p:spPr>
      </p:pic>
    </p:spTree>
    <p:extLst>
      <p:ext uri="{BB962C8B-B14F-4D97-AF65-F5344CB8AC3E}">
        <p14:creationId xmlns:p14="http://schemas.microsoft.com/office/powerpoint/2010/main" val="404381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17149</TotalTime>
  <Words>2321</Words>
  <Application>Microsoft Office PowerPoint</Application>
  <PresentationFormat>On-screen Show (4:3)</PresentationFormat>
  <Paragraphs>269</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Arial Narrow</vt:lpstr>
      <vt:lpstr>Calibri</vt:lpstr>
      <vt:lpstr>Courier New</vt:lpstr>
      <vt:lpstr>Times New Roman</vt:lpstr>
      <vt:lpstr>Wingdings</vt:lpstr>
      <vt:lpstr>4_SS5e_08_16hr</vt:lpstr>
      <vt:lpstr>PowerPoint Presentation</vt:lpstr>
      <vt:lpstr>Hazards in the Flow of Food</vt:lpstr>
      <vt:lpstr>What Do You Think?</vt:lpstr>
      <vt:lpstr>What Do You Think?</vt:lpstr>
      <vt:lpstr>What Do You Think?</vt:lpstr>
      <vt:lpstr>What Do You Think?</vt:lpstr>
      <vt:lpstr>Preventing Time-Temperature Abuse in the Flow of Food</vt:lpstr>
      <vt:lpstr>Preventing Time-Temperature Abuse in the Flow of Food</vt:lpstr>
      <vt:lpstr>Monitoring Time and Temperature</vt:lpstr>
      <vt:lpstr>Monitoring Time and Temperature</vt:lpstr>
      <vt:lpstr>Monitoring Time and Temperature</vt:lpstr>
      <vt:lpstr>What Do You Think?</vt:lpstr>
      <vt:lpstr>What Do You Think?</vt:lpstr>
      <vt:lpstr>What Do You Think?</vt:lpstr>
      <vt:lpstr>What Do You Think?</vt:lpstr>
      <vt:lpstr>What Do You Think?</vt:lpstr>
      <vt:lpstr>Monitoring Time and Temperature</vt:lpstr>
      <vt:lpstr>Monitoring Time and Temperature</vt:lpstr>
      <vt:lpstr>General Thermometer Guidelines</vt:lpstr>
      <vt:lpstr>What Do You Think?</vt:lpstr>
      <vt:lpstr>What Do You Think?</vt:lpstr>
      <vt:lpstr>Calibrating Thermometers</vt:lpstr>
      <vt:lpstr>Activity</vt:lpstr>
    </vt:vector>
  </TitlesOfParts>
  <Company>nraef.org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Todd Schlender</cp:lastModifiedBy>
  <cp:revision>1193</cp:revision>
  <dcterms:created xsi:type="dcterms:W3CDTF">2012-06-01T15:28:49Z</dcterms:created>
  <dcterms:modified xsi:type="dcterms:W3CDTF">2017-07-05T18:19:23Z</dcterms:modified>
</cp:coreProperties>
</file>