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5"/>
  </p:notesMasterIdLst>
  <p:handoutMasterIdLst>
    <p:handoutMasterId r:id="rId36"/>
  </p:handoutMasterIdLst>
  <p:sldIdLst>
    <p:sldId id="315" r:id="rId2"/>
    <p:sldId id="795" r:id="rId3"/>
    <p:sldId id="316" r:id="rId4"/>
    <p:sldId id="317" r:id="rId5"/>
    <p:sldId id="637" r:id="rId6"/>
    <p:sldId id="319" r:id="rId7"/>
    <p:sldId id="639" r:id="rId8"/>
    <p:sldId id="640" r:id="rId9"/>
    <p:sldId id="641" r:id="rId10"/>
    <p:sldId id="642" r:id="rId11"/>
    <p:sldId id="643" r:id="rId12"/>
    <p:sldId id="644" r:id="rId13"/>
    <p:sldId id="321" r:id="rId14"/>
    <p:sldId id="322" r:id="rId15"/>
    <p:sldId id="645" r:id="rId16"/>
    <p:sldId id="647" r:id="rId17"/>
    <p:sldId id="648" r:id="rId18"/>
    <p:sldId id="781" r:id="rId19"/>
    <p:sldId id="780" r:id="rId20"/>
    <p:sldId id="651" r:id="rId21"/>
    <p:sldId id="652" r:id="rId22"/>
    <p:sldId id="654" r:id="rId23"/>
    <p:sldId id="653" r:id="rId24"/>
    <p:sldId id="655" r:id="rId25"/>
    <p:sldId id="656" r:id="rId26"/>
    <p:sldId id="779" r:id="rId27"/>
    <p:sldId id="657" r:id="rId28"/>
    <p:sldId id="658" r:id="rId29"/>
    <p:sldId id="659" r:id="rId30"/>
    <p:sldId id="660" r:id="rId31"/>
    <p:sldId id="661" r:id="rId32"/>
    <p:sldId id="662" r:id="rId33"/>
    <p:sldId id="66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pos="307">
          <p15:clr>
            <a:srgbClr val="A4A3A4"/>
          </p15:clr>
        </p15:guide>
        <p15:guide id="3" pos="212">
          <p15:clr>
            <a:srgbClr val="A4A3A4"/>
          </p15:clr>
        </p15:guide>
        <p15:guide id="4" pos="2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2" autoAdjust="0"/>
    <p:restoredTop sz="72612" autoAdjust="0"/>
  </p:normalViewPr>
  <p:slideViewPr>
    <p:cSldViewPr snapToGrid="0">
      <p:cViewPr varScale="1">
        <p:scale>
          <a:sx n="83" d="100"/>
          <a:sy n="83" d="100"/>
        </p:scale>
        <p:origin x="2322" y="96"/>
      </p:cViewPr>
      <p:guideLst>
        <p:guide orient="horz" pos="900"/>
        <p:guide pos="307"/>
        <p:guide pos="212"/>
        <p:guide pos="264"/>
      </p:guideLst>
    </p:cSldViewPr>
  </p:slideViewPr>
  <p:notesTextViewPr>
    <p:cViewPr>
      <p:scale>
        <a:sx n="125" d="100"/>
        <a:sy n="125" d="100"/>
      </p:scale>
      <p:origin x="0" y="0"/>
    </p:cViewPr>
  </p:notesTextViewPr>
  <p:sorterViewPr>
    <p:cViewPr>
      <p:scale>
        <a:sx n="63" d="100"/>
        <a:sy n="63" d="100"/>
      </p:scale>
      <p:origin x="0" y="2100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7EA62-E3FF-41F5-A38C-B79D26730734}" type="datetimeFigureOut">
              <a:rPr lang="en-US" smtClean="0"/>
              <a:t>7/5/2017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C95CE-48D3-42F4-AF73-2BC7FA8D9258}" type="slidenum">
              <a:rPr lang="en-US" smtClean="0"/>
              <a:t>‹#›</a:t>
            </a:fld>
            <a:endParaRPr lang="en-US" dirty="0"/>
          </a:p>
        </p:txBody>
      </p:sp>
    </p:spTree>
    <p:extLst>
      <p:ext uri="{BB962C8B-B14F-4D97-AF65-F5344CB8AC3E}">
        <p14:creationId xmlns:p14="http://schemas.microsoft.com/office/powerpoint/2010/main" val="239788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20" name="Slide Number Placeholder 3"/>
          <p:cNvSpPr>
            <a:spLocks noGrp="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1B133F6-83B6-CB40-902F-E1479B78FC21}" type="slidenum">
              <a:rPr lang="en-US" sz="1200" b="0">
                <a:solidFill>
                  <a:prstClr val="black"/>
                </a:solidFill>
              </a:rPr>
              <a:pPr eaLnBrk="1" hangingPunct="1">
                <a:defRPr/>
              </a:pPr>
              <a:t>1</a:t>
            </a:fld>
            <a:endParaRPr lang="en-US" sz="1200" b="0" dirty="0">
              <a:solidFill>
                <a:prstClr val="black"/>
              </a:solidFill>
            </a:endParaRPr>
          </a:p>
        </p:txBody>
      </p:sp>
    </p:spTree>
    <p:extLst>
      <p:ext uri="{BB962C8B-B14F-4D97-AF65-F5344CB8AC3E}">
        <p14:creationId xmlns:p14="http://schemas.microsoft.com/office/powerpoint/2010/main" val="2874259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10</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p>
          <a:p>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If you see food handlers who are not following proper handwashing procedures, correct the situation immediately. If they have touched food or food-contact surfaces with unclean hands:</a:t>
            </a:r>
          </a:p>
          <a:p>
            <a:r>
              <a:rPr lang="en-US" sz="1200" b="0" i="0" u="none" strike="noStrike" kern="1200" baseline="0" dirty="0" smtClean="0">
                <a:solidFill>
                  <a:schemeClr val="tx1"/>
                </a:solidFill>
                <a:latin typeface="+mn-lt"/>
                <a:ea typeface="+mn-ea"/>
                <a:cs typeface="+mn-cs"/>
              </a:rPr>
              <a:t>• Dispose of the contaminated food.</a:t>
            </a:r>
          </a:p>
          <a:p>
            <a:r>
              <a:rPr lang="en-US" sz="1200" b="0" i="0" u="none" strike="noStrike" kern="1200" baseline="0" dirty="0" smtClean="0">
                <a:solidFill>
                  <a:schemeClr val="tx1"/>
                </a:solidFill>
                <a:latin typeface="+mn-lt"/>
                <a:ea typeface="+mn-ea"/>
                <a:cs typeface="+mn-cs"/>
              </a:rPr>
              <a:t>• Clean potentially contaminated equipment and utensils.</a:t>
            </a:r>
          </a:p>
          <a:p>
            <a:r>
              <a:rPr lang="en-US" sz="1200" b="0" i="0" u="none" strike="noStrike" kern="1200" baseline="0" dirty="0" smtClean="0">
                <a:solidFill>
                  <a:schemeClr val="tx1"/>
                </a:solidFill>
                <a:latin typeface="+mn-lt"/>
                <a:ea typeface="+mn-ea"/>
                <a:cs typeface="+mn-cs"/>
              </a:rPr>
              <a:t>• Retrain or coach food handlers who are not following proper handwashing procedures if necessary.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171450" indent="-171450">
              <a:spcBef>
                <a:spcPct val="50000"/>
              </a:spcBef>
              <a:buFont typeface="Arial" panose="020B0604020202020204" pitchFamily="34" charset="0"/>
              <a:buChar char="•"/>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93618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11</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p>
          <a:p>
            <a:r>
              <a:rPr lang="en-US" dirty="0" smtClean="0">
                <a:latin typeface="Times New Roman" pitchFamily="18" charset="0"/>
                <a:ea typeface="ＭＳ Ｐゴシック" charset="0"/>
                <a:cs typeface="ＭＳ Ｐゴシック" charset="0"/>
              </a:rPr>
              <a:t>The answer is A. </a:t>
            </a:r>
            <a:r>
              <a:rPr lang="en-US" sz="1200" dirty="0" smtClean="0">
                <a:solidFill>
                  <a:srgbClr val="000000"/>
                </a:solidFill>
                <a:cs typeface="ＭＳ Ｐゴシック" charset="0"/>
              </a:rPr>
              <a:t>Ragged</a:t>
            </a:r>
            <a:r>
              <a:rPr lang="en-US" dirty="0" smtClean="0"/>
              <a:t> </a:t>
            </a:r>
            <a:r>
              <a:rPr lang="en-US" sz="1200" dirty="0" smtClean="0">
                <a:solidFill>
                  <a:srgbClr val="000000"/>
                </a:solidFill>
                <a:cs typeface="ＭＳ Ｐゴシック" charset="0"/>
              </a:rPr>
              <a:t>nails are hard to keep clean, can hold pathogens, and can break off into food.</a:t>
            </a:r>
          </a:p>
          <a:p>
            <a:pPr marL="171450" indent="-171450">
              <a:spcBef>
                <a:spcPct val="50000"/>
              </a:spcBef>
              <a:buFont typeface="Arial" panose="020B0604020202020204" pitchFamily="34" charset="0"/>
              <a:buChar char="•"/>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1866174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E34785F-D588-474D-B86B-56C438C138A1}" type="slidenum">
              <a:rPr lang="en-US" sz="1200" b="0">
                <a:solidFill>
                  <a:prstClr val="black"/>
                </a:solidFill>
              </a:rPr>
              <a:pPr eaLnBrk="1" hangingPunct="1">
                <a:defRPr/>
              </a:pPr>
              <a:t>12</a:t>
            </a:fld>
            <a:endParaRPr lang="en-US" sz="1200" b="0" dirty="0">
              <a:solidFill>
                <a:prstClr val="black"/>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57251" y="4365885"/>
            <a:ext cx="5140394" cy="4365885"/>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endParaRPr lang="en-US" dirty="0">
              <a:latin typeface="Times New Roman" charset="0"/>
              <a:cs typeface="+mn-cs"/>
            </a:endParaRPr>
          </a:p>
          <a:p>
            <a:pPr marL="112163" indent="-112163">
              <a:buFontTx/>
              <a:buChar char="•"/>
              <a:defRPr/>
            </a:pPr>
            <a:endParaRPr lang="en-US" dirty="0">
              <a:latin typeface="Times New Roman" charset="0"/>
              <a:cs typeface="+mn-cs"/>
            </a:endParaRP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178236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9853588-ADA4-E544-935E-7D5DBECF8FC0}" type="slidenum">
              <a:rPr lang="en-US" sz="1200" b="0">
                <a:solidFill>
                  <a:prstClr val="black"/>
                </a:solidFill>
              </a:rPr>
              <a:pPr eaLnBrk="1" hangingPunct="1">
                <a:defRPr/>
              </a:pPr>
              <a:t>13</a:t>
            </a:fld>
            <a:endParaRPr lang="en-US" sz="1200" b="0" dirty="0">
              <a:solidFill>
                <a:prstClr val="black"/>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57251" y="4347148"/>
            <a:ext cx="5140394" cy="4298741"/>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endParaRPr lang="en-US" b="0" dirty="0">
              <a:latin typeface="Times New Roman" charset="0"/>
              <a:cs typeface="+mn-cs"/>
            </a:endParaRPr>
          </a:p>
        </p:txBody>
      </p:sp>
    </p:spTree>
    <p:extLst>
      <p:ext uri="{BB962C8B-B14F-4D97-AF65-F5344CB8AC3E}">
        <p14:creationId xmlns:p14="http://schemas.microsoft.com/office/powerpoint/2010/main" val="1896688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907CB95-8774-AC43-BBE5-21F42C166A74}" type="slidenum">
              <a:rPr lang="en-US" sz="1200" b="0">
                <a:solidFill>
                  <a:prstClr val="black"/>
                </a:solidFill>
              </a:rPr>
              <a:pPr eaLnBrk="1" hangingPunct="1">
                <a:defRPr/>
              </a:pPr>
              <a:t>14</a:t>
            </a:fld>
            <a:endParaRPr lang="en-US" sz="1200" b="0" dirty="0">
              <a:solidFill>
                <a:prstClr val="black"/>
              </a:solidFill>
            </a:endParaRPr>
          </a:p>
        </p:txBody>
      </p:sp>
      <p:sp>
        <p:nvSpPr>
          <p:cNvPr id="3799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57251" y="4347148"/>
            <a:ext cx="5140394" cy="4298741"/>
          </a:xfrm>
        </p:spPr>
        <p:txBody>
          <a:bodyPr/>
          <a:lstStyle/>
          <a:p>
            <a:pPr marL="112163" indent="-112163">
              <a:defRPr/>
            </a:pPr>
            <a:r>
              <a:rPr lang="en-US" b="1" dirty="0" smtClean="0">
                <a:ea typeface="+mn-ea"/>
                <a:cs typeface="+mn-cs"/>
              </a:rPr>
              <a:t>Instructor Notes</a:t>
            </a:r>
          </a:p>
          <a:p>
            <a:pPr marL="171450" indent="-171450">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Wash your hands before putting on gloves when starting a new task. You do not need to rewash your hands each time you change gloves as long as you are performing the same task and your hands have not become contaminated.</a:t>
            </a:r>
          </a:p>
          <a:p>
            <a:pPr marL="171450" indent="-171450">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Select the correct glove size. Gloves that are too big will not stay on. Those that are too small will tear or rip easily. </a:t>
            </a:r>
          </a:p>
          <a:p>
            <a:pPr marL="171450" indent="-171450">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Hold gloves by the edge when putting them on. Avoid touching the glove as much as possible.</a:t>
            </a:r>
          </a:p>
          <a:p>
            <a:pPr marL="171450" indent="-171450">
              <a:buFont typeface="Arial" panose="020B0604020202020204" pitchFamily="34" charset="0"/>
              <a:buChar char="•"/>
              <a:defRPr/>
            </a:pPr>
            <a:r>
              <a:rPr lang="en-US" sz="1200" b="0" i="0" u="none" strike="noStrike" kern="1200" baseline="0" dirty="0" smtClean="0">
                <a:solidFill>
                  <a:schemeClr val="tx1"/>
                </a:solidFill>
                <a:latin typeface="+mn-lt"/>
                <a:ea typeface="+mn-ea"/>
                <a:cs typeface="+mn-cs"/>
              </a:rPr>
              <a:t>Once you have put them on, check the gloves for rips or tears.</a:t>
            </a:r>
            <a:endParaRPr lang="en-US" b="1" dirty="0" smtClean="0">
              <a:ea typeface="+mn-ea"/>
              <a:cs typeface="+mn-cs"/>
            </a:endParaRPr>
          </a:p>
        </p:txBody>
      </p:sp>
    </p:spTree>
    <p:extLst>
      <p:ext uri="{BB962C8B-B14F-4D97-AF65-F5344CB8AC3E}">
        <p14:creationId xmlns:p14="http://schemas.microsoft.com/office/powerpoint/2010/main" val="2975793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15</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ea typeface="+mn-ea"/>
                <a:cs typeface="+mn-cs"/>
              </a:rPr>
              <a:t>Instructor Notes</a:t>
            </a:r>
          </a:p>
          <a:p>
            <a:pPr marL="0" indent="0">
              <a:spcBef>
                <a:spcPct val="50000"/>
              </a:spcBef>
              <a:buFont typeface="Arial" panose="020B0604020202020204" pitchFamily="34" charset="0"/>
              <a:buNone/>
              <a:defRPr/>
            </a:pPr>
            <a:r>
              <a:rPr lang="en-US" dirty="0" smtClean="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You do not need to rewash your hands each time you change gloves as long as you are performing the same task and your hands have not become contaminated.</a:t>
            </a:r>
            <a:endParaRPr lang="en-US" dirty="0" smtClean="0">
              <a:latin typeface="Times New Roman" charset="0"/>
              <a:cs typeface="Times New Roman" charset="0"/>
            </a:endParaRPr>
          </a:p>
        </p:txBody>
      </p:sp>
    </p:spTree>
    <p:extLst>
      <p:ext uri="{BB962C8B-B14F-4D97-AF65-F5344CB8AC3E}">
        <p14:creationId xmlns:p14="http://schemas.microsoft.com/office/powerpoint/2010/main" val="1918024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ea typeface="+mn-ea"/>
                <a:cs typeface="+mn-cs"/>
              </a:rPr>
              <a:t>Instructor Notes</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dirty="0" smtClean="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It may be acceptable to handle ready-to-eat food with bare hands if the food will be added as an ingredient to a dish that does not contain raw meat, seafood, or poultry, but will be cooked to at least 145°F (63°C). For example, adding cheese to pizza dough.</a:t>
            </a:r>
            <a:endParaRPr lang="en-US" b="1" dirty="0" smtClean="0">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344602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17</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ea typeface="+mn-ea"/>
                <a:cs typeface="+mn-cs"/>
              </a:rPr>
              <a:t>Instructor Notes</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dirty="0" smtClean="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It may be acceptable to handle ready-to-eat food with bare hands if the food will be added as an ingredient to a dish containing raw meat, seafood, or poultry, and the dish will be cooked to the required minimum internal temperature of the raw items. For example, adding salt and pepper to raw duck breasts.</a:t>
            </a:r>
            <a:endParaRPr lang="en-US" b="1" dirty="0" smtClean="0">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3390593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dirty="0" smtClean="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Do </a:t>
            </a:r>
            <a:r>
              <a:rPr lang="en-US" sz="1200" b="1" i="0" u="none" strike="noStrike" kern="1200" baseline="0" dirty="0" smtClean="0">
                <a:solidFill>
                  <a:schemeClr val="tx1"/>
                </a:solidFill>
                <a:latin typeface="+mn-lt"/>
                <a:ea typeface="+mn-ea"/>
                <a:cs typeface="+mn-cs"/>
              </a:rPr>
              <a:t>NOT </a:t>
            </a:r>
            <a:r>
              <a:rPr lang="en-US" sz="1200" b="0" i="0" u="none" strike="noStrike" kern="1200" baseline="0" dirty="0" smtClean="0">
                <a:solidFill>
                  <a:schemeClr val="tx1"/>
                </a:solidFill>
                <a:latin typeface="+mn-lt"/>
                <a:ea typeface="+mn-ea"/>
                <a:cs typeface="+mn-cs"/>
              </a:rPr>
              <a:t>wear hair accessories that could become physical contaminants. Hair accessories should be limited to items that keep hands out of hair and hair out of food.</a:t>
            </a:r>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1613030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Food handlers with facial hair should also wear a beard restraint.	</a:t>
            </a:r>
          </a:p>
          <a:p>
            <a:endParaRPr lang="en-US" dirty="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55337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smtClean="0">
                <a:latin typeface="Times New Roman" pitchFamily="18" charset="0"/>
                <a:ea typeface="ＭＳ Ｐゴシック" charset="0"/>
                <a:cs typeface="ＭＳ Ｐゴシック" charset="0"/>
              </a:rPr>
              <a:t>Do the </a:t>
            </a:r>
            <a:r>
              <a:rPr lang="en-US" i="1" dirty="0" smtClean="0">
                <a:latin typeface="Times New Roman" pitchFamily="18" charset="0"/>
                <a:ea typeface="ＭＳ Ｐゴシック" charset="0"/>
                <a:cs typeface="ＭＳ Ｐゴシック" charset="0"/>
              </a:rPr>
              <a:t>Ball Toss </a:t>
            </a:r>
            <a:r>
              <a:rPr lang="en-US" dirty="0" smtClean="0">
                <a:latin typeface="Times New Roman" pitchFamily="18" charset="0"/>
                <a:ea typeface="ＭＳ Ｐゴシック" charset="0"/>
                <a:cs typeface="ＭＳ Ｐゴシック" charset="0"/>
              </a:rPr>
              <a:t>activity. </a:t>
            </a:r>
            <a:r>
              <a:rPr lang="en-US" b="0" dirty="0" smtClean="0">
                <a:latin typeface="Times New Roman" charset="0"/>
              </a:rPr>
              <a:t>This</a:t>
            </a:r>
            <a:r>
              <a:rPr lang="en-US" b="0" baseline="0" dirty="0" smtClean="0">
                <a:latin typeface="Times New Roman" charset="0"/>
              </a:rPr>
              <a:t> </a:t>
            </a:r>
            <a:r>
              <a:rPr lang="en-US" dirty="0" smtClean="0">
                <a:latin typeface="Times New Roman" pitchFamily="18" charset="0"/>
                <a:ea typeface="ＭＳ Ｐゴシック" charset="0"/>
                <a:cs typeface="ＭＳ Ｐゴシック" charset="0"/>
              </a:rPr>
              <a:t>activity can be downloaded from ServSafe.com. Directions for using the activity are included with it. </a:t>
            </a:r>
          </a:p>
        </p:txBody>
      </p:sp>
    </p:spTree>
    <p:extLst>
      <p:ext uri="{BB962C8B-B14F-4D97-AF65-F5344CB8AC3E}">
        <p14:creationId xmlns:p14="http://schemas.microsoft.com/office/powerpoint/2010/main" val="1993513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E34785F-D588-474D-B86B-56C438C138A1}" type="slidenum">
              <a:rPr lang="en-US" sz="1200" b="0">
                <a:solidFill>
                  <a:prstClr val="black"/>
                </a:solidFill>
              </a:rPr>
              <a:pPr eaLnBrk="1" hangingPunct="1">
                <a:defRPr/>
              </a:pPr>
              <a:t>20</a:t>
            </a:fld>
            <a:endParaRPr lang="en-US" sz="1200" b="0" dirty="0">
              <a:solidFill>
                <a:prstClr val="black"/>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57251" y="4365885"/>
            <a:ext cx="5140394" cy="4365885"/>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marR="0" indent="-112163" algn="l" defTabSz="914400" rtl="0" eaLnBrk="1" fontAlgn="auto" latinLnBrk="0" hangingPunct="1">
              <a:lnSpc>
                <a:spcPct val="100000"/>
              </a:lnSpc>
              <a:spcBef>
                <a:spcPts val="0"/>
              </a:spcBef>
              <a:spcAft>
                <a:spcPts val="0"/>
              </a:spcAft>
              <a:buClrTx/>
              <a:buSzTx/>
              <a:buFontTx/>
              <a:buNone/>
              <a:tabLst/>
              <a:defRPr/>
            </a:pPr>
            <a:r>
              <a:rPr lang="en-US" b="1" dirty="0" smtClean="0">
                <a:ea typeface="+mn-ea"/>
                <a:cs typeface="+mn-cs"/>
              </a:rPr>
              <a:t>Instructor Notes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Store street clothing and personal belongings in designated areas. This includes items such as backpacks, jackets, electronic devices, keys, and personal medications. Make sure these items are stored in a way that does not contaminate food, food-contact surfaces, and linens.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Keep dirty clothing that is stored in the operation away from food and prep areas. You can do this by placing dirty clothes in nonabsorbent containers or washable laundry bags. This includes dirty aprons, chef coats, and other uniforms.	</a:t>
            </a:r>
          </a:p>
          <a:p>
            <a:pPr marL="112163" indent="-112163">
              <a:defRPr/>
            </a:pPr>
            <a:endParaRPr lang="en-US" dirty="0">
              <a:latin typeface="Times New Roman" charset="0"/>
              <a:cs typeface="+mn-cs"/>
            </a:endParaRPr>
          </a:p>
          <a:p>
            <a:pPr marL="112163" indent="-112163">
              <a:buFontTx/>
              <a:buChar char="•"/>
              <a:defRPr/>
            </a:pPr>
            <a:endParaRPr lang="en-US" dirty="0">
              <a:latin typeface="Times New Roman" charset="0"/>
              <a:cs typeface="+mn-cs"/>
            </a:endParaRP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1199230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E71725C-540C-154E-AFC1-9E75C415ECCD}" type="slidenum">
              <a:rPr lang="en-US" sz="1200" b="0">
                <a:solidFill>
                  <a:prstClr val="black"/>
                </a:solidFill>
              </a:rPr>
              <a:pPr eaLnBrk="1" hangingPunct="1">
                <a:defRPr/>
              </a:pPr>
              <a:t>21</a:t>
            </a:fld>
            <a:endParaRPr lang="en-US" sz="1200" b="0" dirty="0">
              <a:solidFill>
                <a:prstClr val="black"/>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57250" y="4347148"/>
            <a:ext cx="5028579" cy="4223790"/>
          </a:xfrm>
          <a:noFill/>
        </p:spPr>
        <p:txBody>
          <a:bodyPr lIns="91089" tIns="45545" rIns="91089" bIns="45545"/>
          <a:lstStyle/>
          <a:p>
            <a:pPr marL="112163" indent="-112163"/>
            <a:r>
              <a:rPr lang="en-US" b="1" dirty="0">
                <a:latin typeface="Times New Roman" charset="0"/>
                <a:cs typeface="Times New Roman" charset="0"/>
              </a:rPr>
              <a:t>Instructor Notes</a:t>
            </a:r>
          </a:p>
          <a:p>
            <a:pPr marL="171450" indent="-171450">
              <a:lnSpc>
                <a:spcPct val="80000"/>
              </a:lnSpc>
              <a:spcBef>
                <a:spcPct val="50000"/>
              </a:spcBef>
              <a:buSzPct val="8000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You must tell your staff to let you know when they are sick. This includes newly hired staff who have not started working yet. Your regulatory authority may ask for proof that you have done this, which can be provided in the following ways:</a:t>
            </a:r>
          </a:p>
          <a:p>
            <a:pPr marL="628650" lvl="1" indent="-171450">
              <a:buFont typeface="Courier New" panose="02070309020205020404" pitchFamily="49" charset="0"/>
              <a:buChar char="o"/>
            </a:pPr>
            <a:r>
              <a:rPr lang="en-US" sz="1200" b="0" i="0" u="none" strike="noStrike" kern="1200" baseline="0" dirty="0" smtClean="0">
                <a:solidFill>
                  <a:schemeClr val="tx1"/>
                </a:solidFill>
                <a:latin typeface="+mn-lt"/>
                <a:ea typeface="+mn-ea"/>
                <a:cs typeface="+mn-cs"/>
              </a:rPr>
              <a:t>Presenting signed statements in which staff have agreed to report illness.</a:t>
            </a:r>
          </a:p>
          <a:p>
            <a:pPr marL="628650" lvl="1" indent="-171450">
              <a:buFont typeface="Courier New" panose="02070309020205020404" pitchFamily="49" charset="0"/>
              <a:buChar char="o"/>
            </a:pPr>
            <a:r>
              <a:rPr lang="en-US" sz="1200" b="0" i="0" u="none" strike="noStrike" kern="1200" baseline="0" dirty="0" smtClean="0">
                <a:solidFill>
                  <a:schemeClr val="tx1"/>
                </a:solidFill>
                <a:latin typeface="+mn-lt"/>
                <a:ea typeface="+mn-ea"/>
                <a:cs typeface="+mn-cs"/>
              </a:rPr>
              <a:t>Providing documentation showing staff have completed training, which includes information on the importance of reporting illness.</a:t>
            </a:r>
          </a:p>
          <a:p>
            <a:pPr marL="628650" lvl="1" indent="-171450">
              <a:buFont typeface="Courier New" panose="02070309020205020404" pitchFamily="49" charset="0"/>
              <a:buChar char="o"/>
            </a:pPr>
            <a:r>
              <a:rPr lang="en-US" sz="1200" b="0" i="0" u="none" strike="noStrike" kern="1200" baseline="0" dirty="0" smtClean="0">
                <a:solidFill>
                  <a:schemeClr val="tx1"/>
                </a:solidFill>
                <a:latin typeface="+mn-lt"/>
                <a:ea typeface="+mn-ea"/>
                <a:cs typeface="+mn-cs"/>
              </a:rPr>
              <a:t>Posting signs or providing pocket cards that remind staff to notify managers when they are sick.</a:t>
            </a:r>
            <a:endParaRPr lang="en-US" dirty="0">
              <a:latin typeface="Times New Roman" charset="0"/>
            </a:endParaRPr>
          </a:p>
        </p:txBody>
      </p:sp>
    </p:spTree>
    <p:extLst>
      <p:ext uri="{BB962C8B-B14F-4D97-AF65-F5344CB8AC3E}">
        <p14:creationId xmlns:p14="http://schemas.microsoft.com/office/powerpoint/2010/main" val="4181529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ea typeface="+mn-ea"/>
                <a:cs typeface="+mn-cs"/>
              </a:rPr>
              <a:t>Instructor Notes</a:t>
            </a:r>
          </a:p>
          <a:p>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Staff must also tell you when they have been diagnosed with an illness from one of these pathogens: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Norovirus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Hepatitis A</a:t>
            </a:r>
          </a:p>
          <a:p>
            <a:pPr marL="628650" lvl="1"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Shigella </a:t>
            </a:r>
            <a:r>
              <a:rPr lang="en-US" sz="1200" b="0" i="0" u="none" strike="noStrike" kern="1200" baseline="0" dirty="0" smtClean="0">
                <a:solidFill>
                  <a:schemeClr val="tx1"/>
                </a:solidFill>
                <a:latin typeface="+mn-lt"/>
                <a:ea typeface="+mn-ea"/>
                <a:cs typeface="+mn-cs"/>
              </a:rPr>
              <a:t>spp.</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Shiga toxin-producing </a:t>
            </a:r>
            <a:r>
              <a:rPr lang="en-US" sz="1200" b="0" i="1" u="none" strike="noStrike" kern="1200" baseline="0" dirty="0" smtClean="0">
                <a:solidFill>
                  <a:schemeClr val="tx1"/>
                </a:solidFill>
                <a:latin typeface="+mn-lt"/>
                <a:ea typeface="+mn-ea"/>
                <a:cs typeface="+mn-cs"/>
              </a:rPr>
              <a:t>E. coli </a:t>
            </a:r>
            <a:r>
              <a:rPr lang="en-US" sz="1200" b="0" i="0" u="none" strike="noStrike" kern="1200" baseline="0" dirty="0" smtClean="0">
                <a:solidFill>
                  <a:schemeClr val="tx1"/>
                </a:solidFill>
                <a:latin typeface="+mn-lt"/>
                <a:ea typeface="+mn-ea"/>
                <a:cs typeface="+mn-cs"/>
              </a:rPr>
              <a:t>(STEC)</a:t>
            </a:r>
          </a:p>
          <a:p>
            <a:pPr marL="628650" lvl="1"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Salmonella </a:t>
            </a:r>
            <a:r>
              <a:rPr lang="en-US" sz="1200" b="0" i="0" u="none" strike="noStrike" kern="1200" baseline="0" dirty="0" smtClean="0">
                <a:solidFill>
                  <a:schemeClr val="tx1"/>
                </a:solidFill>
                <a:latin typeface="+mn-lt"/>
                <a:ea typeface="+mn-ea"/>
                <a:cs typeface="+mn-cs"/>
              </a:rPr>
              <a:t>Typhi</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Nontyphoidal </a:t>
            </a:r>
            <a:r>
              <a:rPr lang="en-US" sz="1200" b="0" i="1" u="none" strike="noStrike" kern="1200" baseline="0" dirty="0" smtClean="0">
                <a:solidFill>
                  <a:schemeClr val="tx1"/>
                </a:solidFill>
                <a:latin typeface="+mn-lt"/>
                <a:ea typeface="+mn-ea"/>
                <a:cs typeface="+mn-cs"/>
              </a:rPr>
              <a:t>Salmonella</a:t>
            </a:r>
            <a:endParaRPr lang="en-US" dirty="0" smtClean="0">
              <a:latin typeface="Times New Roman" charset="0"/>
              <a:cs typeface="Times New Roman" charset="0"/>
            </a:endParaRPr>
          </a:p>
        </p:txBody>
      </p:sp>
    </p:spTree>
    <p:extLst>
      <p:ext uri="{BB962C8B-B14F-4D97-AF65-F5344CB8AC3E}">
        <p14:creationId xmlns:p14="http://schemas.microsoft.com/office/powerpoint/2010/main" val="990302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ea typeface="+mn-ea"/>
                <a:cs typeface="+mn-cs"/>
              </a:rPr>
              <a:t>Instructor Notes</a:t>
            </a:r>
          </a:p>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Staff must tell you if they live with someone who has been diagnosed with any of these illnesses (note that nontyphoidal </a:t>
            </a:r>
            <a:r>
              <a:rPr lang="en-US" sz="1200" b="0" i="1" u="none" strike="noStrike" kern="1200" baseline="0" dirty="0" smtClean="0">
                <a:solidFill>
                  <a:schemeClr val="tx1"/>
                </a:solidFill>
                <a:latin typeface="+mn-lt"/>
                <a:ea typeface="+mn-ea"/>
                <a:cs typeface="+mn-cs"/>
              </a:rPr>
              <a:t>Salmonella </a:t>
            </a:r>
            <a:r>
              <a:rPr lang="en-US" sz="1200" b="0" i="0" u="none" strike="noStrike" kern="1200" baseline="0" dirty="0" smtClean="0">
                <a:solidFill>
                  <a:schemeClr val="tx1"/>
                </a:solidFill>
                <a:latin typeface="+mn-lt"/>
                <a:ea typeface="+mn-ea"/>
                <a:cs typeface="+mn-cs"/>
              </a:rPr>
              <a:t>is not included):</a:t>
            </a:r>
          </a:p>
          <a:p>
            <a:pPr marL="628650" marR="0" lvl="1" indent="-1714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Norovirus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Hepatitis A</a:t>
            </a:r>
          </a:p>
          <a:p>
            <a:pPr marL="628650" lvl="1"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Shigella </a:t>
            </a:r>
            <a:r>
              <a:rPr lang="en-US" sz="1200" b="0" i="0" u="none" strike="noStrike" kern="1200" baseline="0" dirty="0" smtClean="0">
                <a:solidFill>
                  <a:schemeClr val="tx1"/>
                </a:solidFill>
                <a:latin typeface="+mn-lt"/>
                <a:ea typeface="+mn-ea"/>
                <a:cs typeface="+mn-cs"/>
              </a:rPr>
              <a:t>spp.</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Shiga toxin-producing </a:t>
            </a:r>
            <a:r>
              <a:rPr lang="en-US" sz="1200" b="0" i="1" u="none" strike="noStrike" kern="1200" baseline="0" dirty="0" smtClean="0">
                <a:solidFill>
                  <a:schemeClr val="tx1"/>
                </a:solidFill>
                <a:latin typeface="+mn-lt"/>
                <a:ea typeface="+mn-ea"/>
                <a:cs typeface="+mn-cs"/>
              </a:rPr>
              <a:t>E. coli </a:t>
            </a:r>
            <a:r>
              <a:rPr lang="en-US" sz="1200" b="0" i="0" u="none" strike="noStrike" kern="1200" baseline="0" dirty="0" smtClean="0">
                <a:solidFill>
                  <a:schemeClr val="tx1"/>
                </a:solidFill>
                <a:latin typeface="+mn-lt"/>
                <a:ea typeface="+mn-ea"/>
                <a:cs typeface="+mn-cs"/>
              </a:rPr>
              <a:t>(STEC)</a:t>
            </a:r>
          </a:p>
          <a:p>
            <a:pPr marL="628650" lvl="1"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Salmonella </a:t>
            </a:r>
            <a:r>
              <a:rPr lang="en-US" sz="1200" b="0" i="0" u="none" strike="noStrike" kern="1200" baseline="0" dirty="0" smtClean="0">
                <a:solidFill>
                  <a:schemeClr val="tx1"/>
                </a:solidFill>
                <a:latin typeface="+mn-lt"/>
                <a:ea typeface="+mn-ea"/>
                <a:cs typeface="+mn-cs"/>
              </a:rPr>
              <a:t>Typhi	</a:t>
            </a: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3691601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24</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ea typeface="+mn-ea"/>
                <a:cs typeface="+mn-cs"/>
              </a:rPr>
              <a:t>Instructor Notes</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If a food handler is diagnosed with an illness from any of these pathogens, you must report the illness to your regulatory authority.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Norovirus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Hepatitis A</a:t>
            </a:r>
          </a:p>
          <a:p>
            <a:pPr marL="628650" lvl="1"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Shigella </a:t>
            </a:r>
            <a:r>
              <a:rPr lang="en-US" sz="1200" b="0" i="0" u="none" strike="noStrike" kern="1200" baseline="0" dirty="0" smtClean="0">
                <a:solidFill>
                  <a:schemeClr val="tx1"/>
                </a:solidFill>
                <a:latin typeface="+mn-lt"/>
                <a:ea typeface="+mn-ea"/>
                <a:cs typeface="+mn-cs"/>
              </a:rPr>
              <a:t>spp.</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Shiga toxin-producing </a:t>
            </a:r>
            <a:r>
              <a:rPr lang="en-US" sz="1200" b="0" i="1" u="none" strike="noStrike" kern="1200" baseline="0" dirty="0" smtClean="0">
                <a:solidFill>
                  <a:schemeClr val="tx1"/>
                </a:solidFill>
                <a:latin typeface="+mn-lt"/>
                <a:ea typeface="+mn-ea"/>
                <a:cs typeface="+mn-cs"/>
              </a:rPr>
              <a:t>E. coli </a:t>
            </a:r>
            <a:r>
              <a:rPr lang="en-US" sz="1200" b="0" i="0" u="none" strike="noStrike" kern="1200" baseline="0" dirty="0" smtClean="0">
                <a:solidFill>
                  <a:schemeClr val="tx1"/>
                </a:solidFill>
                <a:latin typeface="+mn-lt"/>
                <a:ea typeface="+mn-ea"/>
                <a:cs typeface="+mn-cs"/>
              </a:rPr>
              <a:t>(STEC)</a:t>
            </a:r>
          </a:p>
          <a:p>
            <a:pPr marL="628650" lvl="1"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Salmonella </a:t>
            </a:r>
            <a:r>
              <a:rPr lang="en-US" sz="1200" b="0" i="0" u="none" strike="noStrike" kern="1200" baseline="0" dirty="0" smtClean="0">
                <a:solidFill>
                  <a:schemeClr val="tx1"/>
                </a:solidFill>
                <a:latin typeface="+mn-lt"/>
                <a:ea typeface="+mn-ea"/>
                <a:cs typeface="+mn-cs"/>
              </a:rPr>
              <a:t>Typhi</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Nontyphoidal </a:t>
            </a:r>
            <a:r>
              <a:rPr lang="en-US" sz="1200" b="0" i="1" u="none" strike="noStrike" kern="1200" baseline="0" dirty="0" smtClean="0">
                <a:solidFill>
                  <a:schemeClr val="tx1"/>
                </a:solidFill>
                <a:latin typeface="+mn-lt"/>
                <a:ea typeface="+mn-ea"/>
                <a:cs typeface="+mn-cs"/>
              </a:rPr>
              <a:t>Salmonella</a:t>
            </a:r>
            <a:r>
              <a:rPr lang="en-US" sz="1200" b="0" i="0" u="none" strike="noStrike" kern="1200" baseline="0" dirty="0" smtClean="0">
                <a:solidFill>
                  <a:schemeClr val="tx1"/>
                </a:solidFill>
                <a:latin typeface="+mn-lt"/>
                <a:ea typeface="+mn-ea"/>
                <a:cs typeface="+mn-cs"/>
              </a:rPr>
              <a:t>	</a:t>
            </a: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2789646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E71725C-540C-154E-AFC1-9E75C415ECCD}" type="slidenum">
              <a:rPr lang="en-US" sz="1200" b="0">
                <a:solidFill>
                  <a:prstClr val="black"/>
                </a:solidFill>
              </a:rPr>
              <a:pPr eaLnBrk="1" hangingPunct="1">
                <a:defRPr/>
              </a:pPr>
              <a:t>25</a:t>
            </a:fld>
            <a:endParaRPr lang="en-US" sz="1200" b="0" dirty="0">
              <a:solidFill>
                <a:prstClr val="black"/>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57250" y="4347148"/>
            <a:ext cx="5028579" cy="4223790"/>
          </a:xfrm>
          <a:noFill/>
        </p:spPr>
        <p:txBody>
          <a:bodyPr lIns="91089" tIns="45545" rIns="91089" bIns="45545"/>
          <a:lstStyle/>
          <a:p>
            <a:pPr marL="112163" indent="-112163"/>
            <a:r>
              <a:rPr lang="en-US" b="1" dirty="0">
                <a:latin typeface="Times New Roman" charset="0"/>
                <a:cs typeface="Times New Roman" charset="0"/>
              </a:rPr>
              <a:t>Instructor </a:t>
            </a:r>
            <a:r>
              <a:rPr lang="en-US" b="1" dirty="0" smtClean="0">
                <a:latin typeface="Times New Roman" charset="0"/>
                <a:cs typeface="Times New Roman" charset="0"/>
              </a:rPr>
              <a:t>Notes</a:t>
            </a:r>
          </a:p>
          <a:p>
            <a:pPr marL="112163" indent="-112163"/>
            <a:r>
              <a:rPr lang="en-US" sz="1200" b="0" i="0" u="none" strike="noStrike" kern="1200" baseline="0" dirty="0" smtClean="0">
                <a:solidFill>
                  <a:schemeClr val="tx1"/>
                </a:solidFill>
                <a:latin typeface="+mn-lt"/>
                <a:ea typeface="+mn-ea"/>
                <a:cs typeface="+mn-cs"/>
              </a:rPr>
              <a:t>As a manager, you should watch food handlers for signs of illness. That could include watching for the signs indicated in the slide.</a:t>
            </a:r>
            <a:endParaRPr lang="en-US" dirty="0">
              <a:latin typeface="Times New Roman" charset="0"/>
            </a:endParaRPr>
          </a:p>
        </p:txBody>
      </p:sp>
    </p:spTree>
    <p:extLst>
      <p:ext uri="{BB962C8B-B14F-4D97-AF65-F5344CB8AC3E}">
        <p14:creationId xmlns:p14="http://schemas.microsoft.com/office/powerpoint/2010/main" val="2992322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0" indent="0">
              <a:spcBef>
                <a:spcPct val="50000"/>
              </a:spcBef>
              <a:buFont typeface="Arial" panose="020B0604020202020204" pitchFamily="34" charset="0"/>
              <a:buNone/>
              <a:defRPr/>
            </a:pPr>
            <a:r>
              <a:rPr lang="en-US" dirty="0" smtClean="0">
                <a:latin typeface="Times New Roman" pitchFamily="18" charset="0"/>
                <a:ea typeface="ＭＳ Ｐゴシック" charset="0"/>
                <a:cs typeface="ＭＳ Ｐゴシック" charset="0"/>
              </a:rPr>
              <a:t>Let the students</a:t>
            </a:r>
            <a:r>
              <a:rPr lang="en-US" baseline="0" dirty="0" smtClean="0">
                <a:latin typeface="Times New Roman" pitchFamily="18" charset="0"/>
                <a:ea typeface="ＭＳ Ｐゴシック" charset="0"/>
                <a:cs typeface="ＭＳ Ｐゴシック" charset="0"/>
              </a:rPr>
              <a:t> know that you will go over a series of situation where the class will be asked whether employees should be restricted or excluded from the operation.</a:t>
            </a:r>
            <a:endParaRPr lang="en-US" dirty="0">
              <a:latin typeface="Times New Roman" charset="0"/>
              <a:cs typeface="+mn-cs"/>
            </a:endParaRPr>
          </a:p>
        </p:txBody>
      </p:sp>
    </p:spTree>
    <p:extLst>
      <p:ext uri="{BB962C8B-B14F-4D97-AF65-F5344CB8AC3E}">
        <p14:creationId xmlns:p14="http://schemas.microsoft.com/office/powerpoint/2010/main" val="3171371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27</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0" indent="0">
              <a:spcBef>
                <a:spcPct val="50000"/>
              </a:spcBef>
              <a:buFont typeface="Arial" panose="020B0604020202020204" pitchFamily="34" charset="0"/>
              <a:buNone/>
              <a:defRPr/>
            </a:pPr>
            <a:r>
              <a:rPr lang="en-US" dirty="0" smtClean="0">
                <a:latin typeface="Times New Roman" pitchFamily="18" charset="0"/>
                <a:ea typeface="ＭＳ Ｐゴシック" charset="0"/>
                <a:cs typeface="ＭＳ Ｐゴシック" charset="0"/>
              </a:rPr>
              <a:t>The answer is A. </a:t>
            </a:r>
            <a:r>
              <a:rPr lang="en-US" dirty="0" smtClean="0">
                <a:latin typeface="Times New Roman" charset="0"/>
                <a:cs typeface="Times New Roman" charset="0"/>
              </a:rPr>
              <a:t>If</a:t>
            </a:r>
            <a:r>
              <a:rPr lang="en-US" baseline="0" dirty="0" smtClean="0">
                <a:latin typeface="Times New Roman" charset="0"/>
                <a:cs typeface="Times New Roman" charset="0"/>
              </a:rPr>
              <a:t> the wound is properly covered, he or she can return to working with exposed food, utensils, and equipment.</a:t>
            </a:r>
            <a:endParaRPr lang="en-US" dirty="0" smtClean="0">
              <a:latin typeface="Times New Roman" charset="0"/>
              <a:cs typeface="Times New Roman" charset="0"/>
            </a:endParaRPr>
          </a:p>
        </p:txBody>
      </p:sp>
    </p:spTree>
    <p:extLst>
      <p:ext uri="{BB962C8B-B14F-4D97-AF65-F5344CB8AC3E}">
        <p14:creationId xmlns:p14="http://schemas.microsoft.com/office/powerpoint/2010/main" val="4057968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28</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dirty="0" smtClean="0">
                <a:latin typeface="Times New Roman" pitchFamily="18" charset="0"/>
                <a:ea typeface="ＭＳ Ｐゴシック" charset="0"/>
                <a:cs typeface="ＭＳ Ｐゴシック" charset="0"/>
              </a:rPr>
              <a:t>The answer is A: restrict.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Times New Roman" pitchFamily="18" charset="0"/>
                <a:ea typeface="ＭＳ Ｐゴシック" charset="0"/>
                <a:cs typeface="+mn-cs"/>
              </a:rPr>
              <a:t>However, if the food handler primarily serves a high-risk population, then he or she should be excluded from the operation. </a:t>
            </a:r>
            <a:r>
              <a:rPr lang="en-US" sz="1200" b="0" i="0" u="none" strike="noStrike" kern="1200" baseline="0" dirty="0" smtClean="0">
                <a:solidFill>
                  <a:schemeClr val="tx1"/>
                </a:solidFill>
                <a:latin typeface="+mn-lt"/>
                <a:ea typeface="+mn-ea"/>
                <a:cs typeface="+mn-cs"/>
              </a:rPr>
              <a:t>The food handler can return to the operation and/or work with or around food when he or she has a written release from a medical practitioner.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1631689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29</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Restrict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food handler from working with exposed food, utensils, and equipment if he or she has persistent sneezing, coughing, or a runny nose that causes discharges from the eyes, nose, or mouth.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337633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7250" y="4347148"/>
            <a:ext cx="5486711" cy="4114488"/>
          </a:xfrm>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charset="0"/>
                <a:ea typeface="ＭＳ Ｐゴシック" charset="0"/>
                <a:cs typeface="ＭＳ Ｐゴシック" charset="0"/>
              </a:rPr>
              <a:t>Play the </a:t>
            </a:r>
            <a:r>
              <a:rPr lang="en-US" i="1" dirty="0">
                <a:latin typeface="Times New Roman" charset="0"/>
                <a:ea typeface="ＭＳ Ｐゴシック" charset="0"/>
                <a:cs typeface="ＭＳ Ｐゴシック" charset="0"/>
              </a:rPr>
              <a:t>Personal Hygiene </a:t>
            </a:r>
            <a:r>
              <a:rPr lang="en-US" dirty="0">
                <a:latin typeface="Times New Roman" charset="0"/>
                <a:ea typeface="ＭＳ Ｐゴシック" charset="0"/>
                <a:cs typeface="ＭＳ Ｐゴシック" charset="0"/>
              </a:rPr>
              <a:t>DVD. </a:t>
            </a:r>
          </a:p>
          <a:p>
            <a:pPr marL="616894" lvl="1" indent="-168244">
              <a:spcBef>
                <a:spcPct val="50000"/>
              </a:spcBef>
              <a:buSzPct val="80000"/>
              <a:buFont typeface="Arial" pitchFamily="34" charset="0"/>
              <a:buChar char="•"/>
              <a:defRPr/>
            </a:pPr>
            <a:endParaRPr lang="en-US" dirty="0">
              <a:latin typeface="Times New Roman"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1064569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30</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dirty="0" smtClean="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Food handlers with vomiting or diarrhea should be excluded from the operation.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73344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31</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r>
              <a:rPr lang="en-US" dirty="0" smtClean="0">
                <a:latin typeface="Times New Roman" pitchFamily="18" charset="0"/>
                <a:ea typeface="ＭＳ Ｐゴシック" charset="0"/>
                <a:cs typeface="ＭＳ Ｐゴシック" charset="0"/>
              </a:rPr>
              <a:t>The answer is C. </a:t>
            </a:r>
            <a:r>
              <a:rPr lang="en-US" sz="1200" b="0" i="0" u="none" strike="noStrike" kern="1200" baseline="0" dirty="0" smtClean="0">
                <a:solidFill>
                  <a:schemeClr val="tx1"/>
                </a:solidFill>
                <a:latin typeface="+mn-lt"/>
                <a:ea typeface="+mn-ea"/>
                <a:cs typeface="+mn-cs"/>
              </a:rPr>
              <a:t>If food handlers are vomiting or have diarrhea, they must meet one of these requirements before they can return to work:</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Have had no symptoms for at least 24 hours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Have a written release from a medical practitioner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3994493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r>
              <a:rPr lang="en-US" dirty="0" smtClean="0">
                <a:latin typeface="Times New Roman" pitchFamily="18" charset="0"/>
                <a:ea typeface="ＭＳ Ｐゴシック" charset="0"/>
                <a:cs typeface="ＭＳ Ｐゴシック" charset="0"/>
              </a:rPr>
              <a:t>The answer is C. </a:t>
            </a:r>
            <a:r>
              <a:rPr lang="en-US" sz="1200" b="0" i="0" u="none" strike="noStrike" kern="1200" baseline="0" dirty="0" smtClean="0">
                <a:solidFill>
                  <a:schemeClr val="tx1"/>
                </a:solidFill>
                <a:latin typeface="+mn-lt"/>
                <a:ea typeface="+mn-ea"/>
                <a:cs typeface="+mn-cs"/>
              </a:rPr>
              <a:t>Food handlers with jaundice must be reported to the regulatory authority. Food handlers who have had jaundice for seven days or less must be excluded from the operation. Food handlers must have a written release from a medical practitioner and approval from the regulatory authority before returning to work.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1722449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b="1" dirty="0" smtClean="0">
                <a:latin typeface="Times New Roman" charset="0"/>
                <a:cs typeface="Times New Roman" charset="0"/>
              </a:rPr>
              <a:t>Instructor Notes</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dirty="0" smtClean="0">
                <a:latin typeface="Times New Roman" pitchFamily="18" charset="0"/>
                <a:ea typeface="ＭＳ Ｐゴシック" charset="0"/>
                <a:cs typeface="ＭＳ Ｐゴシック" charset="0"/>
              </a:rPr>
              <a:t>The answer is B. </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indent="0">
              <a:spcBef>
                <a:spcPct val="50000"/>
              </a:spcBef>
              <a:buFont typeface="Arial" panose="020B0604020202020204" pitchFamily="34" charset="0"/>
              <a:buNone/>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299332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4</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The slides in this section should be used to teach the additional content not included in the DVD.</a:t>
            </a:r>
          </a:p>
          <a:p>
            <a:pPr marL="112163" indent="-112163">
              <a:defRPr/>
            </a:pPr>
            <a:endParaRPr lang="en-US" dirty="0">
              <a:latin typeface="Times New Roman" charset="0"/>
              <a:cs typeface="+mn-cs"/>
            </a:endParaRPr>
          </a:p>
        </p:txBody>
      </p:sp>
    </p:spTree>
    <p:extLst>
      <p:ext uri="{BB962C8B-B14F-4D97-AF65-F5344CB8AC3E}">
        <p14:creationId xmlns:p14="http://schemas.microsoft.com/office/powerpoint/2010/main" val="319776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5</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r>
              <a:rPr lang="en-US" dirty="0" smtClean="0">
                <a:latin typeface="Times New Roman" pitchFamily="18" charset="0"/>
                <a:ea typeface="ＭＳ Ｐゴシック" charset="0"/>
                <a:cs typeface="ＭＳ Ｐゴシック" charset="0"/>
              </a:rPr>
              <a:t>The answer is A. </a:t>
            </a:r>
            <a:r>
              <a:rPr lang="en-US" sz="1200" b="0" i="0" u="none" strike="noStrike" kern="1200" baseline="0" dirty="0" smtClean="0">
                <a:solidFill>
                  <a:schemeClr val="tx1"/>
                </a:solidFill>
                <a:latin typeface="+mn-lt"/>
                <a:ea typeface="+mn-ea"/>
                <a:cs typeface="+mn-cs"/>
              </a:rPr>
              <a:t>Food handlers can contaminate food in any of the following situations: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they have a foodborne illness.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they have wounds or boils that contain a pathogen.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sneezing or coughing.</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they have contact with a person who is ill.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they use the restroom and do not wash their hands. These food handlers may contaminate food and surfaces with feces from their fingers. Once someone eats food contaminated this way, a foodborne illness may result. This is called the fecal–oral route of contamination.</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When they have symptoms such as diarrhea, vomiting, or jaundice—a yellowing of the eyes or skin. </a:t>
            </a:r>
          </a:p>
        </p:txBody>
      </p:sp>
    </p:spTree>
    <p:extLst>
      <p:ext uri="{BB962C8B-B14F-4D97-AF65-F5344CB8AC3E}">
        <p14:creationId xmlns:p14="http://schemas.microsoft.com/office/powerpoint/2010/main" val="238103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5374778-FC77-2D4B-9500-8B5ADF2FC4B5}" type="slidenum">
              <a:rPr lang="en-US" sz="1200" b="0">
                <a:solidFill>
                  <a:prstClr val="black"/>
                </a:solidFill>
              </a:rPr>
              <a:pPr eaLnBrk="1" hangingPunct="1">
                <a:defRPr/>
              </a:pPr>
              <a:t>6</a:t>
            </a:fld>
            <a:endParaRPr lang="en-US" sz="1200" b="0" dirty="0">
              <a:solidFill>
                <a:prstClr val="black"/>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57251" y="4365885"/>
            <a:ext cx="5140394" cy="4365885"/>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defRPr/>
            </a:pPr>
            <a:r>
              <a:rPr lang="en-US" b="1" dirty="0">
                <a:latin typeface="Times New Roman" charset="0"/>
                <a:cs typeface="+mn-cs"/>
              </a:rPr>
              <a:t>Instructor Notes </a:t>
            </a:r>
          </a:p>
          <a:p>
            <a:pPr marL="112163" indent="-112163">
              <a:buFontTx/>
              <a:buChar char="•"/>
              <a:defRPr/>
            </a:pPr>
            <a:r>
              <a:rPr lang="en-US" dirty="0">
                <a:latin typeface="Times New Roman" charset="0"/>
                <a:cs typeface="+mn-cs"/>
              </a:rPr>
              <a:t>Don</a:t>
            </a:r>
            <a:r>
              <a:rPr lang="ja-JP" altLang="en-US">
                <a:latin typeface="Times New Roman" charset="0"/>
                <a:cs typeface="+mn-cs"/>
              </a:rPr>
              <a:t>’</a:t>
            </a:r>
            <a:r>
              <a:rPr lang="en-US" dirty="0">
                <a:latin typeface="Times New Roman" charset="0"/>
                <a:cs typeface="+mn-cs"/>
              </a:rPr>
              <a:t>t underestimate your role in a personal hygiene program. You have many responsibilities to help make the program work. Some of these are highlighted in the slide. </a:t>
            </a:r>
          </a:p>
        </p:txBody>
      </p:sp>
    </p:spTree>
    <p:extLst>
      <p:ext uri="{BB962C8B-B14F-4D97-AF65-F5344CB8AC3E}">
        <p14:creationId xmlns:p14="http://schemas.microsoft.com/office/powerpoint/2010/main" val="402544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7</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p>
          <a:p>
            <a:pPr marL="171450" indent="-171450">
              <a:spcBef>
                <a:spcPct val="50000"/>
              </a:spcBef>
              <a:buFont typeface="Arial" panose="020B0604020202020204" pitchFamily="34" charset="0"/>
              <a:buChar char="•"/>
              <a:defRPr/>
            </a:pPr>
            <a:r>
              <a:rPr lang="en-US" dirty="0" smtClean="0">
                <a:latin typeface="Times New Roman" pitchFamily="18" charset="0"/>
                <a:ea typeface="ＭＳ Ｐゴシック" charset="0"/>
                <a:cs typeface="ＭＳ Ｐゴシック" charset="0"/>
              </a:rPr>
              <a:t>The answer is D. </a:t>
            </a:r>
            <a:r>
              <a:rPr lang="en-US" sz="1200" b="0" i="0" u="none" strike="noStrike" kern="1200" baseline="0" dirty="0" smtClean="0">
                <a:solidFill>
                  <a:schemeClr val="tx1"/>
                </a:solidFill>
                <a:latin typeface="+mn-lt"/>
                <a:ea typeface="+mn-ea"/>
                <a:cs typeface="+mn-cs"/>
              </a:rPr>
              <a:t>Hands must be washed in a sink designated for handwashing. Monitor food handlers to make sure they do this. They should </a:t>
            </a:r>
            <a:r>
              <a:rPr lang="en-US" sz="1200" b="1" i="0" u="none" strike="noStrike" kern="1200" baseline="0" dirty="0" smtClean="0">
                <a:solidFill>
                  <a:schemeClr val="tx1"/>
                </a:solidFill>
                <a:latin typeface="+mn-lt"/>
                <a:ea typeface="+mn-ea"/>
                <a:cs typeface="+mn-cs"/>
              </a:rPr>
              <a:t>NEVER </a:t>
            </a:r>
            <a:r>
              <a:rPr lang="en-US" sz="1200" b="0" i="0" u="none" strike="noStrike" kern="1200" baseline="0" dirty="0" smtClean="0">
                <a:solidFill>
                  <a:schemeClr val="tx1"/>
                </a:solidFill>
                <a:latin typeface="+mn-lt"/>
                <a:ea typeface="+mn-ea"/>
                <a:cs typeface="+mn-cs"/>
              </a:rPr>
              <a:t>wash their hands in sinks designated for food prep or dishwashing or sinks used for discarding waste water. </a:t>
            </a:r>
            <a:endParaRPr lang="en-US" dirty="0" smtClean="0">
              <a:latin typeface="Times New Roman" charset="0"/>
              <a:cs typeface="Times New Roman" charset="0"/>
            </a:endParaRPr>
          </a:p>
        </p:txBody>
      </p:sp>
    </p:spTree>
    <p:extLst>
      <p:ext uri="{BB962C8B-B14F-4D97-AF65-F5344CB8AC3E}">
        <p14:creationId xmlns:p14="http://schemas.microsoft.com/office/powerpoint/2010/main" val="330546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8</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p>
          <a:p>
            <a:pPr marL="171450" marR="0" indent="-1714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US" dirty="0" smtClean="0">
                <a:latin typeface="Times New Roman" pitchFamily="18" charset="0"/>
                <a:ea typeface="ＭＳ Ｐゴシック" charset="0"/>
                <a:cs typeface="ＭＳ Ｐゴシック" charset="0"/>
              </a:rPr>
              <a:t>The answer is B. </a:t>
            </a:r>
            <a:r>
              <a:rPr lang="en-US" sz="1200" b="0" i="0" u="none" strike="noStrike" kern="1200" baseline="0" dirty="0" smtClean="0">
                <a:solidFill>
                  <a:schemeClr val="tx1"/>
                </a:solidFill>
                <a:latin typeface="+mn-lt"/>
                <a:ea typeface="+mn-ea"/>
                <a:cs typeface="+mn-cs"/>
              </a:rPr>
              <a:t>Tell students that the video does not portray the correct temperature. </a:t>
            </a:r>
          </a:p>
          <a:p>
            <a:pPr marL="171450" marR="0" indent="-1714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You should wet hands and arms using running </a:t>
            </a:r>
            <a:r>
              <a:rPr lang="en-US" sz="1200" b="1" i="0" u="none" strike="noStrike" kern="1200" baseline="0" dirty="0" smtClean="0">
                <a:solidFill>
                  <a:schemeClr val="tx1"/>
                </a:solidFill>
                <a:latin typeface="+mn-lt"/>
                <a:ea typeface="+mn-ea"/>
                <a:cs typeface="+mn-cs"/>
              </a:rPr>
              <a:t>warm</a:t>
            </a:r>
            <a:r>
              <a:rPr lang="en-US" sz="1200" b="0" i="0" u="none" strike="noStrike" kern="1200" baseline="0" dirty="0" smtClean="0">
                <a:solidFill>
                  <a:schemeClr val="tx1"/>
                </a:solidFill>
                <a:latin typeface="+mn-lt"/>
                <a:ea typeface="+mn-ea"/>
                <a:cs typeface="+mn-cs"/>
              </a:rPr>
              <a:t> water. After you are finished scrubbing your hands and arms with soap, you should rinse them thoroughly using running warm water. 	</a:t>
            </a:r>
          </a:p>
          <a:p>
            <a:pPr marL="0" marR="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	</a:t>
            </a:r>
          </a:p>
          <a:p>
            <a:pPr marL="171450" indent="-171450">
              <a:spcBef>
                <a:spcPct val="50000"/>
              </a:spcBef>
              <a:buFont typeface="Arial" panose="020B0604020202020204" pitchFamily="34" charset="0"/>
              <a:buChar char="•"/>
              <a:defRPr/>
            </a:pPr>
            <a:endParaRPr lang="en-US" dirty="0" smtClean="0">
              <a:latin typeface="Times New Roman" charset="0"/>
              <a:cs typeface="Times New Roman" charset="0"/>
            </a:endParaRPr>
          </a:p>
        </p:txBody>
      </p:sp>
    </p:spTree>
    <p:extLst>
      <p:ext uri="{BB962C8B-B14F-4D97-AF65-F5344CB8AC3E}">
        <p14:creationId xmlns:p14="http://schemas.microsoft.com/office/powerpoint/2010/main" val="106572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78CC097-7AD7-6947-9A60-E0E0DE2B92F1}" type="slidenum">
              <a:rPr lang="en-US" sz="1200" b="0">
                <a:solidFill>
                  <a:prstClr val="black"/>
                </a:solidFill>
              </a:rPr>
              <a:pPr eaLnBrk="1" hangingPunct="1">
                <a:defRPr/>
              </a:pPr>
              <a:t>9</a:t>
            </a:fld>
            <a:endParaRPr lang="en-US" sz="1200" b="0" dirty="0">
              <a:solidFill>
                <a:prstClr val="black"/>
              </a:solidFill>
            </a:endParaRPr>
          </a:p>
        </p:txBody>
      </p:sp>
      <p:sp>
        <p:nvSpPr>
          <p:cNvPr id="323587" name="Rectangle 2"/>
          <p:cNvSpPr>
            <a:spLocks noGrp="1" noRot="1" noChangeAspect="1" noChangeArrowheads="1" noTextEdit="1"/>
          </p:cNvSpPr>
          <p:nvPr>
            <p:ph type="sldImg"/>
          </p:nvPr>
        </p:nvSpPr>
        <p:spPr>
          <a:xfrm>
            <a:off x="1143000" y="687388"/>
            <a:ext cx="4572000" cy="3429000"/>
          </a:xfrm>
          <a:ln/>
        </p:spPr>
      </p:sp>
      <p:sp>
        <p:nvSpPr>
          <p:cNvPr id="94211" name="Rectangle 3"/>
          <p:cNvSpPr>
            <a:spLocks noGrp="1" noChangeArrowheads="1"/>
          </p:cNvSpPr>
          <p:nvPr>
            <p:ph type="body" idx="1"/>
          </p:nvPr>
        </p:nvSpPr>
        <p:spPr>
          <a:xfrm>
            <a:off x="857250" y="4392431"/>
            <a:ext cx="5242891" cy="411448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marR="0" indent="-112163"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latin typeface="+mn-lt"/>
                <a:ea typeface="+mn-ea"/>
                <a:cs typeface="+mn-cs"/>
              </a:rPr>
              <a:t>In addition to the times identified in the video, hands must be washed after the activities identified in the slide.</a:t>
            </a:r>
            <a:endParaRPr lang="en-US" dirty="0" smtClean="0">
              <a:latin typeface="Times New Roman" charset="0"/>
            </a:endParaRPr>
          </a:p>
        </p:txBody>
      </p:sp>
    </p:spTree>
    <p:extLst>
      <p:ext uri="{BB962C8B-B14F-4D97-AF65-F5344CB8AC3E}">
        <p14:creationId xmlns:p14="http://schemas.microsoft.com/office/powerpoint/2010/main" val="2180972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3333" y="1023597"/>
            <a:ext cx="3183470" cy="941534"/>
          </a:xfrm>
          <a:prstGeom prst="rect">
            <a:avLst/>
          </a:prstGeom>
        </p:spPr>
      </p:pic>
      <p:pic>
        <p:nvPicPr>
          <p:cNvPr id="9"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8466"/>
            <a:ext cx="5519934" cy="6866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Tree>
    <p:extLst>
      <p:ext uri="{BB962C8B-B14F-4D97-AF65-F5344CB8AC3E}">
        <p14:creationId xmlns:p14="http://schemas.microsoft.com/office/powerpoint/2010/main" val="28345796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9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0"/>
            <a:ext cx="5297556"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4336" y="1017091"/>
            <a:ext cx="2120129" cy="1302035"/>
          </a:xfrm>
          <a:prstGeom prst="rect">
            <a:avLst/>
          </a:prstGeom>
        </p:spPr>
      </p:pic>
    </p:spTree>
    <p:extLst>
      <p:ext uri="{BB962C8B-B14F-4D97-AF65-F5344CB8AC3E}">
        <p14:creationId xmlns:p14="http://schemas.microsoft.com/office/powerpoint/2010/main" val="5284581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anagerbook slide">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l="-137"/>
          <a:stretch/>
        </p:blipFill>
        <p:spPr bwMode="auto">
          <a:xfrm flipH="1">
            <a:off x="0" y="0"/>
            <a:ext cx="5314950" cy="6858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sp>
        <p:nvSpPr>
          <p:cNvPr id="6" name="TextBox 5"/>
          <p:cNvSpPr txBox="1"/>
          <p:nvPr userDrawn="1"/>
        </p:nvSpPr>
        <p:spPr>
          <a:xfrm>
            <a:off x="5372100" y="1028700"/>
            <a:ext cx="3613029" cy="772519"/>
          </a:xfrm>
          <a:prstGeom prst="rect">
            <a:avLst/>
          </a:prstGeom>
          <a:noFill/>
        </p:spPr>
        <p:txBody>
          <a:bodyPr wrap="none" rtlCol="0">
            <a:spAutoFit/>
          </a:bodyPr>
          <a:lstStyle/>
          <a:p>
            <a:pPr>
              <a:lnSpc>
                <a:spcPct val="80000"/>
              </a:lnSpc>
            </a:pPr>
            <a:r>
              <a:rPr lang="en-US" sz="2400" b="0" dirty="0" smtClean="0">
                <a:solidFill>
                  <a:schemeClr val="tx1"/>
                </a:solidFill>
                <a:latin typeface="Arial"/>
                <a:cs typeface="Arial"/>
              </a:rPr>
              <a:t>7</a:t>
            </a:r>
            <a:r>
              <a:rPr lang="en-US" sz="2400" b="0" baseline="30000" dirty="0" smtClean="0">
                <a:solidFill>
                  <a:schemeClr val="tx1"/>
                </a:solidFill>
                <a:latin typeface="Arial"/>
                <a:cs typeface="Arial"/>
              </a:rPr>
              <a:t>th</a:t>
            </a:r>
            <a:r>
              <a:rPr lang="en-US" sz="2400" b="0" dirty="0" smtClean="0">
                <a:solidFill>
                  <a:schemeClr val="tx1"/>
                </a:solidFill>
                <a:latin typeface="Arial"/>
                <a:cs typeface="Arial"/>
              </a:rPr>
              <a:t> Edition</a:t>
            </a:r>
            <a:br>
              <a:rPr lang="en-US" sz="2400" b="0" dirty="0" smtClean="0">
                <a:solidFill>
                  <a:schemeClr val="tx1"/>
                </a:solidFill>
                <a:latin typeface="Arial"/>
                <a:cs typeface="Arial"/>
              </a:rPr>
            </a:br>
            <a:r>
              <a:rPr lang="en-US" sz="3000" b="1" i="0" dirty="0" err="1" smtClean="0">
                <a:solidFill>
                  <a:schemeClr val="tx1"/>
                </a:solidFill>
                <a:latin typeface="Arial"/>
                <a:cs typeface="Arial"/>
              </a:rPr>
              <a:t>ServSafe</a:t>
            </a:r>
            <a:r>
              <a:rPr lang="en-US" sz="3000" b="1" i="0" dirty="0" smtClean="0">
                <a:solidFill>
                  <a:schemeClr val="tx1"/>
                </a:solidFill>
                <a:latin typeface="Arial"/>
                <a:cs typeface="Arial"/>
              </a:rPr>
              <a:t> Manager </a:t>
            </a:r>
            <a:endParaRPr lang="en-US" sz="3000" b="1" i="0" dirty="0">
              <a:solidFill>
                <a:schemeClr val="tx1"/>
              </a:solidFill>
              <a:latin typeface="Arial"/>
              <a:cs typeface="Arial"/>
            </a:endParaRPr>
          </a:p>
        </p:txBody>
      </p:sp>
      <p:sp>
        <p:nvSpPr>
          <p:cNvPr id="3" name="Text Placeholder 2"/>
          <p:cNvSpPr>
            <a:spLocks noGrp="1"/>
          </p:cNvSpPr>
          <p:nvPr>
            <p:ph type="body" sz="quarter" idx="10"/>
          </p:nvPr>
        </p:nvSpPr>
        <p:spPr>
          <a:xfrm>
            <a:off x="5324236" y="3455255"/>
            <a:ext cx="3819764" cy="1997404"/>
          </a:xfrm>
        </p:spPr>
        <p:txBody>
          <a:bodyPr/>
          <a:lstStyle>
            <a:lvl1pPr marL="0" indent="0" algn="ctr">
              <a:buFontTx/>
              <a:buNone/>
              <a:defRPr sz="400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603472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6763601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3 image right">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522896" y="24257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2" name="Picture Placeholder 9"/>
          <p:cNvSpPr>
            <a:spLocks noGrp="1"/>
          </p:cNvSpPr>
          <p:nvPr>
            <p:ph type="pic" sz="quarter" idx="14"/>
          </p:nvPr>
        </p:nvSpPr>
        <p:spPr>
          <a:xfrm>
            <a:off x="6522896" y="3657600"/>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0" name="Picture Placeholder 9"/>
          <p:cNvSpPr>
            <a:spLocks noGrp="1"/>
          </p:cNvSpPr>
          <p:nvPr>
            <p:ph type="pic" sz="quarter" idx="12"/>
          </p:nvPr>
        </p:nvSpPr>
        <p:spPr>
          <a:xfrm>
            <a:off x="6523038" y="1243013"/>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61022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1935819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1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523038" y="1243013"/>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78911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1 large 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6102626" y="1243013"/>
            <a:ext cx="2604812" cy="4184904"/>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5339375" cy="498316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6612841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active_Title, Content_2 answer_why?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1109131" y="2787071"/>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1092197" y="2145803"/>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18" name="Text Placeholder 15"/>
          <p:cNvSpPr>
            <a:spLocks noGrp="1"/>
          </p:cNvSpPr>
          <p:nvPr>
            <p:ph type="body" sz="quarter" idx="16"/>
          </p:nvPr>
        </p:nvSpPr>
        <p:spPr>
          <a:xfrm>
            <a:off x="3742263"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4794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 plac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18455737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active_Title, Content_1 image_new build">
    <p:spTree>
      <p:nvGrpSpPr>
        <p:cNvPr id="1" name=""/>
        <p:cNvGrpSpPr/>
        <p:nvPr/>
      </p:nvGrpSpPr>
      <p:grpSpPr>
        <a:xfrm>
          <a:off x="0" y="0"/>
          <a:ext cx="0" cy="0"/>
          <a:chOff x="0" y="0"/>
          <a:chExt cx="0" cy="0"/>
        </a:xfrm>
      </p:grpSpPr>
      <p:sp>
        <p:nvSpPr>
          <p:cNvPr id="17" name="Text Placeholder 15"/>
          <p:cNvSpPr>
            <a:spLocks noGrp="1"/>
          </p:cNvSpPr>
          <p:nvPr>
            <p:ph type="body" sz="quarter" idx="15"/>
          </p:nvPr>
        </p:nvSpPr>
        <p:spPr>
          <a:xfrm>
            <a:off x="3801533" y="2548685"/>
            <a:ext cx="3894667" cy="40529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3793069" y="2111935"/>
            <a:ext cx="3894667" cy="405295"/>
          </a:xfrm>
        </p:spPr>
        <p:txBody>
          <a:bodyPr/>
          <a:lstStyle>
            <a:lvl1pPr>
              <a:defRPr b="0">
                <a:solidFill>
                  <a:schemeClr val="tx1"/>
                </a:solidFill>
              </a:defRPr>
            </a:lvl1pPr>
          </a:lstStyle>
          <a:p>
            <a:pPr lvl="0"/>
            <a:r>
              <a:rPr lang="en-US" dirty="0" smtClean="0"/>
              <a:t>Click to edit Master text styles</a:t>
            </a:r>
          </a:p>
        </p:txBody>
      </p:sp>
      <p:sp>
        <p:nvSpPr>
          <p:cNvPr id="14" name="Text Placeholder 13"/>
          <p:cNvSpPr>
            <a:spLocks noGrp="1"/>
          </p:cNvSpPr>
          <p:nvPr>
            <p:ph type="body" sz="quarter" idx="13"/>
          </p:nvPr>
        </p:nvSpPr>
        <p:spPr>
          <a:xfrm>
            <a:off x="390525" y="1151467"/>
            <a:ext cx="8612188" cy="457200"/>
          </a:xfrm>
        </p:spPr>
        <p:txBody>
          <a:body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7"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15"/>
          <p:cNvSpPr>
            <a:spLocks noGrp="1"/>
          </p:cNvSpPr>
          <p:nvPr>
            <p:ph type="body" sz="quarter" idx="16"/>
          </p:nvPr>
        </p:nvSpPr>
        <p:spPr>
          <a:xfrm>
            <a:off x="3801532" y="3166556"/>
            <a:ext cx="4980517" cy="2158977"/>
          </a:xfrm>
        </p:spPr>
        <p:txBody>
          <a:bodyPr/>
          <a:lstStyle>
            <a:lvl1pPr>
              <a:defRPr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574408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active_Title, A/B_2image placement">
    <p:spTree>
      <p:nvGrpSpPr>
        <p:cNvPr id="1" name=""/>
        <p:cNvGrpSpPr/>
        <p:nvPr/>
      </p:nvGrpSpPr>
      <p:grpSpPr>
        <a:xfrm>
          <a:off x="0" y="0"/>
          <a:ext cx="0" cy="0"/>
          <a:chOff x="0" y="0"/>
          <a:chExt cx="0" cy="0"/>
        </a:xfrm>
      </p:grpSpPr>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8610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t="-199"/>
          <a:stretch/>
        </p:blipFill>
        <p:spPr bwMode="auto">
          <a:xfrm>
            <a:off x="0" y="-8467"/>
            <a:ext cx="5283200"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745" y="1014131"/>
            <a:ext cx="2350577" cy="1236742"/>
          </a:xfrm>
          <a:prstGeom prst="rect">
            <a:avLst/>
          </a:prstGeom>
        </p:spPr>
      </p:pic>
    </p:spTree>
    <p:extLst>
      <p:ext uri="{BB962C8B-B14F-4D97-AF65-F5344CB8AC3E}">
        <p14:creationId xmlns:p14="http://schemas.microsoft.com/office/powerpoint/2010/main" val="12323342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active_Title, Content, 2image_new build">
    <p:spTree>
      <p:nvGrpSpPr>
        <p:cNvPr id="1" name=""/>
        <p:cNvGrpSpPr/>
        <p:nvPr/>
      </p:nvGrpSpPr>
      <p:grpSpPr>
        <a:xfrm>
          <a:off x="0" y="0"/>
          <a:ext cx="0" cy="0"/>
          <a:chOff x="0" y="0"/>
          <a:chExt cx="0" cy="0"/>
        </a:xfrm>
      </p:grpSpPr>
      <p:sp>
        <p:nvSpPr>
          <p:cNvPr id="23" name="Text Placeholder 22"/>
          <p:cNvSpPr>
            <a:spLocks noGrp="1"/>
          </p:cNvSpPr>
          <p:nvPr>
            <p:ph type="body" sz="quarter" idx="17"/>
          </p:nvPr>
        </p:nvSpPr>
        <p:spPr>
          <a:xfrm>
            <a:off x="736600" y="5359400"/>
            <a:ext cx="7789863" cy="363538"/>
          </a:xfrm>
        </p:spPr>
        <p:txBody>
          <a:bodyPr/>
          <a:lstStyle>
            <a:lvl1pPr>
              <a:defRPr b="0">
                <a:solidFill>
                  <a:srgbClr val="FF0000"/>
                </a:solidFill>
              </a:defRPr>
            </a:lvl1pPr>
          </a:lstStyle>
          <a:p>
            <a:pPr lvl="0"/>
            <a:r>
              <a:rPr lang="en-US" dirty="0" smtClean="0"/>
              <a:t>Click to edit Master text styles</a:t>
            </a:r>
          </a:p>
        </p:txBody>
      </p:sp>
      <p:sp>
        <p:nvSpPr>
          <p:cNvPr id="21" name="Text Placeholder 19"/>
          <p:cNvSpPr>
            <a:spLocks noGrp="1"/>
          </p:cNvSpPr>
          <p:nvPr>
            <p:ph type="body" sz="quarter" idx="16"/>
          </p:nvPr>
        </p:nvSpPr>
        <p:spPr>
          <a:xfrm>
            <a:off x="4532417" y="4878938"/>
            <a:ext cx="2639135" cy="390525"/>
          </a:xfrm>
        </p:spPr>
        <p:txBody>
          <a:bodyPr/>
          <a:lstStyle>
            <a:lvl1pPr>
              <a:defRPr b="0">
                <a:solidFill>
                  <a:schemeClr val="tx1"/>
                </a:solidFill>
              </a:defRPr>
            </a:lvl1pPr>
          </a:lstStyle>
          <a:p>
            <a:pPr lvl="0"/>
            <a:r>
              <a:rPr lang="en-US" dirty="0" smtClean="0"/>
              <a:t>Click to edit Master text styles</a:t>
            </a:r>
          </a:p>
        </p:txBody>
      </p:sp>
      <p:sp>
        <p:nvSpPr>
          <p:cNvPr id="20" name="Text Placeholder 19"/>
          <p:cNvSpPr>
            <a:spLocks noGrp="1"/>
          </p:cNvSpPr>
          <p:nvPr>
            <p:ph type="body" sz="quarter" idx="15"/>
          </p:nvPr>
        </p:nvSpPr>
        <p:spPr>
          <a:xfrm>
            <a:off x="879755" y="4876800"/>
            <a:ext cx="2655286" cy="390525"/>
          </a:xfrm>
        </p:spPr>
        <p:txBody>
          <a:bodyPr/>
          <a:lstStyle>
            <a:lvl1pPr>
              <a:defRPr b="0">
                <a:solidFill>
                  <a:schemeClr val="tx1"/>
                </a:solidFill>
              </a:defRPr>
            </a:lvl1pPr>
          </a:lstStyle>
          <a:p>
            <a:pPr lvl="0"/>
            <a:r>
              <a:rPr lang="en-US" dirty="0" smtClean="0"/>
              <a:t>Click to edit Master text styles</a:t>
            </a:r>
          </a:p>
        </p:txBody>
      </p:sp>
      <p:sp>
        <p:nvSpPr>
          <p:cNvPr id="16" name="Text Placeholder 15"/>
          <p:cNvSpPr>
            <a:spLocks noGrp="1"/>
          </p:cNvSpPr>
          <p:nvPr>
            <p:ph type="body" sz="quarter" idx="14"/>
          </p:nvPr>
        </p:nvSpPr>
        <p:spPr>
          <a:xfrm>
            <a:off x="400050" y="1047750"/>
            <a:ext cx="8602663" cy="457200"/>
          </a:xfrm>
        </p:spPr>
        <p:txBody>
          <a:bodyPr/>
          <a:lstStyle/>
          <a:p>
            <a:pPr lvl="0"/>
            <a:r>
              <a:rPr lang="en-US" dirty="0" smtClean="0"/>
              <a:t>Click to edit Master text styles</a:t>
            </a:r>
          </a:p>
        </p:txBody>
      </p:sp>
      <p:sp>
        <p:nvSpPr>
          <p:cNvPr id="15" name="Picture Placeholder 10"/>
          <p:cNvSpPr>
            <a:spLocks noGrp="1"/>
          </p:cNvSpPr>
          <p:nvPr>
            <p:ph type="pic" sz="quarter" idx="13"/>
          </p:nvPr>
        </p:nvSpPr>
        <p:spPr>
          <a:xfrm>
            <a:off x="4428353" y="2068394"/>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7" name="Picture Placeholder 10"/>
          <p:cNvSpPr>
            <a:spLocks noGrp="1"/>
          </p:cNvSpPr>
          <p:nvPr>
            <p:ph type="pic" sz="quarter" idx="12"/>
          </p:nvPr>
        </p:nvSpPr>
        <p:spPr>
          <a:xfrm>
            <a:off x="821658" y="2060172"/>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6" name="Text Box 6"/>
          <p:cNvSpPr txBox="1">
            <a:spLocks noChangeArrowheads="1"/>
          </p:cNvSpPr>
          <p:nvPr userDrawn="1"/>
        </p:nvSpPr>
        <p:spPr bwMode="auto">
          <a:xfrm>
            <a:off x="1920491" y="1579125"/>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a:solidFill>
                  <a:srgbClr val="000000"/>
                </a:solidFill>
                <a:latin typeface="Arial Narrow"/>
              </a:rPr>
              <a:t>A.</a:t>
            </a:r>
            <a:r>
              <a:rPr lang="en-US" sz="2400" b="1" dirty="0">
                <a:solidFill>
                  <a:srgbClr val="000000"/>
                </a:solidFill>
                <a:latin typeface="Arial Narrow"/>
              </a:rPr>
              <a:t> </a:t>
            </a:r>
          </a:p>
        </p:txBody>
      </p:sp>
      <p:sp>
        <p:nvSpPr>
          <p:cNvPr id="10" name="Text Box 6"/>
          <p:cNvSpPr txBox="1">
            <a:spLocks noChangeArrowheads="1"/>
          </p:cNvSpPr>
          <p:nvPr userDrawn="1"/>
        </p:nvSpPr>
        <p:spPr bwMode="auto">
          <a:xfrm>
            <a:off x="5600925" y="1576257"/>
            <a:ext cx="52908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0" dirty="0" smtClean="0">
                <a:solidFill>
                  <a:srgbClr val="000000"/>
                </a:solidFill>
                <a:latin typeface="Arial Narrow"/>
              </a:rPr>
              <a:t>B. </a:t>
            </a:r>
            <a:endParaRPr lang="en-US" sz="2400" b="0" dirty="0">
              <a:solidFill>
                <a:srgbClr val="000000"/>
              </a:solidFill>
              <a:latin typeface="Arial Narrow"/>
            </a:endParaRPr>
          </a:p>
        </p:txBody>
      </p:sp>
    </p:spTree>
    <p:extLst>
      <p:ext uri="{BB962C8B-B14F-4D97-AF65-F5344CB8AC3E}">
        <p14:creationId xmlns:p14="http://schemas.microsoft.com/office/powerpoint/2010/main" val="33632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2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active 1 image right_new build">
    <p:spTree>
      <p:nvGrpSpPr>
        <p:cNvPr id="1" name=""/>
        <p:cNvGrpSpPr/>
        <p:nvPr/>
      </p:nvGrpSpPr>
      <p:grpSpPr>
        <a:xfrm>
          <a:off x="0" y="0"/>
          <a:ext cx="0" cy="0"/>
          <a:chOff x="0" y="0"/>
          <a:chExt cx="0" cy="0"/>
        </a:xfrm>
      </p:grpSpPr>
      <p:sp>
        <p:nvSpPr>
          <p:cNvPr id="17" name="Text Placeholder 14"/>
          <p:cNvSpPr>
            <a:spLocks noGrp="1"/>
          </p:cNvSpPr>
          <p:nvPr>
            <p:ph type="body" sz="quarter" idx="16"/>
          </p:nvPr>
        </p:nvSpPr>
        <p:spPr>
          <a:xfrm>
            <a:off x="3714750" y="2914650"/>
            <a:ext cx="5295900" cy="461665"/>
          </a:xfrm>
        </p:spPr>
        <p:txBody>
          <a:bodyPr/>
          <a:lstStyle>
            <a:lvl1pPr>
              <a:defRPr b="0">
                <a:solidFill>
                  <a:schemeClr val="tx1"/>
                </a:solidFill>
              </a:defRPr>
            </a:lvl1pPr>
          </a:lstStyle>
          <a:p>
            <a:pPr lvl="0"/>
            <a:r>
              <a:rPr lang="en-US" dirty="0" smtClean="0"/>
              <a:t>Click to edit Master text styles</a:t>
            </a:r>
          </a:p>
        </p:txBody>
      </p:sp>
      <p:sp>
        <p:nvSpPr>
          <p:cNvPr id="16" name="Text Placeholder 14"/>
          <p:cNvSpPr>
            <a:spLocks noGrp="1"/>
          </p:cNvSpPr>
          <p:nvPr>
            <p:ph type="body" sz="quarter" idx="15"/>
          </p:nvPr>
        </p:nvSpPr>
        <p:spPr>
          <a:xfrm>
            <a:off x="3714750" y="2452985"/>
            <a:ext cx="5295900" cy="461665"/>
          </a:xfrm>
        </p:spPr>
        <p:txBody>
          <a:bodyPr/>
          <a:lstStyle>
            <a:lvl1pPr>
              <a:defRPr b="0">
                <a:solidFill>
                  <a:schemeClr val="tx1"/>
                </a:solidFill>
              </a:defRPr>
            </a:lvl1pPr>
          </a:lstStyle>
          <a:p>
            <a:pPr lvl="0"/>
            <a:r>
              <a:rPr lang="en-US" dirty="0" smtClean="0"/>
              <a:t>Click to edit Master text styles</a:t>
            </a:r>
          </a:p>
        </p:txBody>
      </p:sp>
      <p:sp>
        <p:nvSpPr>
          <p:cNvPr id="15" name="Text Placeholder 14"/>
          <p:cNvSpPr>
            <a:spLocks noGrp="1"/>
          </p:cNvSpPr>
          <p:nvPr>
            <p:ph type="body" sz="quarter" idx="14"/>
          </p:nvPr>
        </p:nvSpPr>
        <p:spPr>
          <a:xfrm>
            <a:off x="3714750" y="1976735"/>
            <a:ext cx="5295900" cy="461665"/>
          </a:xfrm>
        </p:spPr>
        <p:txBody>
          <a:bodyPr/>
          <a:lstStyle>
            <a:lvl1pPr>
              <a:defRPr b="0">
                <a:solidFill>
                  <a:schemeClr val="tx1"/>
                </a:solidFill>
              </a:defRPr>
            </a:lvl1pPr>
          </a:lstStyle>
          <a:p>
            <a:pPr lvl="0"/>
            <a:r>
              <a:rPr lang="en-US" dirty="0" smtClean="0"/>
              <a:t>Click to edit Master text styles</a:t>
            </a:r>
          </a:p>
        </p:txBody>
      </p:sp>
      <p:sp>
        <p:nvSpPr>
          <p:cNvPr id="13" name="Text Placeholder 12"/>
          <p:cNvSpPr>
            <a:spLocks noGrp="1"/>
          </p:cNvSpPr>
          <p:nvPr>
            <p:ph type="body" sz="quarter" idx="13"/>
          </p:nvPr>
        </p:nvSpPr>
        <p:spPr>
          <a:xfrm>
            <a:off x="390525" y="1112838"/>
            <a:ext cx="8086725" cy="457200"/>
          </a:xfrm>
        </p:spPr>
        <p:txBody>
          <a:bodyPr/>
          <a:lstStyle/>
          <a:p>
            <a:pPr lvl="0"/>
            <a:r>
              <a:rPr lang="en-US" dirty="0" smtClean="0"/>
              <a:t>Click to edit Master text styles</a:t>
            </a:r>
          </a:p>
        </p:txBody>
      </p:sp>
      <p:sp>
        <p:nvSpPr>
          <p:cNvPr id="11" name="Picture Placeholder 10"/>
          <p:cNvSpPr>
            <a:spLocks noGrp="1"/>
          </p:cNvSpPr>
          <p:nvPr>
            <p:ph type="pic" sz="quarter" idx="12"/>
          </p:nvPr>
        </p:nvSpPr>
        <p:spPr>
          <a:xfrm>
            <a:off x="473075" y="1852613"/>
            <a:ext cx="2743200" cy="2743200"/>
          </a:xfrm>
          <a:prstGeom prst="roundRect">
            <a:avLst>
              <a:gd name="adj" fmla="val 940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18" name="Text Placeholder 14"/>
          <p:cNvSpPr>
            <a:spLocks noGrp="1"/>
          </p:cNvSpPr>
          <p:nvPr>
            <p:ph type="body" sz="quarter" idx="17"/>
          </p:nvPr>
        </p:nvSpPr>
        <p:spPr>
          <a:xfrm>
            <a:off x="3714750" y="3395601"/>
            <a:ext cx="5295900" cy="461665"/>
          </a:xfrm>
        </p:spPr>
        <p:txBody>
          <a:bodyPr/>
          <a:lstStyle>
            <a:lvl1pPr>
              <a:defRPr b="0">
                <a:solidFill>
                  <a:schemeClr val="tx1"/>
                </a:solidFill>
              </a:defRPr>
            </a:lvl1pPr>
          </a:lstStyle>
          <a:p>
            <a:pPr lvl="0"/>
            <a:r>
              <a:rPr lang="en-US" dirty="0" smtClean="0"/>
              <a:t>Click to edit Master text styles</a:t>
            </a:r>
          </a:p>
        </p:txBody>
      </p:sp>
      <p:sp>
        <p:nvSpPr>
          <p:cNvPr id="19"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Tree>
    <p:extLst>
      <p:ext uri="{BB962C8B-B14F-4D97-AF65-F5344CB8AC3E}">
        <p14:creationId xmlns:p14="http://schemas.microsoft.com/office/powerpoint/2010/main" val="181874348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328">
          <p15:clr>
            <a:srgbClr val="FBAE40"/>
          </p15:clr>
        </p15:guide>
        <p15:guide id="3" orient="horz" pos="12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VD lets watch">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390525" y="158750"/>
            <a:ext cx="82359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a:lstStyle>
          <a:p>
            <a:pPr eaLnBrk="1" hangingPunct="1">
              <a:defRPr/>
            </a:pPr>
            <a:r>
              <a:rPr lang="en-US" kern="0" dirty="0" smtClean="0">
                <a:latin typeface="Arial Narrow" charset="0"/>
                <a:cs typeface="+mj-cs"/>
              </a:rPr>
              <a:t>DVD</a:t>
            </a:r>
            <a:endParaRPr lang="en-US" kern="0" dirty="0">
              <a:latin typeface="Arial Narrow" charset="0"/>
              <a:cs typeface="+mj-cs"/>
            </a:endParaRPr>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pic>
        <p:nvPicPr>
          <p:cNvPr id="7" name="Picture 6"/>
          <p:cNvPicPr>
            <a:picLocks noChangeAspect="1"/>
          </p:cNvPicPr>
          <p:nvPr userDrawn="1"/>
        </p:nvPicPr>
        <p:blipFill>
          <a:blip r:embed="rId2"/>
          <a:stretch>
            <a:fillRect/>
          </a:stretch>
        </p:blipFill>
        <p:spPr>
          <a:xfrm>
            <a:off x="121534" y="831879"/>
            <a:ext cx="8900931" cy="5194242"/>
          </a:xfrm>
          <a:prstGeom prst="rect">
            <a:avLst/>
          </a:prstGeom>
        </p:spPr>
      </p:pic>
    </p:spTree>
    <p:extLst>
      <p:ext uri="{BB962C8B-B14F-4D97-AF65-F5344CB8AC3E}">
        <p14:creationId xmlns:p14="http://schemas.microsoft.com/office/powerpoint/2010/main" val="6163171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methings to know">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21534" y="831879"/>
            <a:ext cx="8900931" cy="5194242"/>
          </a:xfrm>
          <a:prstGeom prst="rect">
            <a:avLst/>
          </a:prstGeom>
        </p:spPr>
      </p:pic>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
        <p:nvSpPr>
          <p:cNvPr id="5" name="Rectangle 2"/>
          <p:cNvSpPr>
            <a:spLocks noGrp="1" noChangeArrowheads="1"/>
          </p:cNvSpPr>
          <p:nvPr>
            <p:ph type="title" hasCustomPrompt="1"/>
          </p:nvPr>
        </p:nvSpPr>
        <p:spPr>
          <a:xfrm>
            <a:off x="390525" y="158750"/>
            <a:ext cx="8235950" cy="519112"/>
          </a:xfrm>
        </p:spPr>
        <p:txBody>
          <a:bodyPr/>
          <a:lstStyle>
            <a:lvl1pPr>
              <a:defRPr lang="en-US" smtClean="0">
                <a:latin typeface="Arial Narrow" charset="0"/>
              </a:defRPr>
            </a:lvl1p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7587501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44122883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641436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_3 image_captions">
    <p:spTree>
      <p:nvGrpSpPr>
        <p:cNvPr id="1" name=""/>
        <p:cNvGrpSpPr/>
        <p:nvPr/>
      </p:nvGrpSpPr>
      <p:grpSpPr>
        <a:xfrm>
          <a:off x="0" y="0"/>
          <a:ext cx="0" cy="0"/>
          <a:chOff x="0" y="0"/>
          <a:chExt cx="0" cy="0"/>
        </a:xfrm>
      </p:grpSpPr>
      <p:sp>
        <p:nvSpPr>
          <p:cNvPr id="15" name="Picture Placeholder 7"/>
          <p:cNvSpPr>
            <a:spLocks noGrp="1"/>
          </p:cNvSpPr>
          <p:nvPr>
            <p:ph type="pic" sz="quarter" idx="20"/>
          </p:nvPr>
        </p:nvSpPr>
        <p:spPr>
          <a:xfrm>
            <a:off x="1020763"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7"/>
          <p:cNvSpPr>
            <a:spLocks noGrp="1"/>
          </p:cNvSpPr>
          <p:nvPr>
            <p:ph type="pic" sz="quarter" idx="21"/>
          </p:nvPr>
        </p:nvSpPr>
        <p:spPr>
          <a:xfrm>
            <a:off x="3826874" y="2243407"/>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7"/>
          <p:cNvSpPr>
            <a:spLocks noGrp="1"/>
          </p:cNvSpPr>
          <p:nvPr>
            <p:ph type="pic" sz="quarter" idx="22"/>
          </p:nvPr>
        </p:nvSpPr>
        <p:spPr>
          <a:xfrm>
            <a:off x="6535834" y="2251874"/>
            <a:ext cx="2103437" cy="2103120"/>
          </a:xfrm>
          <a:prstGeom prst="roundRect">
            <a:avLst>
              <a:gd name="adj" fmla="val 6766"/>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2" name="Text Placeholder 21"/>
          <p:cNvSpPr>
            <a:spLocks noGrp="1"/>
          </p:cNvSpPr>
          <p:nvPr>
            <p:ph type="body" sz="quarter" idx="19"/>
          </p:nvPr>
        </p:nvSpPr>
        <p:spPr>
          <a:xfrm>
            <a:off x="6339636"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4420517"/>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1"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332544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2989650"/>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270385"/>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270385"/>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32250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3603487"/>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3603487"/>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05412363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4 image_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
        <p:nvSpPr>
          <p:cNvPr id="31" name="Text Placeholder 21"/>
          <p:cNvSpPr>
            <a:spLocks noGrp="1"/>
          </p:cNvSpPr>
          <p:nvPr>
            <p:ph type="body" sz="quarter" idx="18"/>
          </p:nvPr>
        </p:nvSpPr>
        <p:spPr>
          <a:xfrm>
            <a:off x="4806502"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7"/>
          </p:nvPr>
        </p:nvSpPr>
        <p:spPr>
          <a:xfrm>
            <a:off x="1686856" y="348071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Picture Placeholder 15"/>
          <p:cNvSpPr>
            <a:spLocks noGrp="1"/>
          </p:cNvSpPr>
          <p:nvPr>
            <p:ph type="pic" sz="quarter" idx="13"/>
          </p:nvPr>
        </p:nvSpPr>
        <p:spPr>
          <a:xfrm>
            <a:off x="5068571" y="1761449"/>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4" name="Picture Placeholder 15"/>
          <p:cNvSpPr>
            <a:spLocks noGrp="1"/>
          </p:cNvSpPr>
          <p:nvPr>
            <p:ph type="pic" sz="quarter" idx="12"/>
          </p:nvPr>
        </p:nvSpPr>
        <p:spPr>
          <a:xfrm>
            <a:off x="1916377" y="1761449"/>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5" name="Text Placeholder 21"/>
          <p:cNvSpPr>
            <a:spLocks noGrp="1"/>
          </p:cNvSpPr>
          <p:nvPr>
            <p:ph type="body" sz="quarter" idx="19"/>
          </p:nvPr>
        </p:nvSpPr>
        <p:spPr>
          <a:xfrm>
            <a:off x="4806502"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6" name="Text Placeholder 21"/>
          <p:cNvSpPr>
            <a:spLocks noGrp="1"/>
          </p:cNvSpPr>
          <p:nvPr>
            <p:ph type="body" sz="quarter" idx="20"/>
          </p:nvPr>
        </p:nvSpPr>
        <p:spPr>
          <a:xfrm>
            <a:off x="1686856" y="581357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9" name="Picture Placeholder 15"/>
          <p:cNvSpPr>
            <a:spLocks noGrp="1"/>
          </p:cNvSpPr>
          <p:nvPr>
            <p:ph type="pic" sz="quarter" idx="22"/>
          </p:nvPr>
        </p:nvSpPr>
        <p:spPr>
          <a:xfrm>
            <a:off x="1916377" y="4094551"/>
            <a:ext cx="2093912" cy="1645275"/>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40" name="Picture Placeholder 15"/>
          <p:cNvSpPr>
            <a:spLocks noGrp="1"/>
          </p:cNvSpPr>
          <p:nvPr>
            <p:ph type="pic" sz="quarter" idx="23"/>
          </p:nvPr>
        </p:nvSpPr>
        <p:spPr>
          <a:xfrm>
            <a:off x="5068571" y="4094551"/>
            <a:ext cx="2093912" cy="1636161"/>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86286905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content_4 image_only">
    <p:spTree>
      <p:nvGrpSpPr>
        <p:cNvPr id="1" name=""/>
        <p:cNvGrpSpPr/>
        <p:nvPr/>
      </p:nvGrpSpPr>
      <p:grpSpPr>
        <a:xfrm>
          <a:off x="0" y="0"/>
          <a:ext cx="0" cy="0"/>
          <a:chOff x="0" y="0"/>
          <a:chExt cx="0" cy="0"/>
        </a:xfrm>
      </p:grpSpPr>
      <p:sp>
        <p:nvSpPr>
          <p:cNvPr id="20" name="Picture Placeholder 15"/>
          <p:cNvSpPr>
            <a:spLocks noGrp="1"/>
          </p:cNvSpPr>
          <p:nvPr>
            <p:ph type="pic" sz="quarter" idx="26"/>
          </p:nvPr>
        </p:nvSpPr>
        <p:spPr>
          <a:xfrm>
            <a:off x="4742761"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880289"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9932156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92906" y="1014131"/>
            <a:ext cx="2162377" cy="1240583"/>
          </a:xfrm>
          <a:prstGeom prst="rect">
            <a:avLst/>
          </a:prstGeom>
        </p:spPr>
      </p:pic>
    </p:spTree>
    <p:extLst>
      <p:ext uri="{BB962C8B-B14F-4D97-AF65-F5344CB8AC3E}">
        <p14:creationId xmlns:p14="http://schemas.microsoft.com/office/powerpoint/2010/main" val="36090471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404024"/>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3775522"/>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378352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25073567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792">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content_5 image_captions">
    <p:spTree>
      <p:nvGrpSpPr>
        <p:cNvPr id="1" name=""/>
        <p:cNvGrpSpPr/>
        <p:nvPr/>
      </p:nvGrpSpPr>
      <p:grpSpPr>
        <a:xfrm>
          <a:off x="0" y="0"/>
          <a:ext cx="0" cy="0"/>
          <a:chOff x="0" y="0"/>
          <a:chExt cx="0" cy="0"/>
        </a:xfrm>
      </p:grpSpPr>
      <p:sp>
        <p:nvSpPr>
          <p:cNvPr id="34" name="Text Placeholder 21"/>
          <p:cNvSpPr>
            <a:spLocks noGrp="1"/>
          </p:cNvSpPr>
          <p:nvPr>
            <p:ph type="body" sz="quarter" idx="21"/>
          </p:nvPr>
        </p:nvSpPr>
        <p:spPr>
          <a:xfrm>
            <a:off x="4978397"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3" name="Text Placeholder 21"/>
          <p:cNvSpPr>
            <a:spLocks noGrp="1"/>
          </p:cNvSpPr>
          <p:nvPr>
            <p:ph type="body" sz="quarter" idx="20"/>
          </p:nvPr>
        </p:nvSpPr>
        <p:spPr>
          <a:xfrm>
            <a:off x="1815099" y="5945895"/>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2" name="Text Placeholder 21"/>
          <p:cNvSpPr>
            <a:spLocks noGrp="1"/>
          </p:cNvSpPr>
          <p:nvPr>
            <p:ph type="body" sz="quarter" idx="19"/>
          </p:nvPr>
        </p:nvSpPr>
        <p:spPr>
          <a:xfrm>
            <a:off x="6339636"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70652"/>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0" name="Picture Placeholder 15"/>
          <p:cNvSpPr>
            <a:spLocks noGrp="1"/>
          </p:cNvSpPr>
          <p:nvPr>
            <p:ph type="pic" sz="quarter" idx="16"/>
          </p:nvPr>
        </p:nvSpPr>
        <p:spPr>
          <a:xfrm>
            <a:off x="5126493" y="431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15"/>
          </p:nvPr>
        </p:nvSpPr>
        <p:spPr>
          <a:xfrm>
            <a:off x="2129932" y="432539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14"/>
          </p:nvPr>
        </p:nvSpPr>
        <p:spPr>
          <a:xfrm>
            <a:off x="6540597"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78488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79399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168958512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content_4 across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49985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92320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84696661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ontent_5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9" name="Picture Placeholder 15"/>
          <p:cNvSpPr>
            <a:spLocks noGrp="1"/>
          </p:cNvSpPr>
          <p:nvPr>
            <p:ph type="pic" sz="quarter" idx="29"/>
          </p:nvPr>
        </p:nvSpPr>
        <p:spPr>
          <a:xfrm>
            <a:off x="4742761"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1880289"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4474860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282878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24301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25212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373161"/>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3787393"/>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3796507"/>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3710702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_6 image_captions">
    <p:spTree>
      <p:nvGrpSpPr>
        <p:cNvPr id="1" name=""/>
        <p:cNvGrpSpPr/>
        <p:nvPr/>
      </p:nvGrpSpPr>
      <p:grpSpPr>
        <a:xfrm>
          <a:off x="0" y="0"/>
          <a:ext cx="0" cy="0"/>
          <a:chOff x="0" y="0"/>
          <a:chExt cx="0" cy="0"/>
        </a:xfrm>
      </p:grpSpPr>
      <p:sp>
        <p:nvSpPr>
          <p:cNvPr id="32" name="Text Placeholder 21"/>
          <p:cNvSpPr>
            <a:spLocks noGrp="1"/>
          </p:cNvSpPr>
          <p:nvPr>
            <p:ph type="body" sz="quarter" idx="19"/>
          </p:nvPr>
        </p:nvSpPr>
        <p:spPr>
          <a:xfrm>
            <a:off x="6339636"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18"/>
          </p:nvPr>
        </p:nvSpPr>
        <p:spPr>
          <a:xfrm>
            <a:off x="3564805"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2" name="Text Placeholder 21"/>
          <p:cNvSpPr>
            <a:spLocks noGrp="1"/>
          </p:cNvSpPr>
          <p:nvPr>
            <p:ph type="body" sz="quarter" idx="17"/>
          </p:nvPr>
        </p:nvSpPr>
        <p:spPr>
          <a:xfrm>
            <a:off x="800767" y="338758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18" name="Picture Placeholder 15"/>
          <p:cNvSpPr>
            <a:spLocks noGrp="1"/>
          </p:cNvSpPr>
          <p:nvPr>
            <p:ph type="pic" sz="quarter" idx="14"/>
          </p:nvPr>
        </p:nvSpPr>
        <p:spPr>
          <a:xfrm>
            <a:off x="6540597"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13"/>
          </p:nvPr>
        </p:nvSpPr>
        <p:spPr>
          <a:xfrm>
            <a:off x="3826874" y="180182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1030288" y="181093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Text Placeholder 21"/>
          <p:cNvSpPr>
            <a:spLocks noGrp="1"/>
          </p:cNvSpPr>
          <p:nvPr>
            <p:ph type="body" sz="quarter" idx="20"/>
          </p:nvPr>
        </p:nvSpPr>
        <p:spPr>
          <a:xfrm>
            <a:off x="6339636"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1" name="Text Placeholder 21"/>
          <p:cNvSpPr>
            <a:spLocks noGrp="1"/>
          </p:cNvSpPr>
          <p:nvPr>
            <p:ph type="body" sz="quarter" idx="21"/>
          </p:nvPr>
        </p:nvSpPr>
        <p:spPr>
          <a:xfrm>
            <a:off x="3564805"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3" name="Text Placeholder 21"/>
          <p:cNvSpPr>
            <a:spLocks noGrp="1"/>
          </p:cNvSpPr>
          <p:nvPr>
            <p:ph type="body" sz="quarter" idx="22"/>
          </p:nvPr>
        </p:nvSpPr>
        <p:spPr>
          <a:xfrm>
            <a:off x="800767" y="5931968"/>
            <a:ext cx="2723578" cy="395287"/>
          </a:xfrm>
        </p:spPr>
        <p:txBody>
          <a:bodyPr/>
          <a:lstStyle>
            <a:lvl1pPr algn="ctr">
              <a:defRPr sz="2000" b="0">
                <a:solidFill>
                  <a:schemeClr val="tx1"/>
                </a:solidFill>
              </a:defRPr>
            </a:lvl1pPr>
          </a:lstStyle>
          <a:p>
            <a:pPr lvl="0"/>
            <a:r>
              <a:rPr lang="en-US" dirty="0" smtClean="0"/>
              <a:t>Click to edit Master text styles</a:t>
            </a:r>
          </a:p>
        </p:txBody>
      </p:sp>
      <p:sp>
        <p:nvSpPr>
          <p:cNvPr id="24" name="Picture Placeholder 15"/>
          <p:cNvSpPr>
            <a:spLocks noGrp="1"/>
          </p:cNvSpPr>
          <p:nvPr>
            <p:ph type="pic" sz="quarter" idx="23"/>
          </p:nvPr>
        </p:nvSpPr>
        <p:spPr>
          <a:xfrm>
            <a:off x="6540597"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4"/>
          </p:nvPr>
        </p:nvSpPr>
        <p:spPr>
          <a:xfrm>
            <a:off x="3826874" y="4346200"/>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25"/>
          </p:nvPr>
        </p:nvSpPr>
        <p:spPr>
          <a:xfrm>
            <a:off x="1030288" y="4355314"/>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208978420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content_6 image_only">
    <p:spTree>
      <p:nvGrpSpPr>
        <p:cNvPr id="1" name=""/>
        <p:cNvGrpSpPr/>
        <p:nvPr/>
      </p:nvGrpSpPr>
      <p:grpSpPr>
        <a:xfrm>
          <a:off x="0" y="0"/>
          <a:ext cx="0" cy="0"/>
          <a:chOff x="0" y="0"/>
          <a:chExt cx="0" cy="0"/>
        </a:xfrm>
      </p:grpSpPr>
      <p:sp>
        <p:nvSpPr>
          <p:cNvPr id="27" name="Picture Placeholder 15"/>
          <p:cNvSpPr>
            <a:spLocks noGrp="1"/>
          </p:cNvSpPr>
          <p:nvPr>
            <p:ph type="pic" sz="quarter" idx="27"/>
          </p:nvPr>
        </p:nvSpPr>
        <p:spPr>
          <a:xfrm>
            <a:off x="6263445"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26"/>
          </p:nvPr>
        </p:nvSpPr>
        <p:spPr>
          <a:xfrm>
            <a:off x="3391038"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12"/>
          </p:nvPr>
        </p:nvSpPr>
        <p:spPr>
          <a:xfrm>
            <a:off x="528566" y="1928190"/>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8" name="Picture Placeholder 15"/>
          <p:cNvSpPr>
            <a:spLocks noGrp="1"/>
          </p:cNvSpPr>
          <p:nvPr>
            <p:ph type="pic" sz="quarter" idx="28"/>
          </p:nvPr>
        </p:nvSpPr>
        <p:spPr>
          <a:xfrm>
            <a:off x="6283324"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Picture Placeholder 15"/>
          <p:cNvSpPr>
            <a:spLocks noGrp="1"/>
          </p:cNvSpPr>
          <p:nvPr>
            <p:ph type="pic" sz="quarter" idx="29"/>
          </p:nvPr>
        </p:nvSpPr>
        <p:spPr>
          <a:xfrm>
            <a:off x="3410917"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0"/>
          </p:nvPr>
        </p:nvSpPr>
        <p:spPr>
          <a:xfrm>
            <a:off x="548445" y="4084982"/>
            <a:ext cx="2526061" cy="1812789"/>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3"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Tree>
    <p:extLst>
      <p:ext uri="{BB962C8B-B14F-4D97-AF65-F5344CB8AC3E}">
        <p14:creationId xmlns:p14="http://schemas.microsoft.com/office/powerpoint/2010/main" val="84237553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content_8 image_captions">
    <p:spTree>
      <p:nvGrpSpPr>
        <p:cNvPr id="1" name=""/>
        <p:cNvGrpSpPr/>
        <p:nvPr/>
      </p:nvGrpSpPr>
      <p:grpSpPr>
        <a:xfrm>
          <a:off x="0" y="0"/>
          <a:ext cx="0" cy="0"/>
          <a:chOff x="0" y="0"/>
          <a:chExt cx="0" cy="0"/>
        </a:xfrm>
      </p:grpSpPr>
      <p:sp>
        <p:nvSpPr>
          <p:cNvPr id="22" name="Text Placeholder 21"/>
          <p:cNvSpPr>
            <a:spLocks noGrp="1"/>
          </p:cNvSpPr>
          <p:nvPr>
            <p:ph type="body" sz="quarter" idx="17"/>
          </p:nvPr>
        </p:nvSpPr>
        <p:spPr>
          <a:xfrm>
            <a:off x="195400"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6" name="Picture Placeholder 15"/>
          <p:cNvSpPr>
            <a:spLocks noGrp="1"/>
          </p:cNvSpPr>
          <p:nvPr>
            <p:ph type="pic" sz="quarter" idx="12"/>
          </p:nvPr>
        </p:nvSpPr>
        <p:spPr>
          <a:xfrm>
            <a:off x="195401"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1" name="Text Placeholder 21"/>
          <p:cNvSpPr>
            <a:spLocks noGrp="1"/>
          </p:cNvSpPr>
          <p:nvPr>
            <p:ph type="body" sz="quarter" idx="18"/>
          </p:nvPr>
        </p:nvSpPr>
        <p:spPr>
          <a:xfrm>
            <a:off x="242176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3" name="Picture Placeholder 15"/>
          <p:cNvSpPr>
            <a:spLocks noGrp="1"/>
          </p:cNvSpPr>
          <p:nvPr>
            <p:ph type="pic" sz="quarter" idx="19"/>
          </p:nvPr>
        </p:nvSpPr>
        <p:spPr>
          <a:xfrm>
            <a:off x="242176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Text Placeholder 21"/>
          <p:cNvSpPr>
            <a:spLocks noGrp="1"/>
          </p:cNvSpPr>
          <p:nvPr>
            <p:ph type="body" sz="quarter" idx="20"/>
          </p:nvPr>
        </p:nvSpPr>
        <p:spPr>
          <a:xfrm>
            <a:off x="4628258"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5" name="Picture Placeholder 15"/>
          <p:cNvSpPr>
            <a:spLocks noGrp="1"/>
          </p:cNvSpPr>
          <p:nvPr>
            <p:ph type="pic" sz="quarter" idx="21"/>
          </p:nvPr>
        </p:nvSpPr>
        <p:spPr>
          <a:xfrm>
            <a:off x="4628259"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Text Placeholder 21"/>
          <p:cNvSpPr>
            <a:spLocks noGrp="1"/>
          </p:cNvSpPr>
          <p:nvPr>
            <p:ph type="body" sz="quarter" idx="22"/>
          </p:nvPr>
        </p:nvSpPr>
        <p:spPr>
          <a:xfrm>
            <a:off x="6854624" y="3301079"/>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7" name="Picture Placeholder 15"/>
          <p:cNvSpPr>
            <a:spLocks noGrp="1"/>
          </p:cNvSpPr>
          <p:nvPr>
            <p:ph type="pic" sz="quarter" idx="23"/>
          </p:nvPr>
        </p:nvSpPr>
        <p:spPr>
          <a:xfrm>
            <a:off x="6854625" y="1724425"/>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Text Placeholder 21"/>
          <p:cNvSpPr>
            <a:spLocks noGrp="1"/>
          </p:cNvSpPr>
          <p:nvPr>
            <p:ph type="body" sz="quarter" idx="24"/>
          </p:nvPr>
        </p:nvSpPr>
        <p:spPr>
          <a:xfrm>
            <a:off x="225218"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7" name="Picture Placeholder 15"/>
          <p:cNvSpPr>
            <a:spLocks noGrp="1"/>
          </p:cNvSpPr>
          <p:nvPr>
            <p:ph type="pic" sz="quarter" idx="25"/>
          </p:nvPr>
        </p:nvSpPr>
        <p:spPr>
          <a:xfrm>
            <a:off x="225219"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Text Placeholder 21"/>
          <p:cNvSpPr>
            <a:spLocks noGrp="1"/>
          </p:cNvSpPr>
          <p:nvPr>
            <p:ph type="body" sz="quarter" idx="26"/>
          </p:nvPr>
        </p:nvSpPr>
        <p:spPr>
          <a:xfrm>
            <a:off x="245158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19" name="Picture Placeholder 15"/>
          <p:cNvSpPr>
            <a:spLocks noGrp="1"/>
          </p:cNvSpPr>
          <p:nvPr>
            <p:ph type="pic" sz="quarter" idx="27"/>
          </p:nvPr>
        </p:nvSpPr>
        <p:spPr>
          <a:xfrm>
            <a:off x="245158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Text Placeholder 21"/>
          <p:cNvSpPr>
            <a:spLocks noGrp="1"/>
          </p:cNvSpPr>
          <p:nvPr>
            <p:ph type="body" sz="quarter" idx="28"/>
          </p:nvPr>
        </p:nvSpPr>
        <p:spPr>
          <a:xfrm>
            <a:off x="4658076"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28" name="Picture Placeholder 15"/>
          <p:cNvSpPr>
            <a:spLocks noGrp="1"/>
          </p:cNvSpPr>
          <p:nvPr>
            <p:ph type="pic" sz="quarter" idx="29"/>
          </p:nvPr>
        </p:nvSpPr>
        <p:spPr>
          <a:xfrm>
            <a:off x="4658077"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30"/>
          </p:nvPr>
        </p:nvSpPr>
        <p:spPr>
          <a:xfrm>
            <a:off x="6884442" y="5765983"/>
            <a:ext cx="2093913" cy="843539"/>
          </a:xfrm>
        </p:spPr>
        <p:txBody>
          <a:bodyPr/>
          <a:lstStyle>
            <a:lvl1pPr algn="ctr">
              <a:defRPr sz="2000" b="0">
                <a:solidFill>
                  <a:schemeClr val="tx1"/>
                </a:solidFill>
              </a:defRPr>
            </a:lvl1pPr>
          </a:lstStyle>
          <a:p>
            <a:pPr lvl="0"/>
            <a:r>
              <a:rPr lang="en-US" dirty="0" smtClean="0"/>
              <a:t>Click to edit Master text styles</a:t>
            </a:r>
          </a:p>
        </p:txBody>
      </p:sp>
      <p:sp>
        <p:nvSpPr>
          <p:cNvPr id="30" name="Picture Placeholder 15"/>
          <p:cNvSpPr>
            <a:spLocks noGrp="1"/>
          </p:cNvSpPr>
          <p:nvPr>
            <p:ph type="pic" sz="quarter" idx="31"/>
          </p:nvPr>
        </p:nvSpPr>
        <p:spPr>
          <a:xfrm>
            <a:off x="6884443" y="4189329"/>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268463034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8" name="Picture Placeholder 15"/>
          <p:cNvSpPr>
            <a:spLocks noGrp="1"/>
          </p:cNvSpPr>
          <p:nvPr>
            <p:ph type="pic" sz="quarter" idx="32"/>
          </p:nvPr>
        </p:nvSpPr>
        <p:spPr>
          <a:xfrm>
            <a:off x="225219"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9" name="Picture Placeholder 15"/>
          <p:cNvSpPr>
            <a:spLocks noGrp="1"/>
          </p:cNvSpPr>
          <p:nvPr>
            <p:ph type="pic" sz="quarter" idx="33"/>
          </p:nvPr>
        </p:nvSpPr>
        <p:spPr>
          <a:xfrm>
            <a:off x="2451587" y="187351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44362046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8 imag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195401"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23" name="Picture Placeholder 15"/>
          <p:cNvSpPr>
            <a:spLocks noGrp="1"/>
          </p:cNvSpPr>
          <p:nvPr>
            <p:ph type="pic" sz="quarter" idx="19"/>
          </p:nvPr>
        </p:nvSpPr>
        <p:spPr>
          <a:xfrm>
            <a:off x="242176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5" name="Picture Placeholder 15"/>
          <p:cNvSpPr>
            <a:spLocks noGrp="1"/>
          </p:cNvSpPr>
          <p:nvPr>
            <p:ph type="pic" sz="quarter" idx="21"/>
          </p:nvPr>
        </p:nvSpPr>
        <p:spPr>
          <a:xfrm>
            <a:off x="4628259"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7" name="Picture Placeholder 15"/>
          <p:cNvSpPr>
            <a:spLocks noGrp="1"/>
          </p:cNvSpPr>
          <p:nvPr>
            <p:ph type="pic" sz="quarter" idx="23"/>
          </p:nvPr>
        </p:nvSpPr>
        <p:spPr>
          <a:xfrm>
            <a:off x="6854625" y="1863571"/>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7" name="Picture Placeholder 15"/>
          <p:cNvSpPr>
            <a:spLocks noGrp="1"/>
          </p:cNvSpPr>
          <p:nvPr>
            <p:ph type="pic" sz="quarter" idx="25"/>
          </p:nvPr>
        </p:nvSpPr>
        <p:spPr>
          <a:xfrm>
            <a:off x="225219"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9" name="Picture Placeholder 15"/>
          <p:cNvSpPr>
            <a:spLocks noGrp="1"/>
          </p:cNvSpPr>
          <p:nvPr>
            <p:ph type="pic" sz="quarter" idx="27"/>
          </p:nvPr>
        </p:nvSpPr>
        <p:spPr>
          <a:xfrm>
            <a:off x="245158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8" name="Picture Placeholder 15"/>
          <p:cNvSpPr>
            <a:spLocks noGrp="1"/>
          </p:cNvSpPr>
          <p:nvPr>
            <p:ph type="pic" sz="quarter" idx="29"/>
          </p:nvPr>
        </p:nvSpPr>
        <p:spPr>
          <a:xfrm>
            <a:off x="4658077"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30" name="Picture Placeholder 15"/>
          <p:cNvSpPr>
            <a:spLocks noGrp="1"/>
          </p:cNvSpPr>
          <p:nvPr>
            <p:ph type="pic" sz="quarter" idx="31"/>
          </p:nvPr>
        </p:nvSpPr>
        <p:spPr>
          <a:xfrm>
            <a:off x="6884443" y="3742068"/>
            <a:ext cx="2093912" cy="150266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Tree>
    <p:extLst>
      <p:ext uri="{BB962C8B-B14F-4D97-AF65-F5344CB8AC3E}">
        <p14:creationId xmlns:p14="http://schemas.microsoft.com/office/powerpoint/2010/main" val="167941476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291667" cy="6866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38800" y="1023771"/>
            <a:ext cx="2780749" cy="1229060"/>
          </a:xfrm>
          <a:prstGeom prst="rect">
            <a:avLst/>
          </a:prstGeom>
        </p:spPr>
      </p:pic>
    </p:spTree>
    <p:extLst>
      <p:ext uri="{BB962C8B-B14F-4D97-AF65-F5344CB8AC3E}">
        <p14:creationId xmlns:p14="http://schemas.microsoft.com/office/powerpoint/2010/main" val="21154366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content_8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
        <p:nvSpPr>
          <p:cNvPr id="15" name="Content Placeholder 2"/>
          <p:cNvSpPr>
            <a:spLocks noGrp="1"/>
          </p:cNvSpPr>
          <p:nvPr>
            <p:ph idx="1"/>
          </p:nvPr>
        </p:nvSpPr>
        <p:spPr>
          <a:xfrm>
            <a:off x="409575" y="1143000"/>
            <a:ext cx="8220075" cy="474133"/>
          </a:xfrm>
        </p:spPr>
        <p:txBody>
          <a:bodyPr/>
          <a:lstStyle>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38" name="Picture Placeholder 15"/>
          <p:cNvSpPr>
            <a:spLocks noGrp="1"/>
          </p:cNvSpPr>
          <p:nvPr>
            <p:ph type="pic" sz="quarter" idx="32"/>
          </p:nvPr>
        </p:nvSpPr>
        <p:spPr>
          <a:xfrm>
            <a:off x="582988"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4" name="Picture Placeholder 15"/>
          <p:cNvSpPr>
            <a:spLocks noGrp="1"/>
          </p:cNvSpPr>
          <p:nvPr>
            <p:ph type="pic" sz="quarter" idx="33"/>
          </p:nvPr>
        </p:nvSpPr>
        <p:spPr>
          <a:xfrm>
            <a:off x="2252762"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6" name="Picture Placeholder 15"/>
          <p:cNvSpPr>
            <a:spLocks noGrp="1"/>
          </p:cNvSpPr>
          <p:nvPr>
            <p:ph type="pic" sz="quarter" idx="34"/>
          </p:nvPr>
        </p:nvSpPr>
        <p:spPr>
          <a:xfrm>
            <a:off x="3912597"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18" name="Picture Placeholder 15"/>
          <p:cNvSpPr>
            <a:spLocks noGrp="1"/>
          </p:cNvSpPr>
          <p:nvPr>
            <p:ph type="pic" sz="quarter" idx="35"/>
          </p:nvPr>
        </p:nvSpPr>
        <p:spPr>
          <a:xfrm>
            <a:off x="5592311" y="252317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0" name="Picture Placeholder 15"/>
          <p:cNvSpPr>
            <a:spLocks noGrp="1"/>
          </p:cNvSpPr>
          <p:nvPr>
            <p:ph type="pic" sz="quarter" idx="36"/>
          </p:nvPr>
        </p:nvSpPr>
        <p:spPr>
          <a:xfrm>
            <a:off x="7262085" y="2533113"/>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1" name="Picture Placeholder 15"/>
          <p:cNvSpPr>
            <a:spLocks noGrp="1"/>
          </p:cNvSpPr>
          <p:nvPr>
            <p:ph type="pic" sz="quarter" idx="37"/>
          </p:nvPr>
        </p:nvSpPr>
        <p:spPr>
          <a:xfrm>
            <a:off x="582988"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2" name="Picture Placeholder 15"/>
          <p:cNvSpPr>
            <a:spLocks noGrp="1"/>
          </p:cNvSpPr>
          <p:nvPr>
            <p:ph type="pic" sz="quarter" idx="38"/>
          </p:nvPr>
        </p:nvSpPr>
        <p:spPr>
          <a:xfrm>
            <a:off x="2252762"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3" name="Picture Placeholder 15"/>
          <p:cNvSpPr>
            <a:spLocks noGrp="1"/>
          </p:cNvSpPr>
          <p:nvPr>
            <p:ph type="pic" sz="quarter" idx="39"/>
          </p:nvPr>
        </p:nvSpPr>
        <p:spPr>
          <a:xfrm>
            <a:off x="3912597"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4" name="Picture Placeholder 15"/>
          <p:cNvSpPr>
            <a:spLocks noGrp="1"/>
          </p:cNvSpPr>
          <p:nvPr>
            <p:ph type="pic" sz="quarter" idx="40"/>
          </p:nvPr>
        </p:nvSpPr>
        <p:spPr>
          <a:xfrm>
            <a:off x="5592311" y="471972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6" name="Picture Placeholder 15"/>
          <p:cNvSpPr>
            <a:spLocks noGrp="1"/>
          </p:cNvSpPr>
          <p:nvPr>
            <p:ph type="pic" sz="quarter" idx="41"/>
          </p:nvPr>
        </p:nvSpPr>
        <p:spPr>
          <a:xfrm>
            <a:off x="7262085" y="4729660"/>
            <a:ext cx="1613528" cy="1157924"/>
          </a:xfrm>
          <a:prstGeom prst="roundRect">
            <a:avLst>
              <a:gd name="adj" fmla="val 11021"/>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9" name="Text Placeholder 21"/>
          <p:cNvSpPr>
            <a:spLocks noGrp="1"/>
          </p:cNvSpPr>
          <p:nvPr>
            <p:ph type="body" sz="quarter" idx="17"/>
          </p:nvPr>
        </p:nvSpPr>
        <p:spPr>
          <a:xfrm>
            <a:off x="582988" y="1794065"/>
            <a:ext cx="2895708" cy="659535"/>
          </a:xfrm>
        </p:spPr>
        <p:txBody>
          <a:bodyPr/>
          <a:lstStyle>
            <a:lvl1pPr algn="l">
              <a:defRPr sz="2000" b="0">
                <a:solidFill>
                  <a:schemeClr val="tx1"/>
                </a:solidFill>
              </a:defRPr>
            </a:lvl1pPr>
          </a:lstStyle>
          <a:p>
            <a:pPr lvl="0"/>
            <a:r>
              <a:rPr lang="en-US" dirty="0" smtClean="0"/>
              <a:t>Click to edit Master text styles</a:t>
            </a:r>
          </a:p>
        </p:txBody>
      </p:sp>
      <p:sp>
        <p:nvSpPr>
          <p:cNvPr id="31" name="Text Placeholder 21"/>
          <p:cNvSpPr>
            <a:spLocks noGrp="1"/>
          </p:cNvSpPr>
          <p:nvPr>
            <p:ph type="body" sz="quarter" idx="42"/>
          </p:nvPr>
        </p:nvSpPr>
        <p:spPr>
          <a:xfrm>
            <a:off x="622744" y="3970735"/>
            <a:ext cx="2895708" cy="659535"/>
          </a:xfrm>
        </p:spPr>
        <p:txBody>
          <a:bodyPr/>
          <a:lstStyle>
            <a:lvl1pPr algn="l">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4330509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128">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top left Image, table">
    <p:spTree>
      <p:nvGrpSpPr>
        <p:cNvPr id="1" name=""/>
        <p:cNvGrpSpPr/>
        <p:nvPr/>
      </p:nvGrpSpPr>
      <p:grpSpPr>
        <a:xfrm>
          <a:off x="0" y="0"/>
          <a:ext cx="0" cy="0"/>
          <a:chOff x="0" y="0"/>
          <a:chExt cx="0" cy="0"/>
        </a:xfrm>
      </p:grpSpPr>
      <p:sp>
        <p:nvSpPr>
          <p:cNvPr id="9" name="Picture Placeholder 9"/>
          <p:cNvSpPr>
            <a:spLocks noGrp="1"/>
          </p:cNvSpPr>
          <p:nvPr>
            <p:ph type="pic" sz="quarter" idx="12"/>
          </p:nvPr>
        </p:nvSpPr>
        <p:spPr>
          <a:xfrm>
            <a:off x="285750" y="992819"/>
            <a:ext cx="2101850" cy="1092200"/>
          </a:xfrm>
          <a:prstGeom prst="roundRect">
            <a:avLst/>
          </a:prstGeom>
          <a:noFill/>
          <a:ln>
            <a:noFill/>
          </a:ln>
        </p:spPr>
        <p:style>
          <a:lnRef idx="2">
            <a:schemeClr val="accent5"/>
          </a:lnRef>
          <a:fillRef idx="1">
            <a:schemeClr val="lt1"/>
          </a:fillRef>
          <a:effectRef idx="0">
            <a:schemeClr val="accent5"/>
          </a:effectRef>
          <a:fontRef idx="none"/>
        </p:style>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562225" y="1143001"/>
            <a:ext cx="6067425" cy="914400"/>
          </a:xfrm>
        </p:spPr>
        <p:txBody>
          <a:bodyPr/>
          <a:lstStyle>
            <a:lvl1pPr>
              <a:defRPr>
                <a:solidFill>
                  <a:schemeClr val="tx1"/>
                </a:solidFill>
              </a:defRPr>
            </a:lvl1pPr>
            <a:lvl2pPr>
              <a:buClr>
                <a:srgbClr val="E97635"/>
              </a:buClr>
              <a:defRPr/>
            </a:lvl2pPr>
            <a:lvl3pPr>
              <a:buClr>
                <a:srgbClr val="E97635"/>
              </a:buClr>
              <a:defRPr/>
            </a:lvl3pPr>
            <a:lvl4pPr>
              <a:buClr>
                <a:srgbClr val="E97635"/>
              </a:buClr>
              <a:defRPr/>
            </a:lvl4pPr>
            <a:lvl5pPr>
              <a:buClr>
                <a:srgbClr val="E97635"/>
              </a:buClr>
              <a:defRPr/>
            </a:lvl5pPr>
          </a:lstStyle>
          <a:p>
            <a:pPr lvl="0"/>
            <a:r>
              <a:rPr lang="en-US" dirty="0"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34289648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6182945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1387718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2 column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84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467"/>
            <a:ext cx="5305086" cy="68749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9633" y="1016680"/>
            <a:ext cx="2707773" cy="2104766"/>
          </a:xfrm>
          <a:prstGeom prst="rect">
            <a:avLst/>
          </a:prstGeom>
        </p:spPr>
      </p:pic>
    </p:spTree>
    <p:extLst>
      <p:ext uri="{BB962C8B-B14F-4D97-AF65-F5344CB8AC3E}">
        <p14:creationId xmlns:p14="http://schemas.microsoft.com/office/powerpoint/2010/main" val="26761760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5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467" y="-8626"/>
            <a:ext cx="5305086"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1002973"/>
            <a:ext cx="2707773" cy="1298195"/>
          </a:xfrm>
          <a:prstGeom prst="rect">
            <a:avLst/>
          </a:prstGeom>
        </p:spPr>
      </p:pic>
    </p:spTree>
    <p:extLst>
      <p:ext uri="{BB962C8B-B14F-4D97-AF65-F5344CB8AC3E}">
        <p14:creationId xmlns:p14="http://schemas.microsoft.com/office/powerpoint/2010/main" val="40690523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292" y="-8626"/>
            <a:ext cx="5273568" cy="6866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061" y="950501"/>
            <a:ext cx="2757703" cy="1282831"/>
          </a:xfrm>
          <a:prstGeom prst="rect">
            <a:avLst/>
          </a:prstGeom>
        </p:spPr>
      </p:pic>
    </p:spTree>
    <p:extLst>
      <p:ext uri="{BB962C8B-B14F-4D97-AF65-F5344CB8AC3E}">
        <p14:creationId xmlns:p14="http://schemas.microsoft.com/office/powerpoint/2010/main" val="690191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292" y="0"/>
            <a:ext cx="5300204" cy="6848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82256" y="1008244"/>
            <a:ext cx="2120129" cy="1697640"/>
          </a:xfrm>
          <a:prstGeom prst="rect">
            <a:avLst/>
          </a:prstGeom>
        </p:spPr>
      </p:pic>
    </p:spTree>
    <p:extLst>
      <p:ext uri="{BB962C8B-B14F-4D97-AF65-F5344CB8AC3E}">
        <p14:creationId xmlns:p14="http://schemas.microsoft.com/office/powerpoint/2010/main" val="4063710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8_Title Slide_ch1">
    <p:spTree>
      <p:nvGrpSpPr>
        <p:cNvPr id="1" name=""/>
        <p:cNvGrpSpPr/>
        <p:nvPr/>
      </p:nvGrpSpPr>
      <p:grpSpPr>
        <a:xfrm>
          <a:off x="0" y="0"/>
          <a:ext cx="0" cy="0"/>
          <a:chOff x="0" y="0"/>
          <a:chExt cx="0" cy="0"/>
        </a:xfrm>
      </p:grpSpPr>
      <p:sp>
        <p:nvSpPr>
          <p:cNvPr id="8" name="Rectangle 9"/>
          <p:cNvSpPr>
            <a:spLocks noChangeArrowheads="1"/>
          </p:cNvSpPr>
          <p:nvPr/>
        </p:nvSpPr>
        <p:spPr bwMode="auto">
          <a:xfrm>
            <a:off x="5284787" y="0"/>
            <a:ext cx="3859213" cy="6858000"/>
          </a:xfrm>
          <a:prstGeom prst="rect">
            <a:avLst/>
          </a:prstGeom>
          <a:solidFill>
            <a:srgbClr val="6F7C91"/>
          </a:solidFill>
          <a:ln>
            <a:noFill/>
          </a:ln>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9939" y="-9939"/>
            <a:ext cx="5297555" cy="6867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481" y="6019799"/>
            <a:ext cx="1385868" cy="62119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45427" y="941910"/>
            <a:ext cx="2945903" cy="1359648"/>
          </a:xfrm>
          <a:prstGeom prst="rect">
            <a:avLst/>
          </a:prstGeom>
        </p:spPr>
      </p:pic>
    </p:spTree>
    <p:extLst>
      <p:ext uri="{BB962C8B-B14F-4D97-AF65-F5344CB8AC3E}">
        <p14:creationId xmlns:p14="http://schemas.microsoft.com/office/powerpoint/2010/main" val="6913263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84">
          <p15:clr>
            <a:srgbClr val="FBAE40"/>
          </p15:clr>
        </p15:guide>
        <p15:guide id="4" pos="3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userDrawn="1"/>
        </p:nvSpPr>
        <p:spPr bwMode="auto">
          <a:xfrm>
            <a:off x="0" y="0"/>
            <a:ext cx="9144000" cy="792480"/>
          </a:xfrm>
          <a:prstGeom prst="rect">
            <a:avLst/>
          </a:prstGeom>
          <a:solidFill>
            <a:srgbClr val="6F7C91"/>
          </a:solidFill>
          <a:ln>
            <a:noFill/>
          </a:ln>
          <a:effectLst/>
          <a:extLst/>
        </p:spPr>
        <p:txBody>
          <a:bodyPr vert="horz" wrap="square" lIns="91440" tIns="45720" rIns="91440" bIns="45720" numCol="1" rtlCol="0" anchor="b"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FF"/>
              </a:solidFill>
              <a:effectLst/>
              <a:latin typeface="Arial" charset="0"/>
            </a:endParaRPr>
          </a:p>
        </p:txBody>
      </p:sp>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dirty="0"/>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aseline="0">
                <a:solidFill>
                  <a:srgbClr val="6F7C91"/>
                </a:solidFill>
                <a:latin typeface="Arial Narrow" charset="0"/>
                <a:cs typeface="+mn-cs"/>
              </a:defRPr>
            </a:lvl1pPr>
          </a:lstStyle>
          <a:p>
            <a:pPr fontAlgn="base">
              <a:spcBef>
                <a:spcPct val="0"/>
              </a:spcBef>
              <a:spcAft>
                <a:spcPct val="0"/>
              </a:spcAft>
              <a:defRPr/>
            </a:pPr>
            <a:fld id="{B2689DD5-54FA-EB46-8645-722075446EAA}"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34914252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727" r:id="rId11"/>
    <p:sldLayoutId id="2147483694" r:id="rId12"/>
    <p:sldLayoutId id="2147483695" r:id="rId13"/>
    <p:sldLayoutId id="2147483696" r:id="rId14"/>
    <p:sldLayoutId id="2147483697" r:id="rId15"/>
    <p:sldLayoutId id="2147483726"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864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What should you do if </a:t>
            </a:r>
            <a:r>
              <a:rPr lang="en-US" sz="2400" b="1" dirty="0" smtClean="0">
                <a:solidFill>
                  <a:srgbClr val="E97635"/>
                </a:solidFill>
                <a:latin typeface="Arial Narrow" charset="0"/>
                <a:cs typeface="+mn-cs"/>
              </a:rPr>
              <a:t>you </a:t>
            </a:r>
            <a:r>
              <a:rPr lang="en-US" sz="2400" b="1" dirty="0">
                <a:solidFill>
                  <a:srgbClr val="E97635"/>
                </a:solidFill>
                <a:latin typeface="Arial Narrow" charset="0"/>
                <a:cs typeface="+mn-cs"/>
              </a:rPr>
              <a:t>see food handlers touch food with </a:t>
            </a:r>
            <a:r>
              <a:rPr lang="en-US" sz="2400" b="1" dirty="0" smtClean="0">
                <a:solidFill>
                  <a:srgbClr val="E97635"/>
                </a:solidFill>
                <a:latin typeface="Arial Narrow" charset="0"/>
                <a:cs typeface="+mn-cs"/>
              </a:rPr>
              <a:t/>
            </a:r>
            <a:br>
              <a:rPr lang="en-US" sz="2400" b="1" dirty="0" smtClean="0">
                <a:solidFill>
                  <a:srgbClr val="E97635"/>
                </a:solidFill>
                <a:latin typeface="Arial Narrow" charset="0"/>
                <a:cs typeface="+mn-cs"/>
              </a:rPr>
            </a:br>
            <a:r>
              <a:rPr lang="en-US" sz="2400" b="1" dirty="0" smtClean="0">
                <a:solidFill>
                  <a:srgbClr val="E97635"/>
                </a:solidFill>
                <a:latin typeface="Arial Narrow" charset="0"/>
                <a:cs typeface="+mn-cs"/>
              </a:rPr>
              <a:t>dirty </a:t>
            </a:r>
            <a:r>
              <a:rPr lang="en-US" sz="2400" b="1" dirty="0">
                <a:solidFill>
                  <a:srgbClr val="E97635"/>
                </a:solidFill>
                <a:latin typeface="Arial Narrow" charset="0"/>
                <a:cs typeface="+mn-cs"/>
              </a:rPr>
              <a:t>hands?</a:t>
            </a:r>
          </a:p>
          <a:p>
            <a:pPr marL="347472" lvl="4" indent="0" eaLnBrk="1" hangingPunct="1">
              <a:lnSpc>
                <a:spcPct val="90000"/>
              </a:lnSpc>
              <a:spcBef>
                <a:spcPct val="50000"/>
              </a:spcBef>
              <a:buClr>
                <a:srgbClr val="009DDC"/>
              </a:buClr>
              <a:buNone/>
              <a:defRPr/>
            </a:pPr>
            <a:r>
              <a:rPr lang="en-US" sz="2200" dirty="0">
                <a:solidFill>
                  <a:srgbClr val="000000"/>
                </a:solidFill>
                <a:latin typeface="Arial Narrow" charset="0"/>
              </a:rPr>
              <a:t>A. Throw it out</a:t>
            </a:r>
          </a:p>
          <a:p>
            <a:pPr marL="347472" lvl="4" indent="0" eaLnBrk="1" hangingPunct="1">
              <a:lnSpc>
                <a:spcPct val="90000"/>
              </a:lnSpc>
              <a:spcBef>
                <a:spcPct val="50000"/>
              </a:spcBef>
              <a:buClr>
                <a:srgbClr val="009DDC"/>
              </a:buClr>
              <a:buNone/>
              <a:defRPr/>
            </a:pPr>
            <a:r>
              <a:rPr lang="en-US" sz="2200" dirty="0">
                <a:solidFill>
                  <a:srgbClr val="000000"/>
                </a:solidFill>
                <a:latin typeface="Arial Narrow" charset="0"/>
              </a:rPr>
              <a:t>B. Cook it to 165ºF (74ºC) or higher</a:t>
            </a:r>
          </a:p>
          <a:p>
            <a:pPr marL="347472" lvl="4" indent="0" eaLnBrk="1" hangingPunct="1">
              <a:lnSpc>
                <a:spcPct val="90000"/>
              </a:lnSpc>
              <a:spcBef>
                <a:spcPct val="50000"/>
              </a:spcBef>
              <a:buClr>
                <a:srgbClr val="009DDC"/>
              </a:buClr>
              <a:buNone/>
              <a:defRPr/>
            </a:pPr>
            <a:r>
              <a:rPr lang="en-US" sz="2200" dirty="0">
                <a:solidFill>
                  <a:srgbClr val="000000"/>
                </a:solidFill>
                <a:latin typeface="Arial Narrow" charset="0"/>
              </a:rPr>
              <a:t>C. Freeze it</a:t>
            </a:r>
          </a:p>
          <a:p>
            <a:pPr marL="0" indent="0"/>
            <a:endParaRPr lang="en-US" sz="2200" dirty="0">
              <a:solidFill>
                <a:srgbClr val="231F20"/>
              </a:solidFill>
            </a:endParaRPr>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3-10</a:t>
            </a:r>
          </a:p>
        </p:txBody>
      </p:sp>
      <p:sp>
        <p:nvSpPr>
          <p:cNvPr id="5" name="Rectangle 4"/>
          <p:cNvSpPr/>
          <p:nvPr/>
        </p:nvSpPr>
        <p:spPr>
          <a:xfrm>
            <a:off x="3486149" y="3902679"/>
            <a:ext cx="5318891" cy="1200329"/>
          </a:xfrm>
          <a:prstGeom prst="rect">
            <a:avLst/>
          </a:prstGeom>
        </p:spPr>
        <p:txBody>
          <a:bodyPr wrap="square">
            <a:spAutoFit/>
          </a:bodyPr>
          <a:lstStyle/>
          <a:p>
            <a:r>
              <a:rPr lang="en-US" sz="2200" dirty="0">
                <a:solidFill>
                  <a:srgbClr val="000000"/>
                </a:solidFill>
                <a:latin typeface="Arial Narrow" charset="0"/>
                <a:ea typeface="ＭＳ Ｐゴシック" charset="0"/>
              </a:rPr>
              <a:t>Why? </a:t>
            </a:r>
          </a:p>
          <a:p>
            <a:r>
              <a:rPr lang="en-US" sz="2400" b="1" dirty="0" smtClean="0">
                <a:solidFill>
                  <a:srgbClr val="FF0000"/>
                </a:solidFill>
                <a:latin typeface="+mj-lt"/>
              </a:rPr>
              <a:t>The food may be contaminated and must be thrown out. </a:t>
            </a:r>
            <a:endParaRPr lang="en-US" sz="2400" b="1" dirty="0">
              <a:solidFill>
                <a:srgbClr val="FF0000"/>
              </a:solidFill>
              <a:latin typeface="+mj-lt"/>
            </a:endParaRPr>
          </a:p>
        </p:txBody>
      </p:sp>
    </p:spTree>
    <p:extLst>
      <p:ext uri="{BB962C8B-B14F-4D97-AF65-F5344CB8AC3E}">
        <p14:creationId xmlns:p14="http://schemas.microsoft.com/office/powerpoint/2010/main" val="75059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1" end="1"/>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Do you need to file ragged fingernails?</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A. Yes </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B. No</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3-11</a:t>
            </a:r>
          </a:p>
        </p:txBody>
      </p:sp>
      <p:sp>
        <p:nvSpPr>
          <p:cNvPr id="10" name="Rectangle 9"/>
          <p:cNvSpPr/>
          <p:nvPr/>
        </p:nvSpPr>
        <p:spPr>
          <a:xfrm>
            <a:off x="3714750" y="3121629"/>
            <a:ext cx="4572000" cy="1505027"/>
          </a:xfrm>
          <a:prstGeom prst="rect">
            <a:avLst/>
          </a:prstGeom>
        </p:spPr>
        <p:txBody>
          <a:bodyPr>
            <a:spAutoFit/>
          </a:bodyPr>
          <a:lstStyle/>
          <a:p>
            <a:pPr marL="0" lvl="1" indent="-219456" fontAlgn="base">
              <a:lnSpc>
                <a:spcPct val="90000"/>
              </a:lnSpc>
              <a:spcBef>
                <a:spcPct val="100000"/>
              </a:spcBef>
              <a:spcAft>
                <a:spcPct val="0"/>
              </a:spcAft>
              <a:buClr>
                <a:srgbClr val="009DDC"/>
              </a:buClr>
              <a:buSzPct val="75000"/>
              <a:defRPr/>
            </a:pPr>
            <a:r>
              <a:rPr lang="en-US" sz="2200" dirty="0">
                <a:solidFill>
                  <a:srgbClr val="000000"/>
                </a:solidFill>
                <a:latin typeface="Arial Narrow" charset="0"/>
                <a:ea typeface="ＭＳ Ｐゴシック" charset="0"/>
              </a:rPr>
              <a:t>Why? </a:t>
            </a:r>
          </a:p>
          <a:p>
            <a:r>
              <a:rPr lang="en-US" sz="2400" b="1" dirty="0" smtClean="0">
                <a:solidFill>
                  <a:srgbClr val="FF0000"/>
                </a:solidFill>
                <a:latin typeface="+mj-lt"/>
                <a:cs typeface="Arial" panose="020B0604020202020204" pitchFamily="34" charset="0"/>
              </a:rPr>
              <a:t>Ragged nails are hard to keep clean, can hold pathogens, and can break off into food.</a:t>
            </a:r>
            <a:r>
              <a:rPr lang="en-US" sz="2400" dirty="0">
                <a:latin typeface="+mj-lt"/>
              </a:rPr>
              <a:t>	</a:t>
            </a:r>
          </a:p>
        </p:txBody>
      </p:sp>
    </p:spTree>
    <p:extLst>
      <p:ext uri="{BB962C8B-B14F-4D97-AF65-F5344CB8AC3E}">
        <p14:creationId xmlns:p14="http://schemas.microsoft.com/office/powerpoint/2010/main" val="365153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1" end="1"/>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defRPr/>
            </a:pPr>
            <a:r>
              <a:rPr lang="en-US" dirty="0">
                <a:latin typeface="Arial Narrow" charset="0"/>
                <a:cs typeface="+mj-cs"/>
              </a:rPr>
              <a:t>Infected Wounds or B</a:t>
            </a:r>
            <a:r>
              <a:rPr lang="en-US" dirty="0" smtClean="0">
                <a:latin typeface="Arial Narrow" charset="0"/>
                <a:cs typeface="+mj-cs"/>
              </a:rPr>
              <a:t>oils</a:t>
            </a:r>
            <a:endParaRPr lang="en-US" dirty="0">
              <a:latin typeface="Arial Narrow" charset="0"/>
              <a:cs typeface="+mj-cs"/>
            </a:endParaRPr>
          </a:p>
        </p:txBody>
      </p:sp>
      <p:sp>
        <p:nvSpPr>
          <p:cNvPr id="98307"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How a wound is covered depends on </a:t>
            </a:r>
            <a:br>
              <a:rPr lang="en-US" dirty="0" smtClean="0">
                <a:ea typeface="+mn-ea"/>
                <a:cs typeface="+mn-cs"/>
              </a:rPr>
            </a:br>
            <a:r>
              <a:rPr lang="en-US" dirty="0" smtClean="0">
                <a:ea typeface="+mn-ea"/>
                <a:cs typeface="+mn-cs"/>
              </a:rPr>
              <a:t>where it is located:</a:t>
            </a:r>
          </a:p>
          <a:p>
            <a:pPr marL="347472" lvl="1" indent="-347472" eaLnBrk="1" hangingPunct="1">
              <a:lnSpc>
                <a:spcPct val="100000"/>
              </a:lnSpc>
              <a:spcBef>
                <a:spcPts val="900"/>
              </a:spcBef>
              <a:buFont typeface="Wingdings" pitchFamily="2" charset="2"/>
              <a:buChar char="l"/>
              <a:defRPr/>
            </a:pPr>
            <a:r>
              <a:rPr lang="en-US" dirty="0" smtClean="0"/>
              <a:t>Cover wounds on the hand or wrist with an </a:t>
            </a:r>
            <a:br>
              <a:rPr lang="en-US" dirty="0" smtClean="0"/>
            </a:br>
            <a:r>
              <a:rPr lang="en-US" dirty="0" smtClean="0"/>
              <a:t>impermeable cover (i.e., bandage or finger cot) and then a single-use glove</a:t>
            </a:r>
          </a:p>
          <a:p>
            <a:pPr marL="347472" lvl="1" indent="-347472" eaLnBrk="1" hangingPunct="1">
              <a:lnSpc>
                <a:spcPct val="100000"/>
              </a:lnSpc>
              <a:spcBef>
                <a:spcPts val="900"/>
              </a:spcBef>
              <a:buFont typeface="Wingdings" pitchFamily="2" charset="2"/>
              <a:buChar char="l"/>
              <a:defRPr/>
            </a:pPr>
            <a:r>
              <a:rPr lang="en-US" dirty="0" smtClean="0"/>
              <a:t>Cover wounds on the arm with an impermeable cover, such as a bandage</a:t>
            </a:r>
          </a:p>
          <a:p>
            <a:pPr marL="347472" lvl="1" indent="-347472" eaLnBrk="1" hangingPunct="1">
              <a:lnSpc>
                <a:spcPct val="100000"/>
              </a:lnSpc>
              <a:spcBef>
                <a:spcPts val="900"/>
              </a:spcBef>
              <a:buFont typeface="Wingdings" pitchFamily="2" charset="2"/>
              <a:buChar char="l"/>
              <a:defRPr/>
            </a:pPr>
            <a:r>
              <a:rPr lang="en-US" dirty="0" smtClean="0"/>
              <a:t>Cover wounds on other parts of the body with a dry, durable, tight-fitting bandage</a:t>
            </a:r>
            <a:endParaRPr lang="en-US" dirty="0"/>
          </a:p>
          <a:p>
            <a:pPr marL="114300" lvl="1" indent="0" eaLnBrk="1" hangingPunct="1">
              <a:buFont typeface="Wingdings" pitchFamily="2" charset="2"/>
              <a:buNone/>
              <a:defRPr/>
            </a:pPr>
            <a:endParaRPr lang="en-US" dirty="0" smtClean="0"/>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476" y="1243013"/>
            <a:ext cx="2025704" cy="2103120"/>
          </a:xfrm>
          <a:prstGeom prst="rect">
            <a:avLst/>
          </a:prstGeom>
        </p:spPr>
      </p:pic>
    </p:spTree>
    <p:extLst>
      <p:ext uri="{BB962C8B-B14F-4D97-AF65-F5344CB8AC3E}">
        <p14:creationId xmlns:p14="http://schemas.microsoft.com/office/powerpoint/2010/main" val="2636445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dirty="0">
                <a:latin typeface="Arial Narrow" charset="0"/>
                <a:cs typeface="+mj-cs"/>
              </a:rPr>
              <a:t>Single-Use Gloves</a:t>
            </a:r>
          </a:p>
        </p:txBody>
      </p:sp>
      <p:sp>
        <p:nvSpPr>
          <p:cNvPr id="98307" name="Rectangle 3"/>
          <p:cNvSpPr>
            <a:spLocks noGrp="1" noChangeArrowheads="1"/>
          </p:cNvSpPr>
          <p:nvPr>
            <p:ph idx="1"/>
          </p:nvPr>
        </p:nvSpPr>
        <p:spPr/>
        <p:txBody>
          <a:bodyPr/>
          <a:lstStyle/>
          <a:p>
            <a:pPr marL="0" indent="0" eaLnBrk="1" hangingPunct="1">
              <a:defRPr/>
            </a:pPr>
            <a:r>
              <a:rPr lang="en-US" dirty="0">
                <a:latin typeface="Arial Narrow" charset="0"/>
                <a:cs typeface="+mn-cs"/>
              </a:rPr>
              <a:t>Single-use gloves:</a:t>
            </a:r>
          </a:p>
          <a:p>
            <a:pPr marL="347472" lvl="1" indent="-347472" eaLnBrk="1" hangingPunct="1">
              <a:lnSpc>
                <a:spcPct val="100000"/>
              </a:lnSpc>
              <a:spcBef>
                <a:spcPts val="900"/>
              </a:spcBef>
              <a:defRPr/>
            </a:pPr>
            <a:r>
              <a:rPr lang="en-US" dirty="0" smtClean="0">
                <a:solidFill>
                  <a:srgbClr val="000000"/>
                </a:solidFill>
                <a:latin typeface="Arial Narrow" charset="0"/>
              </a:rPr>
              <a:t>Should always be worn when </a:t>
            </a:r>
            <a:r>
              <a:rPr lang="en-US" dirty="0">
                <a:solidFill>
                  <a:srgbClr val="000000"/>
                </a:solidFill>
                <a:latin typeface="Arial Narrow" charset="0"/>
              </a:rPr>
              <a:t>handling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ready</a:t>
            </a:r>
            <a:r>
              <a:rPr lang="en-US" dirty="0">
                <a:solidFill>
                  <a:srgbClr val="000000"/>
                </a:solidFill>
                <a:latin typeface="Arial Narrow" charset="0"/>
              </a:rPr>
              <a:t>-to-eat food</a:t>
            </a:r>
          </a:p>
          <a:p>
            <a:pPr marL="694944" lvl="2" indent="-347472" eaLnBrk="1" hangingPunct="1">
              <a:lnSpc>
                <a:spcPct val="100000"/>
              </a:lnSpc>
              <a:spcBef>
                <a:spcPts val="900"/>
              </a:spcBef>
              <a:defRPr/>
            </a:pPr>
            <a:r>
              <a:rPr lang="en-US" sz="2200" dirty="0">
                <a:solidFill>
                  <a:srgbClr val="000000"/>
                </a:solidFill>
                <a:latin typeface="Arial Narrow" charset="0"/>
              </a:rPr>
              <a:t>Except when washing produce</a:t>
            </a:r>
          </a:p>
          <a:p>
            <a:pPr marL="694944" lvl="2" indent="-347472" eaLnBrk="1" hangingPunct="1">
              <a:lnSpc>
                <a:spcPct val="100000"/>
              </a:lnSpc>
              <a:spcBef>
                <a:spcPts val="900"/>
              </a:spcBef>
              <a:defRPr/>
            </a:pPr>
            <a:r>
              <a:rPr lang="en-US" sz="2200" dirty="0">
                <a:solidFill>
                  <a:srgbClr val="000000"/>
                </a:solidFill>
                <a:latin typeface="Arial Narrow" charset="0"/>
              </a:rPr>
              <a:t>Except when handling ready-to-eat ingredients for a dish that will </a:t>
            </a:r>
            <a:r>
              <a:rPr lang="en-US" sz="2200" dirty="0" smtClean="0">
                <a:solidFill>
                  <a:srgbClr val="000000"/>
                </a:solidFill>
                <a:latin typeface="Arial Narrow" charset="0"/>
              </a:rPr>
              <a:t/>
            </a:r>
            <a:br>
              <a:rPr lang="en-US" sz="2200" dirty="0" smtClean="0">
                <a:solidFill>
                  <a:srgbClr val="000000"/>
                </a:solidFill>
                <a:latin typeface="Arial Narrow" charset="0"/>
              </a:rPr>
            </a:br>
            <a:r>
              <a:rPr lang="en-US" sz="2200" dirty="0" smtClean="0">
                <a:solidFill>
                  <a:srgbClr val="000000"/>
                </a:solidFill>
                <a:latin typeface="Arial Narrow" charset="0"/>
              </a:rPr>
              <a:t>be </a:t>
            </a:r>
            <a:r>
              <a:rPr lang="en-US" sz="2200" dirty="0">
                <a:solidFill>
                  <a:srgbClr val="000000"/>
                </a:solidFill>
                <a:latin typeface="Arial Narrow" charset="0"/>
              </a:rPr>
              <a:t>cooked</a:t>
            </a:r>
          </a:p>
          <a:p>
            <a:pPr marL="0" indent="0" eaLnBrk="1" hangingPunct="1">
              <a:defRPr/>
            </a:pPr>
            <a:endParaRPr lang="en-US" dirty="0">
              <a:solidFill>
                <a:srgbClr val="000000"/>
              </a:solidFill>
              <a:latin typeface="Arial Narrow" charset="0"/>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3-13</a:t>
            </a:r>
          </a:p>
        </p:txBody>
      </p:sp>
    </p:spTree>
    <p:extLst>
      <p:ext uri="{BB962C8B-B14F-4D97-AF65-F5344CB8AC3E}">
        <p14:creationId xmlns:p14="http://schemas.microsoft.com/office/powerpoint/2010/main" val="3747843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324fittedGloves_NRA_0316_Shot_14_357.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How to Use </a:t>
            </a:r>
            <a:r>
              <a:rPr lang="en-US" dirty="0">
                <a:latin typeface="Arial Narrow" charset="0"/>
                <a:cs typeface="+mj-cs"/>
              </a:rPr>
              <a:t>Gloves</a:t>
            </a:r>
          </a:p>
        </p:txBody>
      </p:sp>
      <p:sp>
        <p:nvSpPr>
          <p:cNvPr id="99331" name="Rectangle 3"/>
          <p:cNvSpPr>
            <a:spLocks noGrp="1" noChangeArrowheads="1"/>
          </p:cNvSpPr>
          <p:nvPr>
            <p:ph idx="1"/>
          </p:nvPr>
        </p:nvSpPr>
        <p:spPr>
          <a:xfrm>
            <a:off x="409575" y="1143000"/>
            <a:ext cx="5563713" cy="4983163"/>
          </a:xfrm>
        </p:spPr>
        <p:txBody>
          <a:bodyPr/>
          <a:lstStyle/>
          <a:p>
            <a:pPr marL="0" indent="0" eaLnBrk="1" hangingPunct="1">
              <a:defRPr/>
            </a:pPr>
            <a:r>
              <a:rPr lang="en-US" dirty="0">
                <a:latin typeface="Arial Narrow" charset="0"/>
                <a:cs typeface="+mn-cs"/>
              </a:rPr>
              <a:t>How to </a:t>
            </a:r>
            <a:r>
              <a:rPr lang="en-US" dirty="0" smtClean="0">
                <a:latin typeface="Arial Narrow" charset="0"/>
                <a:cs typeface="+mn-cs"/>
              </a:rPr>
              <a:t>use gloves</a:t>
            </a:r>
            <a:r>
              <a:rPr lang="en-US" dirty="0">
                <a:latin typeface="Arial Narrow" charset="0"/>
                <a:cs typeface="+mn-cs"/>
              </a:rPr>
              <a:t>:</a:t>
            </a:r>
          </a:p>
          <a:p>
            <a:pPr marL="347472" lvl="1" indent="-347472" eaLnBrk="1" hangingPunct="1">
              <a:lnSpc>
                <a:spcPct val="100000"/>
              </a:lnSpc>
              <a:spcBef>
                <a:spcPts val="900"/>
              </a:spcBef>
              <a:defRPr/>
            </a:pPr>
            <a:r>
              <a:rPr lang="en-US" dirty="0">
                <a:solidFill>
                  <a:srgbClr val="000000"/>
                </a:solidFill>
                <a:latin typeface="Arial Narrow" charset="0"/>
              </a:rPr>
              <a:t>Wash and dry hands before putting gloves </a:t>
            </a:r>
            <a:r>
              <a:rPr lang="en-US" dirty="0" smtClean="0">
                <a:solidFill>
                  <a:srgbClr val="000000"/>
                </a:solidFill>
                <a:latin typeface="Arial Narrow" charset="0"/>
              </a:rPr>
              <a:t>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Select the correct glove </a:t>
            </a:r>
            <a:r>
              <a:rPr lang="en-US" dirty="0" smtClean="0">
                <a:solidFill>
                  <a:srgbClr val="000000"/>
                </a:solidFill>
                <a:latin typeface="Arial Narrow" charset="0"/>
              </a:rPr>
              <a:t>size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Hold gloves by the edge when putting them </a:t>
            </a:r>
            <a:r>
              <a:rPr lang="en-US" dirty="0" smtClean="0">
                <a:solidFill>
                  <a:srgbClr val="000000"/>
                </a:solidFill>
                <a:latin typeface="Arial Narrow" charset="0"/>
              </a:rPr>
              <a:t>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Once gloves are on, check for rips or </a:t>
            </a:r>
            <a:r>
              <a:rPr lang="en-US" dirty="0" smtClean="0">
                <a:solidFill>
                  <a:srgbClr val="000000"/>
                </a:solidFill>
                <a:latin typeface="Arial Narrow" charset="0"/>
              </a:rPr>
              <a:t>tears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blow into </a:t>
            </a:r>
            <a:r>
              <a:rPr lang="en-US" dirty="0" smtClean="0">
                <a:solidFill>
                  <a:srgbClr val="000000"/>
                </a:solidFill>
                <a:latin typeface="Arial Narrow" charset="0"/>
              </a:rPr>
              <a:t>gloves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roll gloves to make them easier to </a:t>
            </a:r>
            <a:r>
              <a:rPr lang="en-US" dirty="0" smtClean="0">
                <a:solidFill>
                  <a:srgbClr val="000000"/>
                </a:solidFill>
                <a:latin typeface="Arial Narrow" charset="0"/>
              </a:rPr>
              <a:t>put on</a:t>
            </a:r>
            <a:endParaRPr lang="en-US" dirty="0">
              <a:solidFill>
                <a:srgbClr val="000000"/>
              </a:solidFill>
              <a:latin typeface="Arial Narrow" charset="0"/>
            </a:endParaRP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3-14</a:t>
            </a:r>
          </a:p>
        </p:txBody>
      </p:sp>
    </p:spTree>
    <p:extLst>
      <p:ext uri="{BB962C8B-B14F-4D97-AF65-F5344CB8AC3E}">
        <p14:creationId xmlns:p14="http://schemas.microsoft.com/office/powerpoint/2010/main" val="4054892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Do you need to rewash hands each time gloves are changed if you are performing the same task?</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A. Yes </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B. No</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1001"/>
            <a:ext cx="57150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3-15</a:t>
            </a:r>
          </a:p>
        </p:txBody>
      </p:sp>
      <p:sp>
        <p:nvSpPr>
          <p:cNvPr id="5" name="Rectangle 4"/>
          <p:cNvSpPr/>
          <p:nvPr/>
        </p:nvSpPr>
        <p:spPr>
          <a:xfrm>
            <a:off x="3714749" y="3121629"/>
            <a:ext cx="5318891" cy="1938992"/>
          </a:xfrm>
          <a:prstGeom prst="rect">
            <a:avLst/>
          </a:prstGeom>
        </p:spPr>
        <p:txBody>
          <a:bodyPr wrap="square">
            <a:spAutoFit/>
          </a:bodyPr>
          <a:lstStyle/>
          <a:p>
            <a:pPr marL="0" lvl="1" indent="-219456" fontAlgn="base">
              <a:lnSpc>
                <a:spcPct val="90000"/>
              </a:lnSpc>
              <a:spcBef>
                <a:spcPct val="100000"/>
              </a:spcBef>
              <a:spcAft>
                <a:spcPct val="0"/>
              </a:spcAft>
              <a:buClr>
                <a:srgbClr val="009DDC"/>
              </a:buClr>
              <a:buSzPct val="75000"/>
              <a:defRPr/>
            </a:pPr>
            <a:r>
              <a:rPr lang="en-US" sz="2200" dirty="0">
                <a:solidFill>
                  <a:srgbClr val="000000"/>
                </a:solidFill>
                <a:latin typeface="Arial Narrow" charset="0"/>
                <a:ea typeface="ＭＳ Ｐゴシック" charset="0"/>
              </a:rPr>
              <a:t>Why? </a:t>
            </a:r>
          </a:p>
          <a:p>
            <a:r>
              <a:rPr lang="en-US" sz="2400" b="1" dirty="0" smtClean="0">
                <a:solidFill>
                  <a:srgbClr val="FF0000"/>
                </a:solidFill>
                <a:latin typeface="+mj-lt"/>
              </a:rPr>
              <a:t>It is not necessary </a:t>
            </a:r>
            <a:r>
              <a:rPr lang="en-US" sz="2400" b="1" dirty="0">
                <a:solidFill>
                  <a:srgbClr val="FF0000"/>
                </a:solidFill>
                <a:latin typeface="+mj-lt"/>
              </a:rPr>
              <a:t>as long as </a:t>
            </a:r>
            <a:r>
              <a:rPr lang="en-US" sz="2400" b="1" dirty="0" smtClean="0">
                <a:solidFill>
                  <a:srgbClr val="FF0000"/>
                </a:solidFill>
                <a:latin typeface="+mj-lt"/>
              </a:rPr>
              <a:t>the </a:t>
            </a:r>
            <a:r>
              <a:rPr lang="en-US" sz="2400" b="1" dirty="0">
                <a:solidFill>
                  <a:srgbClr val="FF0000"/>
                </a:solidFill>
                <a:latin typeface="+mj-lt"/>
              </a:rPr>
              <a:t>same </a:t>
            </a:r>
            <a:r>
              <a:rPr lang="en-US" sz="2400" b="1" dirty="0" smtClean="0">
                <a:solidFill>
                  <a:srgbClr val="FF0000"/>
                </a:solidFill>
                <a:latin typeface="+mj-lt"/>
              </a:rPr>
              <a:t>task is being performed and hands </a:t>
            </a:r>
            <a:r>
              <a:rPr lang="en-US" sz="2400" b="1" dirty="0">
                <a:solidFill>
                  <a:srgbClr val="FF0000"/>
                </a:solidFill>
                <a:latin typeface="+mj-lt"/>
              </a:rPr>
              <a:t>have not become contaminated.</a:t>
            </a:r>
          </a:p>
          <a:p>
            <a:endParaRPr lang="en-US" sz="2400" b="1" dirty="0">
              <a:solidFill>
                <a:srgbClr val="FF0000"/>
              </a:solidFill>
              <a:latin typeface="+mj-lt"/>
            </a:endParaRPr>
          </a:p>
        </p:txBody>
      </p:sp>
    </p:spTree>
    <p:extLst>
      <p:ext uri="{BB962C8B-B14F-4D97-AF65-F5344CB8AC3E}">
        <p14:creationId xmlns:p14="http://schemas.microsoft.com/office/powerpoint/2010/main" val="371718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Do you need to wear gloves when adding cheese to a pizza?</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A. Yes </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B. No</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3-16</a:t>
            </a:r>
          </a:p>
        </p:txBody>
      </p:sp>
      <p:sp>
        <p:nvSpPr>
          <p:cNvPr id="11" name="Rectangle 10"/>
          <p:cNvSpPr/>
          <p:nvPr/>
        </p:nvSpPr>
        <p:spPr>
          <a:xfrm>
            <a:off x="3714750" y="2412159"/>
            <a:ext cx="4572000" cy="2677656"/>
          </a:xfrm>
          <a:prstGeom prst="rect">
            <a:avLst/>
          </a:prstGeom>
        </p:spPr>
        <p:txBody>
          <a:bodyPr>
            <a:spAutoFit/>
          </a:bodyPr>
          <a:lstStyle/>
          <a:p>
            <a:r>
              <a:rPr lang="en-US" sz="2200" dirty="0">
                <a:solidFill>
                  <a:srgbClr val="000000"/>
                </a:solidFill>
                <a:latin typeface="Arial Narrow" charset="0"/>
                <a:ea typeface="ＭＳ Ｐゴシック" charset="0"/>
              </a:rPr>
              <a:t>Why? </a:t>
            </a:r>
          </a:p>
          <a:p>
            <a:r>
              <a:rPr lang="en-US" sz="2400" b="1" dirty="0">
                <a:solidFill>
                  <a:srgbClr val="FF0000"/>
                </a:solidFill>
                <a:latin typeface="+mj-lt"/>
              </a:rPr>
              <a:t>Ready-to-eat food can be handled with bare hands if it is an ingredient in a dish that contains no raw meat, seafood, or poultry and will be cooked to at least 145ºF (63ºC).</a:t>
            </a:r>
          </a:p>
          <a:p>
            <a:r>
              <a:rPr lang="en-US" sz="2400" dirty="0"/>
              <a:t>	</a:t>
            </a:r>
          </a:p>
        </p:txBody>
      </p:sp>
    </p:spTree>
    <p:extLst>
      <p:ext uri="{BB962C8B-B14F-4D97-AF65-F5344CB8AC3E}">
        <p14:creationId xmlns:p14="http://schemas.microsoft.com/office/powerpoint/2010/main" val="318161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fade">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Do you need to wear gloves when adding salt and pepper to raw duck breasts?</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A. Yes </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B. No</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3-17</a:t>
            </a:r>
          </a:p>
        </p:txBody>
      </p:sp>
      <p:sp>
        <p:nvSpPr>
          <p:cNvPr id="7" name="Rectangle 6"/>
          <p:cNvSpPr/>
          <p:nvPr/>
        </p:nvSpPr>
        <p:spPr>
          <a:xfrm>
            <a:off x="3714749" y="3121629"/>
            <a:ext cx="5318891" cy="1938992"/>
          </a:xfrm>
          <a:prstGeom prst="rect">
            <a:avLst/>
          </a:prstGeom>
        </p:spPr>
        <p:txBody>
          <a:bodyPr wrap="square">
            <a:spAutoFit/>
          </a:bodyPr>
          <a:lstStyle/>
          <a:p>
            <a:r>
              <a:rPr lang="en-US" sz="2200" dirty="0">
                <a:solidFill>
                  <a:srgbClr val="000000"/>
                </a:solidFill>
                <a:latin typeface="Arial Narrow" charset="0"/>
                <a:ea typeface="ＭＳ Ｐゴシック" charset="0"/>
              </a:rPr>
              <a:t>Why? </a:t>
            </a:r>
          </a:p>
          <a:p>
            <a:r>
              <a:rPr lang="en-US" sz="2400" b="1" dirty="0">
                <a:solidFill>
                  <a:srgbClr val="FF0000"/>
                </a:solidFill>
                <a:latin typeface="+mj-lt"/>
              </a:rPr>
              <a:t>Ready-to-eat food can be handled with bare hands if it is an ingredient in a dish cooked to the correct minimum internal </a:t>
            </a:r>
            <a:r>
              <a:rPr lang="en-US" sz="2400" b="1" dirty="0" smtClean="0">
                <a:solidFill>
                  <a:srgbClr val="FF0000"/>
                </a:solidFill>
                <a:latin typeface="+mj-lt"/>
              </a:rPr>
              <a:t>temperature. </a:t>
            </a:r>
            <a:endParaRPr lang="en-US" sz="2400" b="1" dirty="0">
              <a:solidFill>
                <a:srgbClr val="FF0000"/>
              </a:solidFill>
              <a:latin typeface="+mj-lt"/>
            </a:endParaRPr>
          </a:p>
        </p:txBody>
      </p:sp>
    </p:spTree>
    <p:extLst>
      <p:ext uri="{BB962C8B-B14F-4D97-AF65-F5344CB8AC3E}">
        <p14:creationId xmlns:p14="http://schemas.microsoft.com/office/powerpoint/2010/main" val="24097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6" name="Rectangle 3"/>
          <p:cNvSpPr>
            <a:spLocks noGrp="1" noChangeArrowheads="1"/>
          </p:cNvSpPr>
          <p:nvPr>
            <p:ph idx="4294967295"/>
          </p:nvPr>
        </p:nvSpPr>
        <p:spPr>
          <a:xfrm>
            <a:off x="700644" y="1142999"/>
            <a:ext cx="8443356" cy="745177"/>
          </a:xfrm>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Would it be OK to wear a hair tie embellished with crystal beads and rhinestones when preparing food</a:t>
            </a:r>
            <a:r>
              <a:rPr lang="en-US" sz="2400" b="1" dirty="0" smtClean="0">
                <a:solidFill>
                  <a:srgbClr val="E97635"/>
                </a:solidFill>
                <a:latin typeface="Arial Narrow" charset="0"/>
                <a:cs typeface="+mn-cs"/>
              </a:rPr>
              <a:t>?</a:t>
            </a:r>
          </a:p>
          <a:p>
            <a:pPr marL="688975" lvl="4" indent="0">
              <a:lnSpc>
                <a:spcPct val="90000"/>
              </a:lnSpc>
              <a:spcBef>
                <a:spcPct val="100000"/>
              </a:spcBef>
              <a:buClr>
                <a:srgbClr val="009DDC"/>
              </a:buClr>
              <a:buNone/>
            </a:pPr>
            <a:r>
              <a:rPr lang="en-US" sz="2200" dirty="0">
                <a:solidFill>
                  <a:srgbClr val="000000"/>
                </a:solidFill>
                <a:latin typeface="Arial Narrow" charset="0"/>
              </a:rPr>
              <a:t>A. Yes </a:t>
            </a:r>
          </a:p>
          <a:p>
            <a:pPr marL="688975" lvl="4" indent="0">
              <a:lnSpc>
                <a:spcPct val="90000"/>
              </a:lnSpc>
              <a:spcBef>
                <a:spcPct val="100000"/>
              </a:spcBef>
              <a:buClr>
                <a:srgbClr val="009DDC"/>
              </a:buClr>
              <a:buNone/>
            </a:pPr>
            <a:r>
              <a:rPr lang="en-US" sz="2200" dirty="0">
                <a:solidFill>
                  <a:srgbClr val="000000"/>
                </a:solidFill>
                <a:latin typeface="Arial Narrow" charset="0"/>
              </a:rPr>
              <a:t>B. No</a:t>
            </a:r>
          </a:p>
          <a:p>
            <a:pPr marL="0" lvl="3" indent="0">
              <a:lnSpc>
                <a:spcPct val="90000"/>
              </a:lnSpc>
              <a:spcBef>
                <a:spcPct val="100000"/>
              </a:spcBef>
              <a:buClr>
                <a:srgbClr val="009DDC"/>
              </a:buClr>
              <a:buNone/>
            </a:pPr>
            <a:endParaRPr lang="en-US" sz="2400" b="1" dirty="0">
              <a:solidFill>
                <a:srgbClr val="E97635"/>
              </a:solidFill>
              <a:latin typeface="Arial Narrow" charset="0"/>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3-18</a:t>
            </a:r>
          </a:p>
        </p:txBody>
      </p:sp>
      <p:sp>
        <p:nvSpPr>
          <p:cNvPr id="15" name="Rectangle 14"/>
          <p:cNvSpPr/>
          <p:nvPr/>
        </p:nvSpPr>
        <p:spPr>
          <a:xfrm>
            <a:off x="3714749" y="3121629"/>
            <a:ext cx="4886325" cy="1538883"/>
          </a:xfrm>
          <a:prstGeom prst="rect">
            <a:avLst/>
          </a:prstGeom>
        </p:spPr>
        <p:txBody>
          <a:bodyPr wrap="square">
            <a:spAutoFit/>
          </a:bodyPr>
          <a:lstStyle/>
          <a:p>
            <a:r>
              <a:rPr lang="en-US" sz="2200" dirty="0">
                <a:solidFill>
                  <a:srgbClr val="000000"/>
                </a:solidFill>
                <a:latin typeface="Arial Narrow" charset="0"/>
                <a:ea typeface="ＭＳ Ｐゴシック" charset="0"/>
              </a:rPr>
              <a:t>Why? </a:t>
            </a:r>
          </a:p>
          <a:p>
            <a:r>
              <a:rPr lang="en-US" sz="2400" b="1" dirty="0">
                <a:solidFill>
                  <a:srgbClr val="FF0000"/>
                </a:solidFill>
                <a:latin typeface="+mj-lt"/>
              </a:rPr>
              <a:t>Food handlers cannot wear hair accessories that could become physical contaminants. 	</a:t>
            </a:r>
          </a:p>
        </p:txBody>
      </p:sp>
    </p:spTree>
    <p:extLst>
      <p:ext uri="{BB962C8B-B14F-4D97-AF65-F5344CB8AC3E}">
        <p14:creationId xmlns:p14="http://schemas.microsoft.com/office/powerpoint/2010/main" val="239327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50" fill="hold"/>
                                        <p:tgtEl>
                                          <p:spTgt spid="6">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sz="2200" dirty="0">
                <a:solidFill>
                  <a:srgbClr val="000000"/>
                </a:solidFill>
              </a:rPr>
              <a:t>B. </a:t>
            </a:r>
            <a:r>
              <a:rPr lang="en-US" sz="2200" dirty="0" smtClean="0">
                <a:solidFill>
                  <a:srgbClr val="000000"/>
                </a:solidFill>
              </a:rPr>
              <a:t>No</a:t>
            </a:r>
            <a:endParaRPr lang="en-US" sz="2200" dirty="0"/>
          </a:p>
        </p:txBody>
      </p:sp>
      <p:sp>
        <p:nvSpPr>
          <p:cNvPr id="3" name="Text Placeholder 2"/>
          <p:cNvSpPr>
            <a:spLocks noGrp="1"/>
          </p:cNvSpPr>
          <p:nvPr>
            <p:ph type="body" sz="quarter" idx="14"/>
          </p:nvPr>
        </p:nvSpPr>
        <p:spPr/>
        <p:txBody>
          <a:bodyPr/>
          <a:lstStyle/>
          <a:p>
            <a:r>
              <a:rPr lang="en-US" sz="2200" dirty="0">
                <a:solidFill>
                  <a:srgbClr val="000000"/>
                </a:solidFill>
              </a:rPr>
              <a:t>A. Yes </a:t>
            </a:r>
          </a:p>
        </p:txBody>
      </p:sp>
      <p:sp>
        <p:nvSpPr>
          <p:cNvPr id="6" name="Rectangle 3"/>
          <p:cNvSpPr>
            <a:spLocks noGrp="1" noChangeArrowheads="1"/>
          </p:cNvSpPr>
          <p:nvPr>
            <p:ph type="body" sz="quarter" idx="13"/>
          </p:nvPr>
        </p:nvSpPr>
        <p:spPr/>
        <p:txBody>
          <a:bodyPr/>
          <a:lstStyle/>
          <a:p>
            <a:pPr marL="0" lvl="1" indent="0" eaLnBrk="1" hangingPunct="1">
              <a:buNone/>
              <a:defRPr/>
            </a:pPr>
            <a:r>
              <a:rPr lang="en-US" sz="2800" b="1" dirty="0">
                <a:solidFill>
                  <a:srgbClr val="E97635"/>
                </a:solidFill>
                <a:cs typeface="ＭＳ Ｐゴシック" charset="0"/>
              </a:rPr>
              <a:t>Is this food handler ready to prepare food</a:t>
            </a:r>
            <a:r>
              <a:rPr lang="en-US" sz="2800" b="1" dirty="0" smtClean="0">
                <a:solidFill>
                  <a:srgbClr val="E97635"/>
                </a:solidFill>
                <a:cs typeface="ＭＳ Ｐゴシック" charset="0"/>
              </a:rPr>
              <a:t>?</a:t>
            </a:r>
            <a:endParaRPr lang="en-US" sz="2800" b="1" dirty="0">
              <a:solidFill>
                <a:srgbClr val="E97635"/>
              </a:solidFill>
              <a:cs typeface="ＭＳ Ｐゴシック" charset="0"/>
            </a:endParaRPr>
          </a:p>
        </p:txBody>
      </p:sp>
      <p:sp>
        <p:nvSpPr>
          <p:cNvPr id="12"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pic>
        <p:nvPicPr>
          <p:cNvPr id="8" name="Picture Placeholder 7" descr="NRA_0323_Shot_392.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5" name="Text Placeholder 4"/>
          <p:cNvSpPr>
            <a:spLocks noGrp="1"/>
          </p:cNvSpPr>
          <p:nvPr>
            <p:ph type="body" sz="quarter" idx="16"/>
          </p:nvPr>
        </p:nvSpPr>
        <p:spPr>
          <a:xfrm>
            <a:off x="3801532" y="3457248"/>
            <a:ext cx="4980517" cy="1868285"/>
          </a:xfrm>
        </p:spPr>
        <p:txBody>
          <a:bodyPr/>
          <a:lstStyle/>
          <a:p>
            <a:r>
              <a:rPr lang="en-US" sz="2200" dirty="0">
                <a:solidFill>
                  <a:srgbClr val="000000"/>
                </a:solidFill>
              </a:rPr>
              <a:t>Why?</a:t>
            </a:r>
            <a:r>
              <a:rPr lang="en-US" sz="2200" b="1" dirty="0">
                <a:solidFill>
                  <a:srgbClr val="000000"/>
                </a:solidFill>
              </a:rPr>
              <a:t> </a:t>
            </a:r>
            <a:endParaRPr lang="en-US" sz="2200" b="1" dirty="0">
              <a:solidFill>
                <a:srgbClr val="FF0000"/>
              </a:solidFill>
              <a:latin typeface="Arial" panose="020B0604020202020204" pitchFamily="34" charset="0"/>
              <a:cs typeface="Arial" panose="020B0604020202020204" pitchFamily="34" charset="0"/>
            </a:endParaRPr>
          </a:p>
          <a:p>
            <a:pPr marL="0" indent="0">
              <a:spcBef>
                <a:spcPts val="0"/>
              </a:spcBef>
            </a:pPr>
            <a:r>
              <a:rPr lang="en-US" b="1" dirty="0">
                <a:solidFill>
                  <a:srgbClr val="FF0000"/>
                </a:solidFill>
              </a:rPr>
              <a:t>Food handlers with facial hair </a:t>
            </a:r>
            <a:r>
              <a:rPr lang="en-US" b="1" dirty="0" smtClean="0">
                <a:solidFill>
                  <a:srgbClr val="FF0000"/>
                </a:solidFill>
              </a:rPr>
              <a:t>should wear </a:t>
            </a:r>
            <a:r>
              <a:rPr lang="en-US" b="1" dirty="0">
                <a:solidFill>
                  <a:srgbClr val="FF0000"/>
                </a:solidFill>
              </a:rPr>
              <a:t>a beard restraint.</a:t>
            </a:r>
            <a:endParaRPr lang="en-US" dirty="0"/>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3-19</a:t>
            </a:r>
          </a:p>
        </p:txBody>
      </p:sp>
    </p:spTree>
    <p:extLst>
      <p:ext uri="{BB962C8B-B14F-4D97-AF65-F5344CB8AC3E}">
        <p14:creationId xmlns:p14="http://schemas.microsoft.com/office/powerpoint/2010/main" val="318353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
        <p:nvSpPr>
          <p:cNvPr id="123906" name="Rectangle 3"/>
          <p:cNvSpPr>
            <a:spLocks noGrp="1" noChangeArrowheads="1"/>
          </p:cNvSpPr>
          <p:nvPr>
            <p:ph type="body" idx="4294967295"/>
          </p:nvPr>
        </p:nvSpPr>
        <p:spPr>
          <a:xfrm>
            <a:off x="276226" y="1133273"/>
            <a:ext cx="8431212" cy="4732338"/>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atin typeface="Arial Narrow" charset="0"/>
                <a:cs typeface="+mn-cs"/>
              </a:rPr>
              <a:t>Ball </a:t>
            </a:r>
            <a:r>
              <a:rPr lang="en-US" sz="6000" dirty="0" smtClean="0">
                <a:latin typeface="Arial Narrow" charset="0"/>
                <a:cs typeface="+mn-cs"/>
              </a:rPr>
              <a:t>Toss</a:t>
            </a: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a:t>
            </a:r>
          </a:p>
        </p:txBody>
      </p:sp>
    </p:spTree>
    <p:extLst>
      <p:ext uri="{BB962C8B-B14F-4D97-AF65-F5344CB8AC3E}">
        <p14:creationId xmlns:p14="http://schemas.microsoft.com/office/powerpoint/2010/main" val="111372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defRPr/>
            </a:pPr>
            <a:r>
              <a:rPr lang="en-US" dirty="0" smtClean="0">
                <a:latin typeface="Arial Narrow" charset="0"/>
                <a:cs typeface="+mj-cs"/>
              </a:rPr>
              <a:t>Work Attire</a:t>
            </a:r>
            <a:endParaRPr lang="en-US" dirty="0">
              <a:latin typeface="Arial Narrow" charset="0"/>
              <a:cs typeface="+mj-cs"/>
            </a:endParaRPr>
          </a:p>
        </p:txBody>
      </p:sp>
      <p:sp>
        <p:nvSpPr>
          <p:cNvPr id="98307"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ea typeface="+mn-ea"/>
                <a:cs typeface="+mn-cs"/>
              </a:rPr>
              <a:t>To prevent contamination:</a:t>
            </a:r>
          </a:p>
          <a:p>
            <a:pPr marL="347472" lvl="1" indent="-347472" eaLnBrk="1" hangingPunct="1">
              <a:lnSpc>
                <a:spcPct val="100000"/>
              </a:lnSpc>
              <a:spcBef>
                <a:spcPts val="900"/>
              </a:spcBef>
              <a:buFont typeface="Wingdings" pitchFamily="2" charset="2"/>
              <a:buChar char="l"/>
              <a:defRPr/>
            </a:pPr>
            <a:r>
              <a:rPr lang="en-US" dirty="0" smtClean="0"/>
              <a:t>Change into work clothes at work if possible</a:t>
            </a:r>
          </a:p>
          <a:p>
            <a:pPr marL="347472" lvl="1" indent="-347472" eaLnBrk="1" hangingPunct="1">
              <a:lnSpc>
                <a:spcPct val="100000"/>
              </a:lnSpc>
              <a:spcBef>
                <a:spcPts val="900"/>
              </a:spcBef>
              <a:buFont typeface="Wingdings" pitchFamily="2" charset="2"/>
              <a:buChar char="l"/>
              <a:defRPr/>
            </a:pPr>
            <a:r>
              <a:rPr lang="en-US" sz="2200" b="0" dirty="0" smtClean="0">
                <a:solidFill>
                  <a:srgbClr val="231F20"/>
                </a:solidFill>
              </a:rPr>
              <a:t>Store </a:t>
            </a:r>
            <a:r>
              <a:rPr lang="en-US" sz="2200" b="0" dirty="0">
                <a:solidFill>
                  <a:srgbClr val="231F20"/>
                </a:solidFill>
              </a:rPr>
              <a:t>street clothing and personal belongings </a:t>
            </a:r>
            <a:r>
              <a:rPr lang="en-US" sz="2200" b="0" dirty="0" smtClean="0">
                <a:solidFill>
                  <a:srgbClr val="231F20"/>
                </a:solidFill>
              </a:rPr>
              <a:t>                                                                        in </a:t>
            </a:r>
            <a:r>
              <a:rPr lang="en-US" sz="2200" b="0" dirty="0">
                <a:solidFill>
                  <a:srgbClr val="231F20"/>
                </a:solidFill>
              </a:rPr>
              <a:t>designated </a:t>
            </a:r>
            <a:r>
              <a:rPr lang="en-US" b="0" dirty="0" smtClean="0"/>
              <a:t>areas</a:t>
            </a:r>
            <a:r>
              <a:rPr lang="en-US" b="0" dirty="0"/>
              <a:t>	</a:t>
            </a:r>
          </a:p>
          <a:p>
            <a:pPr marL="347472" lvl="1" indent="-347472" eaLnBrk="1" hangingPunct="1">
              <a:lnSpc>
                <a:spcPct val="100000"/>
              </a:lnSpc>
              <a:spcBef>
                <a:spcPts val="900"/>
              </a:spcBef>
              <a:buFont typeface="Wingdings" pitchFamily="2" charset="2"/>
              <a:buChar char="l"/>
              <a:defRPr/>
            </a:pPr>
            <a:r>
              <a:rPr lang="en-US" dirty="0" smtClean="0"/>
              <a:t>Store </a:t>
            </a:r>
            <a:r>
              <a:rPr lang="en-US" dirty="0"/>
              <a:t>dirty </a:t>
            </a:r>
            <a:r>
              <a:rPr lang="en-US" dirty="0" smtClean="0"/>
              <a:t>clothing away </a:t>
            </a:r>
            <a:r>
              <a:rPr lang="en-US" dirty="0"/>
              <a:t>from food and prep </a:t>
            </a:r>
            <a:r>
              <a:rPr lang="en-US" dirty="0" smtClean="0"/>
              <a:t>areas</a:t>
            </a:r>
          </a:p>
          <a:p>
            <a:pPr lvl="2" eaLnBrk="1" hangingPunct="1">
              <a:buFont typeface="Courier New" panose="02070309020205020404" pitchFamily="49" charset="0"/>
              <a:buChar char="o"/>
              <a:defRPr/>
            </a:pPr>
            <a:r>
              <a:rPr lang="en-US" dirty="0"/>
              <a:t>I</a:t>
            </a:r>
            <a:r>
              <a:rPr lang="en-US" dirty="0" smtClean="0"/>
              <a:t>n </a:t>
            </a:r>
            <a:r>
              <a:rPr lang="en-US" dirty="0"/>
              <a:t>nonabsorbent containers 	</a:t>
            </a:r>
          </a:p>
          <a:p>
            <a:pPr lvl="2" eaLnBrk="1" hangingPunct="1">
              <a:buFont typeface="Courier New" panose="02070309020205020404" pitchFamily="49" charset="0"/>
              <a:buChar char="o"/>
              <a:defRPr/>
            </a:pPr>
            <a:r>
              <a:rPr lang="en-US" dirty="0"/>
              <a:t>I</a:t>
            </a:r>
            <a:r>
              <a:rPr lang="en-US" dirty="0" smtClean="0"/>
              <a:t>n washable </a:t>
            </a:r>
            <a:r>
              <a:rPr lang="en-US" dirty="0"/>
              <a:t>laundry bags 	</a:t>
            </a:r>
          </a:p>
          <a:p>
            <a:pPr marL="347472" lvl="2" indent="0" eaLnBrk="1" hangingPunct="1">
              <a:buNone/>
              <a:defRPr/>
            </a:pPr>
            <a:r>
              <a:rPr lang="en-US" dirty="0" smtClean="0"/>
              <a:t> </a:t>
            </a:r>
            <a:r>
              <a:rPr lang="en-US" dirty="0"/>
              <a:t>	</a:t>
            </a:r>
          </a:p>
          <a:p>
            <a:pPr marL="114300" lvl="1" indent="0" eaLnBrk="1" hangingPunct="1">
              <a:buFont typeface="Wingdings" pitchFamily="2" charset="2"/>
              <a:buNone/>
              <a:defRPr/>
            </a:pPr>
            <a:endParaRPr lang="en-US" dirty="0" smtClean="0"/>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3-20</a:t>
            </a:r>
          </a:p>
        </p:txBody>
      </p:sp>
    </p:spTree>
    <p:extLst>
      <p:ext uri="{BB962C8B-B14F-4D97-AF65-F5344CB8AC3E}">
        <p14:creationId xmlns:p14="http://schemas.microsoft.com/office/powerpoint/2010/main" val="3620435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335sickEmployee_IMG_0634_.jpg"/>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sp>
        <p:nvSpPr>
          <p:cNvPr id="104450" name="Rectangle 2"/>
          <p:cNvSpPr>
            <a:spLocks noGrp="1" noChangeArrowheads="1"/>
          </p:cNvSpPr>
          <p:nvPr>
            <p:ph type="title"/>
          </p:nvPr>
        </p:nvSpPr>
        <p:spPr/>
        <p:txBody>
          <a:bodyPr/>
          <a:lstStyle/>
          <a:p>
            <a:pPr eaLnBrk="1" hangingPunct="1">
              <a:defRPr/>
            </a:pPr>
            <a:r>
              <a:rPr lang="en-US" dirty="0">
                <a:latin typeface="Arial Narrow" charset="0"/>
                <a:cs typeface="+mj-cs"/>
              </a:rPr>
              <a:t>Handling Staff </a:t>
            </a:r>
            <a:r>
              <a:rPr lang="en-US" dirty="0" smtClean="0">
                <a:latin typeface="Arial Narrow" charset="0"/>
                <a:cs typeface="+mj-cs"/>
              </a:rPr>
              <a:t>Illnesses</a:t>
            </a:r>
            <a:endParaRPr lang="en-US" dirty="0">
              <a:latin typeface="Arial Narrow" charset="0"/>
              <a:cs typeface="+mj-cs"/>
            </a:endParaRPr>
          </a:p>
        </p:txBody>
      </p:sp>
      <p:sp>
        <p:nvSpPr>
          <p:cNvPr id="5" name="Content Placeholder 4"/>
          <p:cNvSpPr>
            <a:spLocks noGrp="1"/>
          </p:cNvSpPr>
          <p:nvPr>
            <p:ph idx="1"/>
          </p:nvPr>
        </p:nvSpPr>
        <p:spPr/>
        <p:txBody>
          <a:bodyPr/>
          <a:lstStyle/>
          <a:p>
            <a:pPr marL="0" indent="0"/>
            <a:r>
              <a:rPr lang="en-US" dirty="0"/>
              <a:t>Provide proof that staff have been informed of the need to report illness:</a:t>
            </a:r>
          </a:p>
          <a:p>
            <a:pPr lvl="1" eaLnBrk="1" hangingPunct="1">
              <a:defRPr/>
            </a:pPr>
            <a:r>
              <a:rPr lang="en-US" dirty="0">
                <a:solidFill>
                  <a:srgbClr val="000000"/>
                </a:solidFill>
                <a:latin typeface="Arial Narrow" charset="0"/>
              </a:rPr>
              <a:t>Signed statements that they will report illness</a:t>
            </a:r>
          </a:p>
          <a:p>
            <a:pPr lvl="1" eaLnBrk="1" hangingPunct="1">
              <a:defRPr/>
            </a:pPr>
            <a:r>
              <a:rPr lang="en-US" dirty="0">
                <a:solidFill>
                  <a:srgbClr val="000000"/>
                </a:solidFill>
                <a:latin typeface="Arial Narrow" charset="0"/>
              </a:rPr>
              <a:t>Documentation of completed training that includes the need to report illness </a:t>
            </a:r>
          </a:p>
          <a:p>
            <a:pPr lvl="1" eaLnBrk="1" hangingPunct="1">
              <a:defRPr/>
            </a:pPr>
            <a:r>
              <a:rPr lang="en-US" dirty="0">
                <a:solidFill>
                  <a:srgbClr val="000000"/>
                </a:solidFill>
                <a:latin typeface="Arial Narrow" charset="0"/>
              </a:rPr>
              <a:t>Posted reminders to notify managers of illness</a:t>
            </a:r>
          </a:p>
          <a:p>
            <a:pPr lvl="1" eaLnBrk="1" hangingPunct="1">
              <a:defRPr/>
            </a:pPr>
            <a:endParaRPr lang="en-US" dirty="0">
              <a:solidFill>
                <a:srgbClr val="000000"/>
              </a:solidFill>
              <a:latin typeface="Arial Narrow" charset="0"/>
            </a:endParaRP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3-21</a:t>
            </a:r>
          </a:p>
        </p:txBody>
      </p:sp>
    </p:spTree>
    <p:extLst>
      <p:ext uri="{BB962C8B-B14F-4D97-AF65-F5344CB8AC3E}">
        <p14:creationId xmlns:p14="http://schemas.microsoft.com/office/powerpoint/2010/main" val="3561004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Font typeface="Wingdings" charset="0"/>
              <a:buNone/>
            </a:pPr>
            <a:r>
              <a:rPr lang="en-US" sz="2400" b="1" dirty="0">
                <a:solidFill>
                  <a:srgbClr val="E97635"/>
                </a:solidFill>
                <a:cs typeface="ＭＳ Ｐゴシック" charset="0"/>
              </a:rPr>
              <a:t>Does a chef need to tell you if they have been diagnosed with </a:t>
            </a:r>
            <a:r>
              <a:rPr lang="en-US" sz="2400" b="1" dirty="0" smtClean="0">
                <a:solidFill>
                  <a:srgbClr val="E97635"/>
                </a:solidFill>
                <a:cs typeface="ＭＳ Ｐゴシック" charset="0"/>
              </a:rPr>
              <a:t/>
            </a:r>
            <a:br>
              <a:rPr lang="en-US" sz="2400" b="1" dirty="0" smtClean="0">
                <a:solidFill>
                  <a:srgbClr val="E97635"/>
                </a:solidFill>
                <a:cs typeface="ＭＳ Ｐゴシック" charset="0"/>
              </a:rPr>
            </a:br>
            <a:r>
              <a:rPr lang="en-US" sz="2400" b="1" dirty="0" smtClean="0">
                <a:solidFill>
                  <a:srgbClr val="E97635"/>
                </a:solidFill>
                <a:cs typeface="ＭＳ Ｐゴシック" charset="0"/>
              </a:rPr>
              <a:t>an </a:t>
            </a:r>
            <a:r>
              <a:rPr lang="en-US" sz="2400" b="1" dirty="0">
                <a:solidFill>
                  <a:srgbClr val="E97635"/>
                </a:solidFill>
                <a:cs typeface="ＭＳ Ｐゴシック" charset="0"/>
              </a:rPr>
              <a:t>illness from </a:t>
            </a:r>
            <a:r>
              <a:rPr lang="en-US" sz="2400" b="1" i="1" dirty="0">
                <a:solidFill>
                  <a:srgbClr val="E97635"/>
                </a:solidFill>
                <a:cs typeface="ＭＳ Ｐゴシック" charset="0"/>
              </a:rPr>
              <a:t>S</a:t>
            </a:r>
            <a:r>
              <a:rPr lang="en-US" sz="2400" b="1" i="1" dirty="0" smtClean="0">
                <a:solidFill>
                  <a:srgbClr val="E97635"/>
                </a:solidFill>
                <a:cs typeface="ＭＳ Ｐゴシック" charset="0"/>
              </a:rPr>
              <a:t>higella</a:t>
            </a:r>
            <a:r>
              <a:rPr lang="en-US" sz="2400" b="1" dirty="0" smtClean="0">
                <a:solidFill>
                  <a:srgbClr val="E97635"/>
                </a:solidFill>
                <a:cs typeface="ＭＳ Ｐゴシック" charset="0"/>
              </a:rPr>
              <a:t> </a:t>
            </a:r>
            <a:r>
              <a:rPr lang="en-US" sz="2400" b="1" dirty="0">
                <a:solidFill>
                  <a:srgbClr val="E97635"/>
                </a:solidFill>
                <a:cs typeface="ＭＳ Ｐゴシック" charset="0"/>
              </a:rPr>
              <a:t>spp.?</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A. Yes </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B. No</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smtClean="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3-22</a:t>
            </a:r>
          </a:p>
        </p:txBody>
      </p:sp>
    </p:spTree>
    <p:extLst>
      <p:ext uri="{BB962C8B-B14F-4D97-AF65-F5344CB8AC3E}">
        <p14:creationId xmlns:p14="http://schemas.microsoft.com/office/powerpoint/2010/main" val="3510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cs typeface="ＭＳ Ｐゴシック" charset="0"/>
              </a:rPr>
              <a:t>Does a cook need to tell you if they live with someone diagnosed with Hepatitis A?</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A. Yes </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B. No</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3-23</a:t>
            </a:r>
          </a:p>
        </p:txBody>
      </p:sp>
    </p:spTree>
    <p:extLst>
      <p:ext uri="{BB962C8B-B14F-4D97-AF65-F5344CB8AC3E}">
        <p14:creationId xmlns:p14="http://schemas.microsoft.com/office/powerpoint/2010/main" val="19321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cs typeface="ＭＳ Ｐゴシック" charset="0"/>
              </a:rPr>
              <a:t>Do you have to report a food handler with Norovirus to the </a:t>
            </a:r>
            <a:r>
              <a:rPr lang="en-US" sz="2400" b="1" dirty="0" smtClean="0">
                <a:solidFill>
                  <a:srgbClr val="E97635"/>
                </a:solidFill>
                <a:cs typeface="ＭＳ Ｐゴシック" charset="0"/>
              </a:rPr>
              <a:t/>
            </a:r>
            <a:br>
              <a:rPr lang="en-US" sz="2400" b="1" dirty="0" smtClean="0">
                <a:solidFill>
                  <a:srgbClr val="E97635"/>
                </a:solidFill>
                <a:cs typeface="ＭＳ Ｐゴシック" charset="0"/>
              </a:rPr>
            </a:br>
            <a:r>
              <a:rPr lang="en-US" sz="2400" b="1" dirty="0" smtClean="0">
                <a:solidFill>
                  <a:srgbClr val="E97635"/>
                </a:solidFill>
                <a:cs typeface="ＭＳ Ｐゴシック" charset="0"/>
              </a:rPr>
              <a:t>health </a:t>
            </a:r>
            <a:r>
              <a:rPr lang="en-US" sz="2400" b="1" dirty="0">
                <a:solidFill>
                  <a:srgbClr val="E97635"/>
                </a:solidFill>
                <a:cs typeface="ＭＳ Ｐゴシック" charset="0"/>
              </a:rPr>
              <a:t>department?</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A. Yes </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B. No</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3-24</a:t>
            </a:r>
          </a:p>
        </p:txBody>
      </p:sp>
    </p:spTree>
    <p:extLst>
      <p:ext uri="{BB962C8B-B14F-4D97-AF65-F5344CB8AC3E}">
        <p14:creationId xmlns:p14="http://schemas.microsoft.com/office/powerpoint/2010/main" val="386472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NRAEF2342.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104450" name="Rectangle 2"/>
          <p:cNvSpPr>
            <a:spLocks noGrp="1" noChangeArrowheads="1"/>
          </p:cNvSpPr>
          <p:nvPr>
            <p:ph type="title"/>
          </p:nvPr>
        </p:nvSpPr>
        <p:spPr/>
        <p:txBody>
          <a:bodyPr/>
          <a:lstStyle/>
          <a:p>
            <a:pPr eaLnBrk="1" hangingPunct="1">
              <a:defRPr/>
            </a:pPr>
            <a:r>
              <a:rPr lang="en-US" dirty="0" smtClean="0">
                <a:latin typeface="Arial Narrow" charset="0"/>
                <a:cs typeface="+mj-cs"/>
              </a:rPr>
              <a:t>Watch for </a:t>
            </a:r>
            <a:r>
              <a:rPr lang="en-US" dirty="0">
                <a:latin typeface="Arial Narrow" charset="0"/>
                <a:cs typeface="+mj-cs"/>
              </a:rPr>
              <a:t>Staff Illnesses</a:t>
            </a:r>
          </a:p>
        </p:txBody>
      </p:sp>
      <p:sp>
        <p:nvSpPr>
          <p:cNvPr id="3" name="Content Placeholder 2"/>
          <p:cNvSpPr>
            <a:spLocks noGrp="1"/>
          </p:cNvSpPr>
          <p:nvPr>
            <p:ph idx="1"/>
          </p:nvPr>
        </p:nvSpPr>
        <p:spPr/>
        <p:txBody>
          <a:bodyPr/>
          <a:lstStyle/>
          <a:p>
            <a:r>
              <a:rPr lang="en-US" dirty="0"/>
              <a:t>Signs of illness you should watch for:</a:t>
            </a:r>
          </a:p>
          <a:p>
            <a:pPr lvl="1" eaLnBrk="1" hangingPunct="1">
              <a:defRPr/>
            </a:pPr>
            <a:r>
              <a:rPr lang="en-US" dirty="0">
                <a:solidFill>
                  <a:srgbClr val="000000"/>
                </a:solidFill>
                <a:latin typeface="Arial Narrow" charset="0"/>
              </a:rPr>
              <a:t>Vomiting</a:t>
            </a:r>
          </a:p>
          <a:p>
            <a:pPr lvl="1" eaLnBrk="1" hangingPunct="1">
              <a:defRPr/>
            </a:pPr>
            <a:r>
              <a:rPr lang="en-US" dirty="0">
                <a:solidFill>
                  <a:srgbClr val="000000"/>
                </a:solidFill>
                <a:latin typeface="Arial Narrow" charset="0"/>
              </a:rPr>
              <a:t>Excessive trips to the bathroom</a:t>
            </a:r>
          </a:p>
          <a:p>
            <a:pPr lvl="1" eaLnBrk="1" hangingPunct="1">
              <a:defRPr/>
            </a:pPr>
            <a:r>
              <a:rPr lang="en-US" dirty="0">
                <a:solidFill>
                  <a:srgbClr val="000000"/>
                </a:solidFill>
                <a:latin typeface="Arial Narrow" charset="0"/>
              </a:rPr>
              <a:t>Yellowing of the skin, eyes, fingernails</a:t>
            </a:r>
          </a:p>
          <a:p>
            <a:pPr lvl="1" eaLnBrk="1" hangingPunct="1">
              <a:defRPr/>
            </a:pPr>
            <a:r>
              <a:rPr lang="en-US" dirty="0">
                <a:solidFill>
                  <a:srgbClr val="000000"/>
                </a:solidFill>
                <a:latin typeface="Arial Narrow" charset="0"/>
              </a:rPr>
              <a:t>Cold sweats or chills </a:t>
            </a:r>
            <a:r>
              <a:rPr lang="en-US" dirty="0" smtClean="0">
                <a:solidFill>
                  <a:srgbClr val="000000"/>
                </a:solidFill>
                <a:latin typeface="Arial Narrow" charset="0"/>
              </a:rPr>
              <a:t>(indicating </a:t>
            </a:r>
            <a:r>
              <a:rPr lang="en-US" dirty="0">
                <a:solidFill>
                  <a:srgbClr val="000000"/>
                </a:solidFill>
                <a:latin typeface="Arial Narrow" charset="0"/>
              </a:rPr>
              <a:t>a fever)</a:t>
            </a:r>
          </a:p>
          <a:p>
            <a:pPr lvl="1" eaLnBrk="1" hangingPunct="1">
              <a:defRPr/>
            </a:pPr>
            <a:r>
              <a:rPr lang="en-US" dirty="0">
                <a:solidFill>
                  <a:srgbClr val="000000"/>
                </a:solidFill>
                <a:latin typeface="Arial Narrow" charset="0"/>
              </a:rPr>
              <a:t>Persistent nasal discharge and sneezing</a:t>
            </a:r>
          </a:p>
          <a:p>
            <a:endParaRPr lang="en-US" dirty="0"/>
          </a:p>
          <a:p>
            <a:endParaRPr lang="en-US" dirty="0"/>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3-25</a:t>
            </a:r>
          </a:p>
        </p:txBody>
      </p:sp>
    </p:spTree>
    <p:extLst>
      <p:ext uri="{BB962C8B-B14F-4D97-AF65-F5344CB8AC3E}">
        <p14:creationId xmlns:p14="http://schemas.microsoft.com/office/powerpoint/2010/main" val="816894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defRPr/>
            </a:pPr>
            <a:r>
              <a:rPr lang="en-US" sz="6000" dirty="0">
                <a:solidFill>
                  <a:srgbClr val="E97635"/>
                </a:solidFill>
                <a:latin typeface="Arial Narrow" charset="0"/>
                <a:cs typeface="+mn-cs"/>
              </a:rPr>
              <a:t>Restrict or </a:t>
            </a:r>
            <a:r>
              <a:rPr lang="en-US" sz="6000" dirty="0">
                <a:latin typeface="Arial Narrow" charset="0"/>
                <a:cs typeface="+mn-cs"/>
              </a:rPr>
              <a:t>E</a:t>
            </a:r>
            <a:r>
              <a:rPr lang="en-US" sz="6000" dirty="0" smtClean="0">
                <a:solidFill>
                  <a:srgbClr val="E97635"/>
                </a:solidFill>
                <a:latin typeface="Arial Narrow" charset="0"/>
                <a:cs typeface="+mn-cs"/>
              </a:rPr>
              <a:t>xclude</a:t>
            </a:r>
            <a:r>
              <a:rPr lang="en-US" sz="6000" dirty="0">
                <a:solidFill>
                  <a:srgbClr val="E97635"/>
                </a:solidFill>
                <a:latin typeface="Arial Narrow" charset="0"/>
                <a:cs typeface="+mn-cs"/>
              </a:rPr>
              <a:t>?</a:t>
            </a: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3-26</a:t>
            </a:r>
          </a:p>
        </p:txBody>
      </p:sp>
    </p:spTree>
    <p:extLst>
      <p:ext uri="{BB962C8B-B14F-4D97-AF65-F5344CB8AC3E}">
        <p14:creationId xmlns:p14="http://schemas.microsoft.com/office/powerpoint/2010/main" val="1734448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cs typeface="ＭＳ Ｐゴシック" charset="0"/>
              </a:rPr>
              <a:t>A food handler has an infected wound that is not covered properly.</a:t>
            </a:r>
          </a:p>
          <a:p>
            <a:pPr marL="1150938" lvl="3" indent="-457200" eaLnBrk="1" hangingPunct="1">
              <a:lnSpc>
                <a:spcPct val="90000"/>
              </a:lnSpc>
              <a:spcBef>
                <a:spcPct val="100000"/>
              </a:spcBef>
              <a:buClr>
                <a:srgbClr val="009DDC"/>
              </a:buClr>
              <a:buNone/>
              <a:defRPr/>
            </a:pPr>
            <a:r>
              <a:rPr lang="en-US" sz="2200" dirty="0">
                <a:solidFill>
                  <a:srgbClr val="000000"/>
                </a:solidFill>
                <a:latin typeface="Arial Narrow" charset="0"/>
              </a:rPr>
              <a:t>A. </a:t>
            </a:r>
            <a:r>
              <a:rPr lang="en-US" sz="2400" b="1" dirty="0">
                <a:solidFill>
                  <a:srgbClr val="E97635"/>
                </a:solidFill>
                <a:cs typeface="ＭＳ Ｐゴシック" charset="0"/>
              </a:rPr>
              <a:t>Restrict </a:t>
            </a:r>
            <a:r>
              <a:rPr lang="en-US" sz="2200" dirty="0">
                <a:solidFill>
                  <a:srgbClr val="000000"/>
                </a:solidFill>
                <a:latin typeface="Arial Narrow" charset="0"/>
              </a:rPr>
              <a:t>from working with exposed food, utensils, and equipment</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B. </a:t>
            </a:r>
            <a:r>
              <a:rPr lang="en-US" sz="2400" b="1" dirty="0">
                <a:solidFill>
                  <a:srgbClr val="E97635"/>
                </a:solidFill>
                <a:cs typeface="ＭＳ Ｐゴシック" charset="0"/>
              </a:rPr>
              <a:t>Exclude </a:t>
            </a:r>
            <a:r>
              <a:rPr lang="en-US" sz="2200" dirty="0">
                <a:solidFill>
                  <a:srgbClr val="000000"/>
                </a:solidFill>
                <a:latin typeface="Arial Narrow" charset="0"/>
              </a:rPr>
              <a:t>from the operation</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3-27</a:t>
            </a:r>
          </a:p>
        </p:txBody>
      </p:sp>
    </p:spTree>
    <p:extLst>
      <p:ext uri="{BB962C8B-B14F-4D97-AF65-F5344CB8AC3E}">
        <p14:creationId xmlns:p14="http://schemas.microsoft.com/office/powerpoint/2010/main" val="228225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cs typeface="ＭＳ Ｐゴシック" charset="0"/>
              </a:rPr>
              <a:t>A food handler at a restaurant has a sore throat with fever.</a:t>
            </a:r>
          </a:p>
          <a:p>
            <a:pPr marL="693738" lvl="3" indent="0" eaLnBrk="1" hangingPunct="1">
              <a:lnSpc>
                <a:spcPct val="90000"/>
              </a:lnSpc>
              <a:spcBef>
                <a:spcPct val="100000"/>
              </a:spcBef>
              <a:buClr>
                <a:srgbClr val="009DDC"/>
              </a:buClr>
              <a:buNone/>
              <a:defRPr/>
            </a:pPr>
            <a:r>
              <a:rPr lang="en-US" sz="2200" dirty="0">
                <a:solidFill>
                  <a:srgbClr val="000000"/>
                </a:solidFill>
                <a:latin typeface="Arial Narrow" charset="0"/>
              </a:rPr>
              <a:t>A. </a:t>
            </a:r>
            <a:r>
              <a:rPr lang="en-US" sz="2400" b="1" dirty="0">
                <a:solidFill>
                  <a:srgbClr val="E97635"/>
                </a:solidFill>
                <a:cs typeface="ＭＳ Ｐゴシック" charset="0"/>
              </a:rPr>
              <a:t>Restrict</a:t>
            </a:r>
            <a:r>
              <a:rPr lang="en-US" sz="2200" dirty="0">
                <a:solidFill>
                  <a:srgbClr val="000000"/>
                </a:solidFill>
                <a:latin typeface="Arial Narrow" charset="0"/>
              </a:rPr>
              <a:t> from working with exposed food, utensils, and equipment</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B. </a:t>
            </a:r>
            <a:r>
              <a:rPr lang="en-US" sz="2400" b="1" dirty="0">
                <a:solidFill>
                  <a:srgbClr val="E97635"/>
                </a:solidFill>
                <a:cs typeface="ＭＳ Ｐゴシック" charset="0"/>
              </a:rPr>
              <a:t>Exclude</a:t>
            </a:r>
            <a:r>
              <a:rPr lang="en-US" sz="2200" dirty="0">
                <a:solidFill>
                  <a:srgbClr val="000000"/>
                </a:solidFill>
                <a:latin typeface="Arial Narrow" charset="0"/>
              </a:rPr>
              <a:t> from the operation</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3-28</a:t>
            </a:r>
          </a:p>
        </p:txBody>
      </p:sp>
    </p:spTree>
    <p:extLst>
      <p:ext uri="{BB962C8B-B14F-4D97-AF65-F5344CB8AC3E}">
        <p14:creationId xmlns:p14="http://schemas.microsoft.com/office/powerpoint/2010/main" val="339163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cs typeface="ＭＳ Ｐゴシック" charset="0"/>
              </a:rPr>
              <a:t>A food handler has a persistent runny nose.</a:t>
            </a:r>
          </a:p>
          <a:p>
            <a:pPr marL="1150938" lvl="3" indent="-457200" eaLnBrk="1" hangingPunct="1">
              <a:lnSpc>
                <a:spcPct val="90000"/>
              </a:lnSpc>
              <a:spcBef>
                <a:spcPct val="100000"/>
              </a:spcBef>
              <a:buClr>
                <a:srgbClr val="009DDC"/>
              </a:buClr>
              <a:buNone/>
              <a:defRPr/>
            </a:pPr>
            <a:r>
              <a:rPr lang="en-US" sz="2200" dirty="0">
                <a:solidFill>
                  <a:srgbClr val="000000"/>
                </a:solidFill>
                <a:latin typeface="Arial Narrow" charset="0"/>
              </a:rPr>
              <a:t>A. </a:t>
            </a:r>
            <a:r>
              <a:rPr lang="en-US" sz="2400" b="1" dirty="0">
                <a:solidFill>
                  <a:srgbClr val="E97635"/>
                </a:solidFill>
                <a:cs typeface="ＭＳ Ｐゴシック" charset="0"/>
              </a:rPr>
              <a:t>Restrict</a:t>
            </a:r>
            <a:r>
              <a:rPr lang="en-US" sz="2200" dirty="0">
                <a:solidFill>
                  <a:srgbClr val="000000"/>
                </a:solidFill>
                <a:latin typeface="Arial Narrow" charset="0"/>
              </a:rPr>
              <a:t> from working with exposed food, utensils, and equipment</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B. </a:t>
            </a:r>
            <a:r>
              <a:rPr lang="en-US" sz="2400" b="1" dirty="0">
                <a:solidFill>
                  <a:srgbClr val="E97635"/>
                </a:solidFill>
                <a:cs typeface="ＭＳ Ｐゴシック" charset="0"/>
              </a:rPr>
              <a:t>Exclude</a:t>
            </a:r>
            <a:r>
              <a:rPr lang="en-US" sz="2200" dirty="0">
                <a:solidFill>
                  <a:srgbClr val="000000"/>
                </a:solidFill>
                <a:latin typeface="Arial Narrow" charset="0"/>
              </a:rPr>
              <a:t> from the operation</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3-29</a:t>
            </a:r>
          </a:p>
        </p:txBody>
      </p:sp>
    </p:spTree>
    <p:extLst>
      <p:ext uri="{BB962C8B-B14F-4D97-AF65-F5344CB8AC3E}">
        <p14:creationId xmlns:p14="http://schemas.microsoft.com/office/powerpoint/2010/main" val="197081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3-3</a:t>
            </a:r>
          </a:p>
        </p:txBody>
      </p:sp>
    </p:spTree>
    <p:extLst>
      <p:ext uri="{BB962C8B-B14F-4D97-AF65-F5344CB8AC3E}">
        <p14:creationId xmlns:p14="http://schemas.microsoft.com/office/powerpoint/2010/main" val="708675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cs typeface="ＭＳ Ｐゴシック" charset="0"/>
              </a:rPr>
              <a:t>A food handler is vomiting.</a:t>
            </a:r>
          </a:p>
          <a:p>
            <a:pPr marL="1150938" lvl="3" indent="-457200" eaLnBrk="1" hangingPunct="1">
              <a:lnSpc>
                <a:spcPct val="90000"/>
              </a:lnSpc>
              <a:spcBef>
                <a:spcPct val="100000"/>
              </a:spcBef>
              <a:buClr>
                <a:srgbClr val="009DDC"/>
              </a:buClr>
              <a:buNone/>
              <a:defRPr/>
            </a:pPr>
            <a:r>
              <a:rPr lang="en-US" sz="2200" dirty="0">
                <a:solidFill>
                  <a:srgbClr val="000000"/>
                </a:solidFill>
                <a:latin typeface="Arial Narrow" charset="0"/>
              </a:rPr>
              <a:t>A. </a:t>
            </a:r>
            <a:r>
              <a:rPr lang="en-US" sz="2400" b="1" dirty="0">
                <a:solidFill>
                  <a:srgbClr val="E97635"/>
                </a:solidFill>
                <a:cs typeface="ＭＳ Ｐゴシック" charset="0"/>
              </a:rPr>
              <a:t>Restrict</a:t>
            </a:r>
            <a:r>
              <a:rPr lang="en-US" sz="2200" dirty="0">
                <a:solidFill>
                  <a:srgbClr val="000000"/>
                </a:solidFill>
                <a:latin typeface="Arial Narrow" charset="0"/>
              </a:rPr>
              <a:t> from working with exposed food, utensils, and equipment</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B. </a:t>
            </a:r>
            <a:r>
              <a:rPr lang="en-US" sz="2400" b="1" dirty="0">
                <a:solidFill>
                  <a:srgbClr val="E97635"/>
                </a:solidFill>
                <a:cs typeface="ＭＳ Ｐゴシック" charset="0"/>
              </a:rPr>
              <a:t>Exclude</a:t>
            </a:r>
            <a:r>
              <a:rPr lang="en-US" sz="2200" dirty="0">
                <a:solidFill>
                  <a:srgbClr val="000000"/>
                </a:solidFill>
                <a:latin typeface="Arial Narrow" charset="0"/>
              </a:rPr>
              <a:t> from the operation</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3-30</a:t>
            </a:r>
          </a:p>
        </p:txBody>
      </p:sp>
    </p:spTree>
    <p:extLst>
      <p:ext uri="{BB962C8B-B14F-4D97-AF65-F5344CB8AC3E}">
        <p14:creationId xmlns:p14="http://schemas.microsoft.com/office/powerpoint/2010/main" val="16403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cs typeface="ＭＳ Ｐゴシック" charset="0"/>
              </a:rPr>
              <a:t>When can food handlers who are vomiting return to work?</a:t>
            </a:r>
          </a:p>
          <a:p>
            <a:pPr marL="1150938" lvl="3" indent="-457200" eaLnBrk="1" hangingPunct="1">
              <a:lnSpc>
                <a:spcPct val="90000"/>
              </a:lnSpc>
              <a:spcBef>
                <a:spcPct val="100000"/>
              </a:spcBef>
              <a:buClr>
                <a:srgbClr val="009DDC"/>
              </a:buClr>
              <a:buNone/>
              <a:defRPr/>
            </a:pPr>
            <a:r>
              <a:rPr lang="en-US" sz="2200" dirty="0">
                <a:solidFill>
                  <a:srgbClr val="000000"/>
                </a:solidFill>
                <a:latin typeface="Arial Narrow" charset="0"/>
              </a:rPr>
              <a:t>A. When they have had no symptoms for at least 24 hours</a:t>
            </a:r>
          </a:p>
          <a:p>
            <a:pPr marL="1087438" lvl="3" indent="-393700" eaLnBrk="1" hangingPunct="1">
              <a:lnSpc>
                <a:spcPct val="90000"/>
              </a:lnSpc>
              <a:spcBef>
                <a:spcPct val="100000"/>
              </a:spcBef>
              <a:buClr>
                <a:srgbClr val="009DDC"/>
              </a:buClr>
              <a:buNone/>
              <a:defRPr/>
            </a:pPr>
            <a:r>
              <a:rPr lang="en-US" sz="2200" dirty="0">
                <a:solidFill>
                  <a:srgbClr val="000000"/>
                </a:solidFill>
                <a:latin typeface="Arial Narrow" charset="0"/>
              </a:rPr>
              <a:t>B. When they have a written release from a medical practitioner</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C. Both </a:t>
            </a:r>
            <a:r>
              <a:rPr lang="en-US" sz="2200" dirty="0" smtClean="0">
                <a:solidFill>
                  <a:srgbClr val="000000"/>
                </a:solidFill>
                <a:latin typeface="Arial Narrow" charset="0"/>
              </a:rPr>
              <a:t>A </a:t>
            </a:r>
            <a:r>
              <a:rPr lang="en-US" sz="2200" dirty="0">
                <a:solidFill>
                  <a:srgbClr val="000000"/>
                </a:solidFill>
                <a:latin typeface="Arial Narrow" charset="0"/>
              </a:rPr>
              <a:t>and </a:t>
            </a:r>
            <a:r>
              <a:rPr lang="en-US" sz="2200" dirty="0" smtClean="0">
                <a:solidFill>
                  <a:srgbClr val="000000"/>
                </a:solidFill>
                <a:latin typeface="Arial Narrow" charset="0"/>
              </a:rPr>
              <a:t>B</a:t>
            </a:r>
            <a:endParaRPr lang="en-US" sz="2200" dirty="0">
              <a:solidFill>
                <a:srgbClr val="000000"/>
              </a:solidFill>
              <a:latin typeface="Arial Narrow" charset="0"/>
            </a:endParaRP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3-31</a:t>
            </a:r>
          </a:p>
        </p:txBody>
      </p:sp>
    </p:spTree>
    <p:extLst>
      <p:ext uri="{BB962C8B-B14F-4D97-AF65-F5344CB8AC3E}">
        <p14:creationId xmlns:p14="http://schemas.microsoft.com/office/powerpoint/2010/main" val="390635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cs typeface="ＭＳ Ｐゴシック" charset="0"/>
              </a:rPr>
              <a:t>When can food handlers who have jaundice return to work?</a:t>
            </a:r>
          </a:p>
          <a:p>
            <a:pPr marL="1150938" lvl="3" indent="-457200" eaLnBrk="1" hangingPunct="1">
              <a:lnSpc>
                <a:spcPct val="90000"/>
              </a:lnSpc>
              <a:spcBef>
                <a:spcPct val="100000"/>
              </a:spcBef>
              <a:buClr>
                <a:srgbClr val="009DDC"/>
              </a:buClr>
              <a:buNone/>
              <a:defRPr/>
            </a:pPr>
            <a:r>
              <a:rPr lang="en-US" sz="2200" dirty="0">
                <a:solidFill>
                  <a:srgbClr val="000000"/>
                </a:solidFill>
                <a:latin typeface="Arial Narrow" charset="0"/>
              </a:rPr>
              <a:t>A. When they have a written release from a medical practitioner</a:t>
            </a:r>
          </a:p>
          <a:p>
            <a:pPr marL="1087438" lvl="3" indent="-393700" eaLnBrk="1" hangingPunct="1">
              <a:lnSpc>
                <a:spcPct val="90000"/>
              </a:lnSpc>
              <a:spcBef>
                <a:spcPct val="100000"/>
              </a:spcBef>
              <a:buClr>
                <a:srgbClr val="009DDC"/>
              </a:buClr>
              <a:buNone/>
              <a:defRPr/>
            </a:pPr>
            <a:r>
              <a:rPr lang="en-US" sz="2200" dirty="0">
                <a:solidFill>
                  <a:srgbClr val="000000"/>
                </a:solidFill>
                <a:latin typeface="Arial Narrow" charset="0"/>
              </a:rPr>
              <a:t>B. When they have approval from the health department</a:t>
            </a:r>
          </a:p>
          <a:p>
            <a:pPr marL="1087438" lvl="3" indent="-393700" eaLnBrk="1" hangingPunct="1">
              <a:lnSpc>
                <a:spcPct val="90000"/>
              </a:lnSpc>
              <a:spcBef>
                <a:spcPct val="100000"/>
              </a:spcBef>
              <a:buClr>
                <a:srgbClr val="009DDC"/>
              </a:buClr>
              <a:buNone/>
              <a:defRPr/>
            </a:pPr>
            <a:r>
              <a:rPr lang="en-US" sz="2200" dirty="0">
                <a:solidFill>
                  <a:srgbClr val="000000"/>
                </a:solidFill>
                <a:latin typeface="Arial Narrow" charset="0"/>
              </a:rPr>
              <a:t>C. Both </a:t>
            </a:r>
            <a:r>
              <a:rPr lang="en-US" sz="2200" dirty="0" smtClean="0">
                <a:solidFill>
                  <a:srgbClr val="000000"/>
                </a:solidFill>
                <a:latin typeface="Arial Narrow" charset="0"/>
              </a:rPr>
              <a:t>A </a:t>
            </a:r>
            <a:r>
              <a:rPr lang="en-US" sz="2200" dirty="0">
                <a:solidFill>
                  <a:srgbClr val="000000"/>
                </a:solidFill>
                <a:latin typeface="Arial Narrow" charset="0"/>
              </a:rPr>
              <a:t>and </a:t>
            </a:r>
            <a:r>
              <a:rPr lang="en-US" sz="2200" dirty="0" smtClean="0">
                <a:solidFill>
                  <a:srgbClr val="000000"/>
                </a:solidFill>
                <a:latin typeface="Arial Narrow" charset="0"/>
              </a:rPr>
              <a:t>B</a:t>
            </a:r>
            <a:endParaRPr lang="en-US" sz="2200" dirty="0">
              <a:solidFill>
                <a:srgbClr val="000000"/>
              </a:solidFill>
              <a:latin typeface="Arial Narrow" charset="0"/>
            </a:endParaRP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3-32</a:t>
            </a:r>
          </a:p>
        </p:txBody>
      </p:sp>
    </p:spTree>
    <p:extLst>
      <p:ext uri="{BB962C8B-B14F-4D97-AF65-F5344CB8AC3E}">
        <p14:creationId xmlns:p14="http://schemas.microsoft.com/office/powerpoint/2010/main" val="119246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cs typeface="ＭＳ Ｐゴシック" charset="0"/>
              </a:rPr>
              <a:t>A food handler has been diagnosed with an illness caused by </a:t>
            </a:r>
            <a:r>
              <a:rPr lang="en-US" sz="2400" b="1" dirty="0" smtClean="0">
                <a:solidFill>
                  <a:srgbClr val="E97635"/>
                </a:solidFill>
                <a:cs typeface="ＭＳ Ｐゴシック" charset="0"/>
              </a:rPr>
              <a:t>Hepatitis </a:t>
            </a:r>
            <a:r>
              <a:rPr lang="en-US" sz="2400" b="1" dirty="0">
                <a:solidFill>
                  <a:srgbClr val="E97635"/>
                </a:solidFill>
                <a:cs typeface="ＭＳ Ｐゴシック" charset="0"/>
              </a:rPr>
              <a:t>A. What must a manager do?</a:t>
            </a:r>
          </a:p>
          <a:p>
            <a:pPr marL="1150938" lvl="3" indent="-457200" eaLnBrk="1" hangingPunct="1">
              <a:lnSpc>
                <a:spcPct val="90000"/>
              </a:lnSpc>
              <a:spcBef>
                <a:spcPct val="100000"/>
              </a:spcBef>
              <a:buClr>
                <a:srgbClr val="009DDC"/>
              </a:buClr>
              <a:buNone/>
              <a:defRPr/>
            </a:pPr>
            <a:r>
              <a:rPr lang="en-US" sz="2200" dirty="0">
                <a:solidFill>
                  <a:srgbClr val="000000"/>
                </a:solidFill>
                <a:latin typeface="Arial Narrow" charset="0"/>
              </a:rPr>
              <a:t>A. </a:t>
            </a:r>
            <a:r>
              <a:rPr lang="en-US" sz="2400" b="1" dirty="0">
                <a:solidFill>
                  <a:srgbClr val="E97635"/>
                </a:solidFill>
                <a:cs typeface="ＭＳ Ｐゴシック" charset="0"/>
              </a:rPr>
              <a:t>Restrict</a:t>
            </a:r>
            <a:r>
              <a:rPr lang="en-US" sz="2200" dirty="0">
                <a:solidFill>
                  <a:srgbClr val="000000"/>
                </a:solidFill>
                <a:latin typeface="Arial Narrow" charset="0"/>
              </a:rPr>
              <a:t> the food handler from working with exposed food, utensils, and equipment</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B. </a:t>
            </a:r>
            <a:r>
              <a:rPr lang="en-US" sz="2400" b="1" dirty="0">
                <a:solidFill>
                  <a:srgbClr val="E97635"/>
                </a:solidFill>
                <a:cs typeface="ＭＳ Ｐゴシック" charset="0"/>
              </a:rPr>
              <a:t>Exclude</a:t>
            </a:r>
            <a:r>
              <a:rPr lang="en-US" sz="2200" dirty="0">
                <a:solidFill>
                  <a:srgbClr val="000000"/>
                </a:solidFill>
                <a:latin typeface="Arial Narrow" charset="0"/>
              </a:rPr>
              <a:t> the food handler from the operation</a:t>
            </a:r>
          </a:p>
          <a:p>
            <a:pPr marL="694944" lvl="3" indent="0" eaLnBrk="1" hangingPunct="1">
              <a:lnSpc>
                <a:spcPct val="90000"/>
              </a:lnSpc>
              <a:spcBef>
                <a:spcPct val="100000"/>
              </a:spcBef>
              <a:buClr>
                <a:srgbClr val="009DDC"/>
              </a:buClr>
              <a:buNone/>
              <a:defRPr/>
            </a:pPr>
            <a:endParaRPr lang="en-US" sz="2800" kern="1200" dirty="0" smtClean="0">
              <a:solidFill>
                <a:srgbClr val="000000"/>
              </a:solidFill>
              <a:latin typeface="+mn-lt"/>
              <a:ea typeface="+mn-ea"/>
              <a:cs typeface="ＭＳ Ｐゴシック" charset="0"/>
            </a:endParaRP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3-33</a:t>
            </a:r>
          </a:p>
        </p:txBody>
      </p:sp>
    </p:spTree>
    <p:extLst>
      <p:ext uri="{BB962C8B-B14F-4D97-AF65-F5344CB8AC3E}">
        <p14:creationId xmlns:p14="http://schemas.microsoft.com/office/powerpoint/2010/main" val="246715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3-4</a:t>
            </a:r>
          </a:p>
        </p:txBody>
      </p:sp>
    </p:spTree>
    <p:extLst>
      <p:ext uri="{BB962C8B-B14F-4D97-AF65-F5344CB8AC3E}">
        <p14:creationId xmlns:p14="http://schemas.microsoft.com/office/powerpoint/2010/main" val="3094356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Can a person contaminate food by coughing or sneezing on it?</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A. Yes</a:t>
            </a:r>
          </a:p>
          <a:p>
            <a:pPr marL="694944" lvl="3" indent="0" eaLnBrk="1" hangingPunct="1">
              <a:lnSpc>
                <a:spcPct val="90000"/>
              </a:lnSpc>
              <a:spcBef>
                <a:spcPct val="100000"/>
              </a:spcBef>
              <a:buClr>
                <a:srgbClr val="009DDC"/>
              </a:buClr>
              <a:buNone/>
              <a:defRPr/>
            </a:pPr>
            <a:r>
              <a:rPr lang="en-US" sz="2200" dirty="0">
                <a:solidFill>
                  <a:srgbClr val="000000"/>
                </a:solidFill>
                <a:latin typeface="Arial Narrow" charset="0"/>
              </a:rPr>
              <a:t>B. No</a:t>
            </a: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3-5</a:t>
            </a:r>
          </a:p>
        </p:txBody>
      </p:sp>
      <p:sp>
        <p:nvSpPr>
          <p:cNvPr id="6" name="Rectangle 5"/>
          <p:cNvSpPr/>
          <p:nvPr/>
        </p:nvSpPr>
        <p:spPr>
          <a:xfrm>
            <a:off x="3028949" y="2750154"/>
            <a:ext cx="5318891" cy="2308324"/>
          </a:xfrm>
          <a:prstGeom prst="rect">
            <a:avLst/>
          </a:prstGeom>
        </p:spPr>
        <p:txBody>
          <a:bodyPr wrap="square">
            <a:spAutoFit/>
          </a:bodyPr>
          <a:lstStyle/>
          <a:p>
            <a:r>
              <a:rPr lang="en-US" sz="2400" b="1" dirty="0">
                <a:solidFill>
                  <a:srgbClr val="FF0000"/>
                </a:solidFill>
                <a:latin typeface="+mj-lt"/>
              </a:rPr>
              <a:t>Food handlers can contaminate food </a:t>
            </a:r>
            <a:r>
              <a:rPr lang="en-US" sz="2400" b="1" dirty="0" smtClean="0">
                <a:solidFill>
                  <a:srgbClr val="FF0000"/>
                </a:solidFill>
                <a:latin typeface="+mj-lt"/>
              </a:rPr>
              <a:t>when they are </a:t>
            </a:r>
            <a:r>
              <a:rPr lang="en-US" sz="2400" b="1" dirty="0">
                <a:solidFill>
                  <a:srgbClr val="FF0000"/>
                </a:solidFill>
                <a:latin typeface="+mj-lt"/>
              </a:rPr>
              <a:t>coughing or </a:t>
            </a:r>
            <a:r>
              <a:rPr lang="en-US" sz="2400" b="1" dirty="0" smtClean="0">
                <a:solidFill>
                  <a:srgbClr val="FF0000"/>
                </a:solidFill>
                <a:latin typeface="+mj-lt"/>
              </a:rPr>
              <a:t>sneezing; have </a:t>
            </a:r>
            <a:r>
              <a:rPr lang="en-US" sz="2400" b="1" dirty="0">
                <a:solidFill>
                  <a:srgbClr val="FF0000"/>
                </a:solidFill>
                <a:latin typeface="+mj-lt"/>
              </a:rPr>
              <a:t>a foodborne </a:t>
            </a:r>
            <a:r>
              <a:rPr lang="en-US" sz="2400" b="1" dirty="0" smtClean="0">
                <a:solidFill>
                  <a:srgbClr val="FF0000"/>
                </a:solidFill>
                <a:latin typeface="+mj-lt"/>
              </a:rPr>
              <a:t>illness; have </a:t>
            </a:r>
            <a:r>
              <a:rPr lang="en-US" sz="2400" b="1" dirty="0">
                <a:solidFill>
                  <a:srgbClr val="FF0000"/>
                </a:solidFill>
                <a:latin typeface="+mj-lt"/>
              </a:rPr>
              <a:t>wounds or </a:t>
            </a:r>
            <a:r>
              <a:rPr lang="en-US" sz="2400" b="1" dirty="0" smtClean="0">
                <a:solidFill>
                  <a:srgbClr val="FF0000"/>
                </a:solidFill>
                <a:latin typeface="+mj-lt"/>
              </a:rPr>
              <a:t>boils; have contact with an ill person; use the restroom without washing hands; or have diarrhea, vomiting, or jaundice.</a:t>
            </a:r>
            <a:endParaRPr lang="en-US" sz="2400" b="1" dirty="0">
              <a:solidFill>
                <a:srgbClr val="FF0000"/>
              </a:solidFill>
              <a:latin typeface="+mj-lt"/>
            </a:endParaRPr>
          </a:p>
        </p:txBody>
      </p:sp>
    </p:spTree>
    <p:extLst>
      <p:ext uri="{BB962C8B-B14F-4D97-AF65-F5344CB8AC3E}">
        <p14:creationId xmlns:p14="http://schemas.microsoft.com/office/powerpoint/2010/main" val="377329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50" fill="hold"/>
                                        <p:tgtEl>
                                          <p:spTgt spid="123906">
                                            <p:txEl>
                                              <p:pRg st="1" end="1"/>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dirty="0">
                <a:latin typeface="Arial Narrow" charset="0"/>
                <a:cs typeface="+mj-cs"/>
              </a:rPr>
              <a:t>Managing a Personal Hygiene Program</a:t>
            </a:r>
          </a:p>
        </p:txBody>
      </p:sp>
      <p:sp>
        <p:nvSpPr>
          <p:cNvPr id="91139" name="Rectangle 3"/>
          <p:cNvSpPr>
            <a:spLocks noGrp="1" noChangeArrowheads="1"/>
          </p:cNvSpPr>
          <p:nvPr>
            <p:ph idx="1"/>
          </p:nvPr>
        </p:nvSpPr>
        <p:spPr/>
        <p:txBody>
          <a:bodyPr/>
          <a:lstStyle/>
          <a:p>
            <a:pPr marL="0" indent="0" eaLnBrk="1" hangingPunct="1">
              <a:defRPr/>
            </a:pPr>
            <a:r>
              <a:rPr lang="en-US" dirty="0">
                <a:latin typeface="Arial Narrow" charset="0"/>
                <a:cs typeface="+mn-cs"/>
              </a:rPr>
              <a:t>Managers must focus on the following:</a:t>
            </a:r>
          </a:p>
          <a:p>
            <a:pPr marL="347472" lvl="1" indent="-347472" eaLnBrk="1" hangingPunct="1">
              <a:lnSpc>
                <a:spcPct val="100000"/>
              </a:lnSpc>
              <a:spcBef>
                <a:spcPts val="900"/>
              </a:spcBef>
              <a:defRPr/>
            </a:pPr>
            <a:r>
              <a:rPr lang="en-US" dirty="0">
                <a:solidFill>
                  <a:srgbClr val="000000"/>
                </a:solidFill>
                <a:latin typeface="Arial Narrow" charset="0"/>
              </a:rPr>
              <a:t>Creating personal hygiene policies</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Training food handlers on personal hygiene policies and retraining them regularly</a:t>
            </a:r>
          </a:p>
          <a:p>
            <a:pPr marL="347472" lvl="1" indent="-347472" eaLnBrk="1" hangingPunct="1">
              <a:lnSpc>
                <a:spcPct val="100000"/>
              </a:lnSpc>
              <a:spcBef>
                <a:spcPts val="900"/>
              </a:spcBef>
              <a:defRPr/>
            </a:pPr>
            <a:r>
              <a:rPr lang="en-US" dirty="0">
                <a:solidFill>
                  <a:srgbClr val="000000"/>
                </a:solidFill>
                <a:latin typeface="Arial Narrow" charset="0"/>
              </a:rPr>
              <a:t>Modeling correct behavior at all times</a:t>
            </a:r>
          </a:p>
          <a:p>
            <a:pPr marL="347472" lvl="1" indent="-347472" eaLnBrk="1" hangingPunct="1">
              <a:lnSpc>
                <a:spcPct val="100000"/>
              </a:lnSpc>
              <a:spcBef>
                <a:spcPts val="900"/>
              </a:spcBef>
              <a:defRPr/>
            </a:pPr>
            <a:r>
              <a:rPr lang="en-US" dirty="0">
                <a:solidFill>
                  <a:srgbClr val="000000"/>
                </a:solidFill>
                <a:latin typeface="Arial Narrow" charset="0"/>
              </a:rPr>
              <a:t>Supervising food safety practices</a:t>
            </a:r>
          </a:p>
          <a:p>
            <a:pPr marL="347472" lvl="1" indent="-347472" eaLnBrk="1" hangingPunct="1">
              <a:lnSpc>
                <a:spcPct val="100000"/>
              </a:lnSpc>
              <a:spcBef>
                <a:spcPts val="900"/>
              </a:spcBef>
              <a:defRPr/>
            </a:pPr>
            <a:r>
              <a:rPr lang="en-US" dirty="0">
                <a:solidFill>
                  <a:srgbClr val="000000"/>
                </a:solidFill>
                <a:latin typeface="Arial Narrow" charset="0"/>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626" y="1243013"/>
            <a:ext cx="2099626" cy="1831848"/>
          </a:xfrm>
          <a:prstGeom prst="rect">
            <a:avLst/>
          </a:prstGeom>
        </p:spPr>
      </p:pic>
    </p:spTree>
    <p:extLst>
      <p:ext uri="{BB962C8B-B14F-4D97-AF65-F5344CB8AC3E}">
        <p14:creationId xmlns:p14="http://schemas.microsoft.com/office/powerpoint/2010/main" val="1495735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Which sink can be used for handwashing?</a:t>
            </a:r>
          </a:p>
          <a:p>
            <a:pPr marL="347472" lvl="4" indent="0" eaLnBrk="1" hangingPunct="1">
              <a:lnSpc>
                <a:spcPct val="90000"/>
              </a:lnSpc>
              <a:spcBef>
                <a:spcPct val="50000"/>
              </a:spcBef>
              <a:buClr>
                <a:srgbClr val="009DDC"/>
              </a:buClr>
              <a:buNone/>
              <a:defRPr/>
            </a:pPr>
            <a:r>
              <a:rPr lang="en-US" sz="2200" dirty="0">
                <a:solidFill>
                  <a:srgbClr val="000000"/>
                </a:solidFill>
                <a:latin typeface="Arial Narrow" charset="0"/>
              </a:rPr>
              <a:t>A. Food prep sink</a:t>
            </a:r>
          </a:p>
          <a:p>
            <a:pPr marL="347472" lvl="4" indent="0" eaLnBrk="1" hangingPunct="1">
              <a:lnSpc>
                <a:spcPct val="90000"/>
              </a:lnSpc>
              <a:spcBef>
                <a:spcPct val="50000"/>
              </a:spcBef>
              <a:buClr>
                <a:srgbClr val="009DDC"/>
              </a:buClr>
              <a:buNone/>
              <a:defRPr/>
            </a:pPr>
            <a:r>
              <a:rPr lang="en-US" sz="2200" dirty="0">
                <a:solidFill>
                  <a:srgbClr val="000000"/>
                </a:solidFill>
                <a:latin typeface="Arial Narrow" charset="0"/>
              </a:rPr>
              <a:t>B. Three-compartment sink </a:t>
            </a:r>
          </a:p>
          <a:p>
            <a:pPr marL="347472" lvl="4" indent="0" eaLnBrk="1" hangingPunct="1">
              <a:lnSpc>
                <a:spcPct val="90000"/>
              </a:lnSpc>
              <a:spcBef>
                <a:spcPct val="50000"/>
              </a:spcBef>
              <a:buClr>
                <a:srgbClr val="009DDC"/>
              </a:buClr>
              <a:buNone/>
              <a:defRPr/>
            </a:pPr>
            <a:r>
              <a:rPr lang="en-US" sz="2200" dirty="0">
                <a:solidFill>
                  <a:srgbClr val="000000"/>
                </a:solidFill>
                <a:latin typeface="Arial Narrow" charset="0"/>
              </a:rPr>
              <a:t>C. Utility sink</a:t>
            </a:r>
          </a:p>
          <a:p>
            <a:pPr marL="347472" lvl="4" indent="0" eaLnBrk="1" hangingPunct="1">
              <a:lnSpc>
                <a:spcPct val="90000"/>
              </a:lnSpc>
              <a:spcBef>
                <a:spcPct val="50000"/>
              </a:spcBef>
              <a:buClr>
                <a:srgbClr val="009DDC"/>
              </a:buClr>
              <a:buNone/>
              <a:defRPr/>
            </a:pPr>
            <a:r>
              <a:rPr lang="en-US" sz="2200" dirty="0">
                <a:solidFill>
                  <a:srgbClr val="000000"/>
                </a:solidFill>
                <a:latin typeface="Arial Narrow" charset="0"/>
              </a:rPr>
              <a:t>D. None of these</a:t>
            </a: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3-7</a:t>
            </a:r>
          </a:p>
        </p:txBody>
      </p:sp>
      <p:sp>
        <p:nvSpPr>
          <p:cNvPr id="5" name="Rectangle 4"/>
          <p:cNvSpPr/>
          <p:nvPr/>
        </p:nvSpPr>
        <p:spPr>
          <a:xfrm>
            <a:off x="3486149" y="3778854"/>
            <a:ext cx="5318891" cy="1200329"/>
          </a:xfrm>
          <a:prstGeom prst="rect">
            <a:avLst/>
          </a:prstGeom>
        </p:spPr>
        <p:txBody>
          <a:bodyPr wrap="square">
            <a:spAutoFit/>
          </a:bodyPr>
          <a:lstStyle/>
          <a:p>
            <a:r>
              <a:rPr lang="en-US" sz="2200" dirty="0">
                <a:solidFill>
                  <a:srgbClr val="000000"/>
                </a:solidFill>
                <a:latin typeface="Arial Narrow" charset="0"/>
                <a:ea typeface="ＭＳ Ｐゴシック" charset="0"/>
              </a:rPr>
              <a:t>Why? </a:t>
            </a:r>
          </a:p>
          <a:p>
            <a:r>
              <a:rPr lang="en-US" sz="2400" b="1" dirty="0" smtClean="0">
                <a:solidFill>
                  <a:srgbClr val="FF0000"/>
                </a:solidFill>
                <a:latin typeface="+mj-lt"/>
              </a:rPr>
              <a:t>Hands must only be washed in a sink designated for handwashing. </a:t>
            </a:r>
            <a:endParaRPr lang="en-US" sz="2400" b="1" dirty="0">
              <a:solidFill>
                <a:srgbClr val="FF0000"/>
              </a:solidFill>
              <a:latin typeface="+mj-lt"/>
            </a:endParaRPr>
          </a:p>
        </p:txBody>
      </p:sp>
    </p:spTree>
    <p:extLst>
      <p:ext uri="{BB962C8B-B14F-4D97-AF65-F5344CB8AC3E}">
        <p14:creationId xmlns:p14="http://schemas.microsoft.com/office/powerpoint/2010/main" val="196638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4" end="4"/>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eaLnBrk="1" hangingPunct="1">
              <a:defRPr/>
            </a:pPr>
            <a:r>
              <a:rPr lang="en-US" dirty="0" smtClean="0">
                <a:latin typeface="Arial Narrow" charset="0"/>
                <a:cs typeface="+mj-cs"/>
              </a:rPr>
              <a:t>What Do You Think?</a:t>
            </a:r>
            <a:endParaRPr lang="en-US" dirty="0">
              <a:latin typeface="Arial Narrow" charset="0"/>
              <a:cs typeface="+mj-cs"/>
            </a:endParaRPr>
          </a:p>
        </p:txBody>
      </p:sp>
      <p:sp>
        <p:nvSpPr>
          <p:cNvPr id="123906" name="Rectangle 3"/>
          <p:cNvSpPr>
            <a:spLocks noGrp="1" noChangeArrowheads="1"/>
          </p:cNvSpPr>
          <p:nvPr>
            <p:ph type="body" idx="4294967295"/>
          </p:nvPr>
        </p:nvSpPr>
        <p:spPr>
          <a:xfrm>
            <a:off x="712788" y="1143000"/>
            <a:ext cx="8431212" cy="4732338"/>
          </a:xfrm>
          <a:effectLst>
            <a:glow rad="228600">
              <a:schemeClr val="accent4">
                <a:satMod val="175000"/>
                <a:alpha val="40000"/>
              </a:schemeClr>
            </a:glow>
          </a:effectLst>
        </p:spPr>
        <p:txBody>
          <a:bodyPr/>
          <a:lstStyle/>
          <a:p>
            <a:pPr marL="0" lvl="3" indent="0">
              <a:lnSpc>
                <a:spcPct val="90000"/>
              </a:lnSpc>
              <a:spcBef>
                <a:spcPct val="100000"/>
              </a:spcBef>
              <a:buClr>
                <a:srgbClr val="009DDC"/>
              </a:buClr>
              <a:buNone/>
            </a:pPr>
            <a:r>
              <a:rPr lang="en-US" sz="2400" b="1" dirty="0">
                <a:solidFill>
                  <a:srgbClr val="E97635"/>
                </a:solidFill>
                <a:latin typeface="Arial Narrow" charset="0"/>
                <a:cs typeface="+mn-cs"/>
              </a:rPr>
              <a:t>What should the temperature of the water be when first wetting hands and rinsing the soap from them?</a:t>
            </a:r>
          </a:p>
          <a:p>
            <a:pPr marL="347472" lvl="4" indent="0" eaLnBrk="1" hangingPunct="1">
              <a:lnSpc>
                <a:spcPct val="90000"/>
              </a:lnSpc>
              <a:spcBef>
                <a:spcPct val="50000"/>
              </a:spcBef>
              <a:buClr>
                <a:srgbClr val="009DDC"/>
              </a:buClr>
              <a:buNone/>
              <a:defRPr/>
            </a:pPr>
            <a:r>
              <a:rPr lang="en-US" sz="2200" dirty="0">
                <a:solidFill>
                  <a:srgbClr val="000000"/>
                </a:solidFill>
                <a:latin typeface="Arial Narrow" charset="0"/>
              </a:rPr>
              <a:t>A. Cold</a:t>
            </a:r>
          </a:p>
          <a:p>
            <a:pPr marL="347472" lvl="4" indent="0" eaLnBrk="1" hangingPunct="1">
              <a:lnSpc>
                <a:spcPct val="90000"/>
              </a:lnSpc>
              <a:spcBef>
                <a:spcPct val="50000"/>
              </a:spcBef>
              <a:buClr>
                <a:srgbClr val="009DDC"/>
              </a:buClr>
              <a:buNone/>
              <a:defRPr/>
            </a:pPr>
            <a:r>
              <a:rPr lang="en-US" sz="2200" dirty="0">
                <a:solidFill>
                  <a:srgbClr val="000000"/>
                </a:solidFill>
                <a:latin typeface="Arial Narrow" charset="0"/>
              </a:rPr>
              <a:t>B. Warm</a:t>
            </a:r>
          </a:p>
          <a:p>
            <a:pPr marL="347472" lvl="4" indent="0" eaLnBrk="1" hangingPunct="1">
              <a:lnSpc>
                <a:spcPct val="90000"/>
              </a:lnSpc>
              <a:spcBef>
                <a:spcPct val="50000"/>
              </a:spcBef>
              <a:buClr>
                <a:srgbClr val="009DDC"/>
              </a:buClr>
              <a:buNone/>
              <a:defRPr/>
            </a:pPr>
            <a:r>
              <a:rPr lang="en-US" sz="2200" dirty="0">
                <a:solidFill>
                  <a:srgbClr val="000000"/>
                </a:solidFill>
                <a:latin typeface="Arial Narrow" charset="0"/>
              </a:rPr>
              <a:t>C. As cold as you can stand</a:t>
            </a:r>
          </a:p>
          <a:p>
            <a:pPr marL="347472" lvl="4" indent="0" eaLnBrk="1" hangingPunct="1">
              <a:lnSpc>
                <a:spcPct val="90000"/>
              </a:lnSpc>
              <a:spcBef>
                <a:spcPct val="50000"/>
              </a:spcBef>
              <a:buClr>
                <a:srgbClr val="009DDC"/>
              </a:buClr>
              <a:buNone/>
              <a:defRPr/>
            </a:pPr>
            <a:r>
              <a:rPr lang="en-US" sz="2200" dirty="0">
                <a:solidFill>
                  <a:srgbClr val="000000"/>
                </a:solidFill>
                <a:latin typeface="Arial Narrow" charset="0"/>
              </a:rPr>
              <a:t>D. As hot as you can stand</a:t>
            </a:r>
          </a:p>
          <a:p>
            <a:pPr marL="0" indent="0"/>
            <a:endParaRPr lang="en-US" sz="3600" dirty="0"/>
          </a:p>
          <a:p>
            <a:pPr marL="0" indent="0"/>
            <a:endParaRPr lang="en-US" sz="3600" dirty="0" smtClean="0"/>
          </a:p>
          <a:p>
            <a:pPr marL="0" indent="0"/>
            <a:endParaRPr lang="en-US" sz="3600" dirty="0"/>
          </a:p>
          <a:p>
            <a:pPr marL="0" indent="0"/>
            <a:endParaRPr lang="en-US" sz="3600" dirty="0"/>
          </a:p>
          <a:p>
            <a:pPr marL="694944" lvl="3" indent="0" eaLnBrk="1" hangingPunct="1">
              <a:buNone/>
              <a:defRPr/>
            </a:pPr>
            <a:endParaRPr lang="en-US" sz="2800" b="1" dirty="0" smtClean="0">
              <a:solidFill>
                <a:srgbClr val="005CAB"/>
              </a:solidFill>
              <a:cs typeface="ＭＳ Ｐゴシック" charset="0"/>
            </a:endParaRPr>
          </a:p>
          <a:p>
            <a:pPr marL="0" lvl="1" indent="0" eaLnBrk="1" hangingPunct="1">
              <a:buNone/>
              <a:defRPr/>
            </a:pPr>
            <a:endParaRPr lang="en-US" dirty="0">
              <a:latin typeface="Arial Narrow" charset="0"/>
            </a:endParaRP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3-8</a:t>
            </a:r>
          </a:p>
        </p:txBody>
      </p:sp>
    </p:spTree>
    <p:extLst>
      <p:ext uri="{BB962C8B-B14F-4D97-AF65-F5344CB8AC3E}">
        <p14:creationId xmlns:p14="http://schemas.microsoft.com/office/powerpoint/2010/main" val="84269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2390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3-9</a:t>
            </a:r>
          </a:p>
        </p:txBody>
      </p:sp>
      <p:pic>
        <p:nvPicPr>
          <p:cNvPr id="5" name="Picture Placeholder 4" descr="316handsTexting_GettyImages-464902594.jpg"/>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6523038" y="1243013"/>
            <a:ext cx="2103437" cy="2103437"/>
          </a:xfrm>
        </p:spPr>
      </p:pic>
      <p:sp>
        <p:nvSpPr>
          <p:cNvPr id="9" name="Rectangle 2"/>
          <p:cNvSpPr>
            <a:spLocks noGrp="1" noChangeArrowheads="1"/>
          </p:cNvSpPr>
          <p:nvPr>
            <p:ph type="title"/>
          </p:nvPr>
        </p:nvSpPr>
        <p:spPr/>
        <p:txBody>
          <a:bodyPr/>
          <a:lstStyle/>
          <a:p>
            <a:pPr eaLnBrk="1" hangingPunct="1">
              <a:defRPr/>
            </a:pPr>
            <a:r>
              <a:rPr lang="en-US" dirty="0" smtClean="0"/>
              <a:t>When to Wash Hands</a:t>
            </a:r>
            <a:endParaRPr lang="en-US" dirty="0">
              <a:latin typeface="Arial Narrow" charset="0"/>
              <a:cs typeface="+mj-cs"/>
            </a:endParaRPr>
          </a:p>
        </p:txBody>
      </p:sp>
      <p:sp>
        <p:nvSpPr>
          <p:cNvPr id="2" name="Content Placeholder 1"/>
          <p:cNvSpPr>
            <a:spLocks noGrp="1"/>
          </p:cNvSpPr>
          <p:nvPr>
            <p:ph idx="1"/>
          </p:nvPr>
        </p:nvSpPr>
        <p:spPr/>
        <p:txBody>
          <a:bodyPr/>
          <a:lstStyle/>
          <a:p>
            <a:pPr marL="0" lvl="1" indent="0">
              <a:buFont typeface="Wingdings" pitchFamily="2" charset="2"/>
              <a:buNone/>
              <a:defRPr/>
            </a:pPr>
            <a:r>
              <a:rPr lang="en-US" sz="2400" b="1" dirty="0">
                <a:solidFill>
                  <a:srgbClr val="E97635"/>
                </a:solidFill>
                <a:latin typeface="Arial Narrow" charset="0"/>
                <a:cs typeface="+mn-cs"/>
              </a:rPr>
              <a:t>You should also wash your hands after: </a:t>
            </a:r>
          </a:p>
          <a:p>
            <a:pPr lvl="1">
              <a:defRPr/>
            </a:pPr>
            <a:r>
              <a:rPr lang="en-US" dirty="0"/>
              <a:t>Handling service animals or aquatic animals</a:t>
            </a:r>
          </a:p>
          <a:p>
            <a:pPr lvl="1">
              <a:defRPr/>
            </a:pPr>
            <a:r>
              <a:rPr lang="en-US" dirty="0"/>
              <a:t>Changing tasks (before beginning new task)</a:t>
            </a:r>
          </a:p>
          <a:p>
            <a:pPr lvl="1">
              <a:defRPr/>
            </a:pPr>
            <a:r>
              <a:rPr lang="en-US" dirty="0"/>
              <a:t>Leaving and returning to the kitchen/prep area</a:t>
            </a:r>
          </a:p>
          <a:p>
            <a:pPr lvl="1">
              <a:defRPr/>
            </a:pPr>
            <a:r>
              <a:rPr lang="en-US" dirty="0"/>
              <a:t>Using electronic devices</a:t>
            </a:r>
          </a:p>
          <a:p>
            <a:endParaRPr lang="en-US" dirty="0"/>
          </a:p>
        </p:txBody>
      </p:sp>
    </p:spTree>
    <p:extLst>
      <p:ext uri="{BB962C8B-B14F-4D97-AF65-F5344CB8AC3E}">
        <p14:creationId xmlns:p14="http://schemas.microsoft.com/office/powerpoint/2010/main" val="885426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17149</TotalTime>
  <Words>2592</Words>
  <Application>Microsoft Office PowerPoint</Application>
  <PresentationFormat>On-screen Show (4:3)</PresentationFormat>
  <Paragraphs>474</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Arial</vt:lpstr>
      <vt:lpstr>Arial Narrow</vt:lpstr>
      <vt:lpstr>Calibri</vt:lpstr>
      <vt:lpstr>Courier New</vt:lpstr>
      <vt:lpstr>Times New Roman</vt:lpstr>
      <vt:lpstr>Wingdings</vt:lpstr>
      <vt:lpstr>4_SS5e_08_16hr</vt:lpstr>
      <vt:lpstr>PowerPoint Presentation</vt:lpstr>
      <vt:lpstr>Activity</vt:lpstr>
      <vt:lpstr>PowerPoint Presentation</vt:lpstr>
      <vt:lpstr>Additional Content</vt:lpstr>
      <vt:lpstr>What Do You Think?</vt:lpstr>
      <vt:lpstr>Managing a Personal Hygiene Program</vt:lpstr>
      <vt:lpstr>What Do You Think?</vt:lpstr>
      <vt:lpstr>What Do You Think?</vt:lpstr>
      <vt:lpstr>When to Wash Hands</vt:lpstr>
      <vt:lpstr>What Do You Think?</vt:lpstr>
      <vt:lpstr>What Do You Think?</vt:lpstr>
      <vt:lpstr>Infected Wounds or Boils</vt:lpstr>
      <vt:lpstr>Single-Use Gloves</vt:lpstr>
      <vt:lpstr>How to Use Gloves</vt:lpstr>
      <vt:lpstr>What Do You Think?</vt:lpstr>
      <vt:lpstr>What Do You Think?</vt:lpstr>
      <vt:lpstr>What Do You Think?</vt:lpstr>
      <vt:lpstr>What Do You Think?</vt:lpstr>
      <vt:lpstr>What Do You Think?</vt:lpstr>
      <vt:lpstr>Work Attire</vt:lpstr>
      <vt:lpstr>Handling Staff Illnesses</vt:lpstr>
      <vt:lpstr>What Do You Think?</vt:lpstr>
      <vt:lpstr>What Do You Think?</vt:lpstr>
      <vt:lpstr>What Do You Think?</vt:lpstr>
      <vt:lpstr>Watch for Staff Illnesses</vt:lpstr>
      <vt:lpstr>PowerPoint Presentation</vt:lpstr>
      <vt:lpstr>What Do You Think?</vt:lpstr>
      <vt:lpstr>What Do You Think?</vt:lpstr>
      <vt:lpstr>What Do You Think?</vt:lpstr>
      <vt:lpstr>What Do You Think?</vt:lpstr>
      <vt:lpstr>What Do You Think?</vt:lpstr>
      <vt:lpstr>What Do You Think?</vt:lpstr>
      <vt:lpstr>What Do You Think?</vt:lpstr>
    </vt:vector>
  </TitlesOfParts>
  <Company>nraef.org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Todd Schlender</cp:lastModifiedBy>
  <cp:revision>1193</cp:revision>
  <dcterms:created xsi:type="dcterms:W3CDTF">2012-06-01T15:28:49Z</dcterms:created>
  <dcterms:modified xsi:type="dcterms:W3CDTF">2017-07-05T18:18:25Z</dcterms:modified>
</cp:coreProperties>
</file>