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1"/>
  </p:notesMasterIdLst>
  <p:handoutMasterIdLst>
    <p:handoutMasterId r:id="rId32"/>
  </p:handoutMasterIdLst>
  <p:sldIdLst>
    <p:sldId id="518" r:id="rId2"/>
    <p:sldId id="519" r:id="rId3"/>
    <p:sldId id="520" r:id="rId4"/>
    <p:sldId id="764" r:id="rId5"/>
    <p:sldId id="763" r:id="rId6"/>
    <p:sldId id="521" r:id="rId7"/>
    <p:sldId id="522" r:id="rId8"/>
    <p:sldId id="788" r:id="rId9"/>
    <p:sldId id="765" r:id="rId10"/>
    <p:sldId id="524" r:id="rId11"/>
    <p:sldId id="525" r:id="rId12"/>
    <p:sldId id="526" r:id="rId13"/>
    <p:sldId id="766" r:id="rId14"/>
    <p:sldId id="767" r:id="rId15"/>
    <p:sldId id="527" r:id="rId16"/>
    <p:sldId id="768" r:id="rId17"/>
    <p:sldId id="769" r:id="rId18"/>
    <p:sldId id="770" r:id="rId19"/>
    <p:sldId id="771" r:id="rId20"/>
    <p:sldId id="528" r:id="rId21"/>
    <p:sldId id="529" r:id="rId22"/>
    <p:sldId id="772" r:id="rId23"/>
    <p:sldId id="773" r:id="rId24"/>
    <p:sldId id="774" r:id="rId25"/>
    <p:sldId id="775" r:id="rId26"/>
    <p:sldId id="776" r:id="rId27"/>
    <p:sldId id="777" r:id="rId28"/>
    <p:sldId id="778" r:id="rId29"/>
    <p:sldId id="79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0">
          <p15:clr>
            <a:srgbClr val="A4A3A4"/>
          </p15:clr>
        </p15:guide>
        <p15:guide id="2" pos="307">
          <p15:clr>
            <a:srgbClr val="A4A3A4"/>
          </p15:clr>
        </p15:guide>
        <p15:guide id="3" pos="212">
          <p15:clr>
            <a:srgbClr val="A4A3A4"/>
          </p15:clr>
        </p15:guide>
        <p15:guide id="4" pos="2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2" autoAdjust="0"/>
    <p:restoredTop sz="72612" autoAdjust="0"/>
  </p:normalViewPr>
  <p:slideViewPr>
    <p:cSldViewPr snapToGrid="0">
      <p:cViewPr varScale="1">
        <p:scale>
          <a:sx n="83" d="100"/>
          <a:sy n="83" d="100"/>
        </p:scale>
        <p:origin x="2322" y="96"/>
      </p:cViewPr>
      <p:guideLst>
        <p:guide orient="horz" pos="900"/>
        <p:guide pos="307"/>
        <p:guide pos="212"/>
        <p:guide pos="264"/>
      </p:guideLst>
    </p:cSldViewPr>
  </p:slideViewPr>
  <p:notesTextViewPr>
    <p:cViewPr>
      <p:scale>
        <a:sx n="125" d="100"/>
        <a:sy n="125" d="100"/>
      </p:scale>
      <p:origin x="0" y="0"/>
    </p:cViewPr>
  </p:notesTextViewPr>
  <p:sorterViewPr>
    <p:cViewPr>
      <p:scale>
        <a:sx n="63" d="100"/>
        <a:sy n="63" d="100"/>
      </p:scale>
      <p:origin x="0" y="21000"/>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67EA62-E3FF-41F5-A38C-B79D26730734}" type="datetimeFigureOut">
              <a:rPr lang="en-US" smtClean="0"/>
              <a:t>7/5/2017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9C95CE-48D3-42F4-AF73-2BC7FA8D9258}" type="slidenum">
              <a:rPr lang="en-US" smtClean="0"/>
              <a:t>‹#›</a:t>
            </a:fld>
            <a:endParaRPr lang="en-US" dirty="0"/>
          </a:p>
        </p:txBody>
      </p:sp>
    </p:spTree>
    <p:extLst>
      <p:ext uri="{BB962C8B-B14F-4D97-AF65-F5344CB8AC3E}">
        <p14:creationId xmlns:p14="http://schemas.microsoft.com/office/powerpoint/2010/main" val="2397885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D3F23-CFDA-4FAB-A68F-5654DBD0B1A5}" type="datetimeFigureOut">
              <a:rPr lang="en-US" smtClean="0"/>
              <a:t>7/5/2017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113976-0BB7-43CD-B8AA-A45C1DB02039}" type="slidenum">
              <a:rPr lang="en-US" smtClean="0"/>
              <a:t>‹#›</a:t>
            </a:fld>
            <a:endParaRPr lang="en-US" dirty="0"/>
          </a:p>
        </p:txBody>
      </p:sp>
    </p:spTree>
    <p:extLst>
      <p:ext uri="{BB962C8B-B14F-4D97-AF65-F5344CB8AC3E}">
        <p14:creationId xmlns:p14="http://schemas.microsoft.com/office/powerpoint/2010/main" val="389521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Slide Image Placeholder 1"/>
          <p:cNvSpPr>
            <a:spLocks noGrp="1" noRot="1" noChangeAspect="1" noTextEdit="1"/>
          </p:cNvSpPr>
          <p:nvPr>
            <p:ph type="sldImg"/>
          </p:nvPr>
        </p:nvSpPr>
        <p:spPr>
          <a:ln/>
        </p:spPr>
      </p:sp>
      <p:sp>
        <p:nvSpPr>
          <p:cNvPr id="544772" name="Slide Number Placeholder 3"/>
          <p:cNvSpPr>
            <a:spLocks noGrp="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3CEC319-481B-114F-9FED-80839561D0CC}" type="slidenum">
              <a:rPr lang="en-US" sz="1200" b="0">
                <a:solidFill>
                  <a:prstClr val="black"/>
                </a:solidFill>
              </a:rPr>
              <a:pPr eaLnBrk="1" hangingPunct="1">
                <a:defRPr/>
              </a:pPr>
              <a:t>1</a:t>
            </a:fld>
            <a:endParaRPr lang="en-US" sz="1200" b="0" dirty="0">
              <a:solidFill>
                <a:prstClr val="black"/>
              </a:solidFill>
            </a:endParaRPr>
          </a:p>
        </p:txBody>
      </p:sp>
    </p:spTree>
    <p:extLst>
      <p:ext uri="{BB962C8B-B14F-4D97-AF65-F5344CB8AC3E}">
        <p14:creationId xmlns:p14="http://schemas.microsoft.com/office/powerpoint/2010/main" val="188050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B326563-040B-0B4C-BC93-F8EA2F40934E}" type="slidenum">
              <a:rPr lang="en-US" sz="1200" b="0">
                <a:solidFill>
                  <a:prstClr val="black"/>
                </a:solidFill>
              </a:rPr>
              <a:pPr eaLnBrk="1" hangingPunct="1">
                <a:defRPr/>
              </a:pPr>
              <a:t>10</a:t>
            </a:fld>
            <a:endParaRPr lang="en-US" sz="1200" b="0" dirty="0">
              <a:solidFill>
                <a:prstClr val="black"/>
              </a:solidFill>
            </a:endParaRPr>
          </a:p>
        </p:txBody>
      </p:sp>
      <p:sp>
        <p:nvSpPr>
          <p:cNvPr id="558083"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a:xfrm>
            <a:off x="849485" y="4347148"/>
            <a:ext cx="5486711" cy="4114488"/>
          </a:xfrm>
        </p:spPr>
        <p:txBody>
          <a:bodyPr/>
          <a:lstStyle/>
          <a:p>
            <a:pPr>
              <a:defRPr/>
            </a:pPr>
            <a:r>
              <a:rPr lang="en-US" b="1" dirty="0"/>
              <a:t>Instructor Notes</a:t>
            </a:r>
          </a:p>
          <a:p>
            <a:pPr marL="168244" indent="-168244">
              <a:buFont typeface="Arial" pitchFamily="34" charset="0"/>
              <a:buChar char="•"/>
              <a:defRPr/>
            </a:pPr>
            <a:r>
              <a:rPr lang="en-US" dirty="0"/>
              <a:t>Equipment manufacturers will usually provide instructions for cleaning and sanitizing stationary equipment, such as a slicer. </a:t>
            </a:r>
          </a:p>
          <a:p>
            <a:pPr marL="168244" indent="-168244">
              <a:buFont typeface="Arial" pitchFamily="34" charset="0"/>
              <a:buChar char="•"/>
              <a:defRPr/>
            </a:pPr>
            <a:r>
              <a:rPr lang="en-US" dirty="0"/>
              <a:t>Unplug the equipment. </a:t>
            </a:r>
          </a:p>
          <a:p>
            <a:pPr marL="168244" indent="-168244">
              <a:buFont typeface="Arial" pitchFamily="34" charset="0"/>
              <a:buChar char="•"/>
              <a:defRPr/>
            </a:pPr>
            <a:r>
              <a:rPr lang="en-US" dirty="0"/>
              <a:t>Take the removable parts off the equipment. Wash, rinse, and sanitize them by hand. You can also run the parts through a dishwasher if allowed.</a:t>
            </a:r>
          </a:p>
          <a:p>
            <a:pPr marL="168244" indent="-168244">
              <a:buFont typeface="Arial" pitchFamily="34" charset="0"/>
              <a:buChar char="•"/>
              <a:defRPr/>
            </a:pPr>
            <a:r>
              <a:rPr lang="en-US" dirty="0"/>
              <a:t>Scrape or remove food from the equipment surfaces.</a:t>
            </a:r>
          </a:p>
          <a:p>
            <a:pPr marL="168244" indent="-168244">
              <a:buFont typeface="Arial" pitchFamily="34" charset="0"/>
              <a:buChar char="•"/>
              <a:defRPr/>
            </a:pPr>
            <a:r>
              <a:rPr lang="en-US" dirty="0"/>
              <a:t>Wash the equipment surfaces. Use a cleaning solution prepared with an approved </a:t>
            </a:r>
            <a:r>
              <a:rPr lang="en-US" dirty="0" smtClean="0"/>
              <a:t>cleaner. </a:t>
            </a:r>
            <a:r>
              <a:rPr lang="en-US" dirty="0"/>
              <a:t>Wash the equipment with the correct cleaning tool such as a nylon brush or pad, or a cloth towel.</a:t>
            </a:r>
          </a:p>
          <a:p>
            <a:endParaRPr lang="en-US" dirty="0"/>
          </a:p>
        </p:txBody>
      </p:sp>
    </p:spTree>
    <p:extLst>
      <p:ext uri="{BB962C8B-B14F-4D97-AF65-F5344CB8AC3E}">
        <p14:creationId xmlns:p14="http://schemas.microsoft.com/office/powerpoint/2010/main" val="1260015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B802519-3C23-5441-8829-74FE9012A68B}" type="slidenum">
              <a:rPr lang="en-US" sz="1200" b="0">
                <a:solidFill>
                  <a:prstClr val="black"/>
                </a:solidFill>
              </a:rPr>
              <a:pPr eaLnBrk="1" hangingPunct="1">
                <a:defRPr/>
              </a:pPr>
              <a:t>11</a:t>
            </a:fld>
            <a:endParaRPr lang="en-US" sz="1200" b="0" dirty="0">
              <a:solidFill>
                <a:prstClr val="black"/>
              </a:solidFill>
            </a:endParaRPr>
          </a:p>
        </p:txBody>
      </p:sp>
      <p:sp>
        <p:nvSpPr>
          <p:cNvPr id="559107" name="Rectangle 2"/>
          <p:cNvSpPr>
            <a:spLocks noGrp="1" noRot="1" noChangeAspect="1" noChangeArrowheads="1" noTextEdit="1"/>
          </p:cNvSpPr>
          <p:nvPr>
            <p:ph type="sldImg"/>
          </p:nvPr>
        </p:nvSpPr>
        <p:spPr>
          <a:ln/>
        </p:spPr>
      </p:sp>
      <p:sp>
        <p:nvSpPr>
          <p:cNvPr id="5" name="Notes Placeholder 2"/>
          <p:cNvSpPr>
            <a:spLocks noGrp="1"/>
          </p:cNvSpPr>
          <p:nvPr>
            <p:ph type="body" idx="3"/>
          </p:nvPr>
        </p:nvSpPr>
        <p:spPr>
          <a:xfrm>
            <a:off x="849485" y="4344025"/>
            <a:ext cx="5486711" cy="4114488"/>
          </a:xfrm>
        </p:spPr>
        <p:txBody>
          <a:bodyPr/>
          <a:lstStyle/>
          <a:p>
            <a:pPr>
              <a:defRPr/>
            </a:pPr>
            <a:r>
              <a:rPr lang="en-US" b="1" dirty="0" smtClean="0"/>
              <a:t>Instructor Notes</a:t>
            </a:r>
          </a:p>
          <a:p>
            <a:pPr marL="168244" indent="-168244">
              <a:buFont typeface="Arial" pitchFamily="34" charset="0"/>
              <a:buChar char="•"/>
              <a:defRPr/>
            </a:pPr>
            <a:r>
              <a:rPr lang="en-US" dirty="0" smtClean="0"/>
              <a:t>Rinse </a:t>
            </a:r>
            <a:r>
              <a:rPr lang="en-US" dirty="0"/>
              <a:t>the equipment surfaces with clean water. Use a cloth towel or other correct tool.</a:t>
            </a:r>
          </a:p>
          <a:p>
            <a:pPr marL="168244" indent="-168244">
              <a:buFont typeface="Arial" pitchFamily="34" charset="0"/>
              <a:buChar char="•"/>
              <a:defRPr/>
            </a:pPr>
            <a:r>
              <a:rPr lang="en-US" dirty="0"/>
              <a:t>Sanitize the equipment surfaces</a:t>
            </a:r>
            <a:r>
              <a:rPr lang="en-US" dirty="0" smtClean="0"/>
              <a:t>. </a:t>
            </a:r>
            <a:r>
              <a:rPr lang="en-US" dirty="0"/>
              <a:t>Make sure the sanitizer comes in contact with each surface. The concentration of the sanitizer must meet requirements.</a:t>
            </a:r>
          </a:p>
          <a:p>
            <a:pPr marL="168244" indent="-168244">
              <a:buFont typeface="Arial" pitchFamily="34" charset="0"/>
              <a:buChar char="•"/>
              <a:defRPr/>
            </a:pPr>
            <a:r>
              <a:rPr lang="en-US" dirty="0"/>
              <a:t>Allow all surfaces to air-dry. </a:t>
            </a:r>
          </a:p>
          <a:p>
            <a:pPr marL="168244" indent="-168244">
              <a:buFont typeface="Arial" pitchFamily="34" charset="0"/>
              <a:buChar char="•"/>
              <a:defRPr/>
            </a:pPr>
            <a:r>
              <a:rPr lang="en-US" dirty="0"/>
              <a:t>Put the unit back together.</a:t>
            </a:r>
          </a:p>
          <a:p>
            <a:endParaRPr lang="en-US" b="1" dirty="0"/>
          </a:p>
        </p:txBody>
      </p:sp>
    </p:spTree>
    <p:extLst>
      <p:ext uri="{BB962C8B-B14F-4D97-AF65-F5344CB8AC3E}">
        <p14:creationId xmlns:p14="http://schemas.microsoft.com/office/powerpoint/2010/main" val="614168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205C36B-572E-4F41-AABF-3F7DE1CFC76B}" type="slidenum">
              <a:rPr lang="en-US" sz="1200" b="0">
                <a:solidFill>
                  <a:prstClr val="black"/>
                </a:solidFill>
              </a:rPr>
              <a:pPr eaLnBrk="1" hangingPunct="1">
                <a:defRPr/>
              </a:pPr>
              <a:t>12</a:t>
            </a:fld>
            <a:endParaRPr lang="en-US" sz="1200" b="0" dirty="0">
              <a:solidFill>
                <a:prstClr val="black"/>
              </a:solidFill>
            </a:endParaRPr>
          </a:p>
        </p:txBody>
      </p:sp>
      <p:sp>
        <p:nvSpPr>
          <p:cNvPr id="560131" name="Rectangle 2"/>
          <p:cNvSpPr>
            <a:spLocks noGrp="1" noRot="1" noChangeAspect="1" noChangeArrowheads="1" noTextEdit="1"/>
          </p:cNvSpPr>
          <p:nvPr>
            <p:ph type="sldImg"/>
          </p:nvPr>
        </p:nvSpPr>
        <p:spPr>
          <a:ln/>
        </p:spPr>
      </p:sp>
      <p:sp>
        <p:nvSpPr>
          <p:cNvPr id="560133" name="Notes Placeholder 2"/>
          <p:cNvSpPr>
            <a:spLocks noGrp="1"/>
          </p:cNvSpPr>
          <p:nvPr>
            <p:ph type="body" idx="1"/>
          </p:nvPr>
        </p:nvSpPr>
        <p:spPr>
          <a:xfrm>
            <a:off x="849485" y="4347148"/>
            <a:ext cx="5486711" cy="4114488"/>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71450" indent="-171450" eaLnBrk="1" hangingPunct="1">
              <a:buFont typeface="Arial" panose="020B0604020202020204" pitchFamily="34" charset="0"/>
              <a:buChar char="•"/>
            </a:pPr>
            <a:r>
              <a:rPr lang="en-US" dirty="0" smtClean="0"/>
              <a:t>Some </a:t>
            </a:r>
            <a:r>
              <a:rPr lang="en-US" dirty="0"/>
              <a:t>pieces of equipment, such as soft-serve yogurt machines, are designed to have cleaning and sanitizing solutions pumped through them. Since many of them hold and dispense TCS food, they must be cleaned and sanitized every day unless otherwise indicated by the manufacturer. You should also check your local regulatory requirements.</a:t>
            </a:r>
          </a:p>
        </p:txBody>
      </p:sp>
    </p:spTree>
    <p:extLst>
      <p:ext uri="{BB962C8B-B14F-4D97-AF65-F5344CB8AC3E}">
        <p14:creationId xmlns:p14="http://schemas.microsoft.com/office/powerpoint/2010/main" val="1043856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b="1" dirty="0" smtClean="0">
                <a:latin typeface="Times New Roman" charset="0"/>
                <a:cs typeface="Times New Roman" charset="0"/>
              </a:rPr>
              <a:t>Instructor Notes</a:t>
            </a:r>
          </a:p>
          <a:p>
            <a:pPr marL="171450" marR="0" indent="-17145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lang="en-US" dirty="0" smtClean="0">
                <a:latin typeface="Times New Roman" pitchFamily="18" charset="0"/>
                <a:ea typeface="ＭＳ Ｐゴシック" charset="0"/>
                <a:cs typeface="ＭＳ Ｐゴシック" charset="0"/>
              </a:rPr>
              <a:t>The answer is A, B, or C. </a:t>
            </a:r>
            <a:r>
              <a:rPr lang="en-US" sz="1200" b="0" dirty="0" smtClean="0">
                <a:solidFill>
                  <a:srgbClr val="FF0000"/>
                </a:solidFill>
                <a:latin typeface="Arial Narrow"/>
              </a:rPr>
              <a:t>Scrape items before washing them. If necessary, items can be rinsed or presoaked. This may be necessary when handling items with dried-on food. </a:t>
            </a:r>
            <a:endParaRPr lang="en-US" b="0" dirty="0" smtClean="0">
              <a:latin typeface="Times New Roman" charset="0"/>
              <a:cs typeface="Times New Roman" charset="0"/>
            </a:endParaRPr>
          </a:p>
        </p:txBody>
      </p:sp>
    </p:spTree>
    <p:extLst>
      <p:ext uri="{BB962C8B-B14F-4D97-AF65-F5344CB8AC3E}">
        <p14:creationId xmlns:p14="http://schemas.microsoft.com/office/powerpoint/2010/main" val="1959610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B802519-3C23-5441-8829-74FE9012A68B}" type="slidenum">
              <a:rPr lang="en-US" sz="1200" b="0">
                <a:solidFill>
                  <a:prstClr val="black"/>
                </a:solidFill>
              </a:rPr>
              <a:pPr eaLnBrk="1" hangingPunct="1">
                <a:defRPr/>
              </a:pPr>
              <a:t>14</a:t>
            </a:fld>
            <a:endParaRPr lang="en-US" sz="1200" b="0" dirty="0">
              <a:solidFill>
                <a:prstClr val="black"/>
              </a:solidFill>
            </a:endParaRPr>
          </a:p>
        </p:txBody>
      </p:sp>
      <p:sp>
        <p:nvSpPr>
          <p:cNvPr id="559107" name="Rectangle 2"/>
          <p:cNvSpPr>
            <a:spLocks noGrp="1" noRot="1" noChangeAspect="1" noChangeArrowheads="1" noTextEdit="1"/>
          </p:cNvSpPr>
          <p:nvPr>
            <p:ph type="sldImg"/>
          </p:nvPr>
        </p:nvSpPr>
        <p:spPr>
          <a:ln/>
        </p:spPr>
      </p:sp>
      <p:sp>
        <p:nvSpPr>
          <p:cNvPr id="5" name="Notes Placeholder 2"/>
          <p:cNvSpPr>
            <a:spLocks noGrp="1"/>
          </p:cNvSpPr>
          <p:nvPr>
            <p:ph type="body" idx="3"/>
          </p:nvPr>
        </p:nvSpPr>
        <p:spPr>
          <a:xfrm>
            <a:off x="849485" y="4344025"/>
            <a:ext cx="5486711" cy="4114488"/>
          </a:xfrm>
        </p:spPr>
        <p:txBody>
          <a:bodyPr/>
          <a:lstStyle/>
          <a:p>
            <a:pPr>
              <a:defRPr/>
            </a:pPr>
            <a:r>
              <a:rPr lang="en-US" b="1" dirty="0" smtClean="0"/>
              <a:t>Instructor Notes</a:t>
            </a:r>
          </a:p>
          <a:p>
            <a:pPr marL="168244" indent="-168244">
              <a:buFont typeface="Arial" pitchFamily="34" charset="0"/>
              <a:buChar char="•"/>
              <a:defRPr/>
            </a:pPr>
            <a:r>
              <a:rPr lang="en-US" sz="1200" b="0" i="0" u="none" strike="noStrike" kern="1200" baseline="0" dirty="0" smtClean="0">
                <a:solidFill>
                  <a:schemeClr val="tx1"/>
                </a:solidFill>
                <a:latin typeface="+mn-lt"/>
                <a:ea typeface="+mn-ea"/>
                <a:cs typeface="+mn-cs"/>
              </a:rPr>
              <a:t>Operations using high-temperature dishwashing machines must provide staff with an easy and quick way to measure the surface temperatures of items being sanitized. The method used must provide an irreversible record of the highest temperature reached during the sanitizing rinse. This ensures that the dishwasher can reach correct sanitizing temperatures during operation. Maximum registering thermometers or heat-sensitive tape are good tools for checking temperatures. </a:t>
            </a:r>
            <a:endParaRPr lang="en-US" b="1" dirty="0"/>
          </a:p>
        </p:txBody>
      </p:sp>
    </p:spTree>
    <p:extLst>
      <p:ext uri="{BB962C8B-B14F-4D97-AF65-F5344CB8AC3E}">
        <p14:creationId xmlns:p14="http://schemas.microsoft.com/office/powerpoint/2010/main" val="1701935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FEBA1611-5321-D243-88F0-6DEC70DDF319}" type="slidenum">
              <a:rPr lang="en-US" sz="1200" b="0">
                <a:solidFill>
                  <a:prstClr val="black"/>
                </a:solidFill>
              </a:rPr>
              <a:pPr eaLnBrk="1" hangingPunct="1">
                <a:defRPr/>
              </a:pPr>
              <a:t>15</a:t>
            </a:fld>
            <a:endParaRPr lang="en-US" sz="1200" b="0" dirty="0">
              <a:solidFill>
                <a:prstClr val="black"/>
              </a:solidFill>
            </a:endParaRPr>
          </a:p>
        </p:txBody>
      </p:sp>
      <p:sp>
        <p:nvSpPr>
          <p:cNvPr id="563203" name="Rectangle 2"/>
          <p:cNvSpPr>
            <a:spLocks noGrp="1" noRot="1" noChangeAspect="1" noChangeArrowheads="1" noTextEdit="1"/>
          </p:cNvSpPr>
          <p:nvPr>
            <p:ph type="sldImg"/>
          </p:nvPr>
        </p:nvSpPr>
        <p:spPr>
          <a:xfrm>
            <a:off x="1144588" y="685800"/>
            <a:ext cx="4572000" cy="3429000"/>
          </a:xfrm>
          <a:ln/>
        </p:spPr>
      </p:sp>
    </p:spTree>
    <p:extLst>
      <p:ext uri="{BB962C8B-B14F-4D97-AF65-F5344CB8AC3E}">
        <p14:creationId xmlns:p14="http://schemas.microsoft.com/office/powerpoint/2010/main" val="2023377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16</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71450" indent="-171450">
              <a:buFont typeface="Arial" panose="020B0604020202020204" pitchFamily="34" charset="0"/>
              <a:buChar char="•"/>
            </a:pPr>
            <a:r>
              <a:rPr lang="en-US" dirty="0" smtClean="0">
                <a:latin typeface="Times New Roman" pitchFamily="18" charset="0"/>
                <a:ea typeface="ＭＳ Ｐゴシック" charset="0"/>
                <a:cs typeface="ＭＳ Ｐゴシック" charset="0"/>
              </a:rPr>
              <a:t>The answer is B. </a:t>
            </a:r>
            <a:r>
              <a:rPr lang="en-US" sz="1200" b="0" dirty="0" smtClean="0">
                <a:solidFill>
                  <a:srgbClr val="FF0000"/>
                </a:solidFill>
                <a:latin typeface="Arial Narrow"/>
              </a:rPr>
              <a:t>NEVER rinse items after sanitizing them. This could contaminate their surfaces. </a:t>
            </a:r>
          </a:p>
          <a:p>
            <a:pPr marL="0" marR="0" indent="0" algn="l" defTabSz="897301" rtl="0" eaLnBrk="1" fontAlgn="base" latinLnBrk="0" hangingPunct="1">
              <a:lnSpc>
                <a:spcPct val="100000"/>
              </a:lnSpc>
              <a:spcBef>
                <a:spcPct val="30000"/>
              </a:spcBef>
              <a:spcAft>
                <a:spcPct val="0"/>
              </a:spcAft>
              <a:buClrTx/>
              <a:buSzTx/>
              <a:buFontTx/>
              <a:buNone/>
              <a:tabLst/>
              <a:defRPr/>
            </a:pPr>
            <a:endParaRPr lang="en-US" b="0"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2294741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17</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71450" indent="-171450">
              <a:buFont typeface="Arial" panose="020B0604020202020204" pitchFamily="34" charset="0"/>
              <a:buChar char="•"/>
            </a:pPr>
            <a:r>
              <a:rPr lang="en-US" dirty="0" smtClean="0">
                <a:latin typeface="Times New Roman" pitchFamily="18" charset="0"/>
                <a:ea typeface="ＭＳ Ｐゴシック" charset="0"/>
                <a:cs typeface="ＭＳ Ｐゴシック" charset="0"/>
              </a:rPr>
              <a:t>The answer is B. </a:t>
            </a:r>
            <a:r>
              <a:rPr lang="en-US" sz="1200" b="0" dirty="0" smtClean="0">
                <a:solidFill>
                  <a:srgbClr val="FF0000"/>
                </a:solidFill>
                <a:latin typeface="Arial Narrow"/>
              </a:rPr>
              <a:t>Glasses and cups should be stored upside down on a clean and sanitized shelf or rack. </a:t>
            </a:r>
          </a:p>
          <a:p>
            <a:pPr marL="112163" marR="0" indent="-112163" algn="l" defTabSz="897301" rtl="0" eaLnBrk="1" fontAlgn="base" latinLnBrk="0" hangingPunct="1">
              <a:lnSpc>
                <a:spcPct val="100000"/>
              </a:lnSpc>
              <a:spcBef>
                <a:spcPct val="30000"/>
              </a:spcBef>
              <a:spcAft>
                <a:spcPct val="0"/>
              </a:spcAft>
              <a:buClrTx/>
              <a:buSzTx/>
              <a:buFontTx/>
              <a:buChar char="•"/>
              <a:tabLst/>
              <a:defRPr/>
            </a:pPr>
            <a:endParaRPr lang="en-US" sz="1200" b="0" dirty="0" smtClean="0">
              <a:solidFill>
                <a:srgbClr val="FF0000"/>
              </a:solidFill>
              <a:latin typeface="Arial Narrow"/>
            </a:endParaRPr>
          </a:p>
          <a:p>
            <a:pPr marL="0" marR="0" indent="0" algn="l" defTabSz="897301" rtl="0" eaLnBrk="1" fontAlgn="base" latinLnBrk="0" hangingPunct="1">
              <a:lnSpc>
                <a:spcPct val="100000"/>
              </a:lnSpc>
              <a:spcBef>
                <a:spcPct val="30000"/>
              </a:spcBef>
              <a:spcAft>
                <a:spcPct val="0"/>
              </a:spcAft>
              <a:buClrTx/>
              <a:buSzTx/>
              <a:buFontTx/>
              <a:buNone/>
              <a:tabLst/>
              <a:defRPr/>
            </a:pPr>
            <a:endParaRPr lang="en-US" b="0"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3706375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18</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71450" indent="-171450">
              <a:buFont typeface="Arial" panose="020B0604020202020204" pitchFamily="34" charset="0"/>
              <a:buChar char="•"/>
            </a:pPr>
            <a:r>
              <a:rPr lang="en-US" dirty="0" smtClean="0">
                <a:latin typeface="Times New Roman" pitchFamily="18" charset="0"/>
                <a:ea typeface="ＭＳ Ｐゴシック" charset="0"/>
                <a:cs typeface="ＭＳ Ｐゴシック" charset="0"/>
              </a:rPr>
              <a:t>The answer is A. </a:t>
            </a:r>
            <a:r>
              <a:rPr lang="en-US" sz="1200" b="0" dirty="0" smtClean="0">
                <a:solidFill>
                  <a:srgbClr val="FF0000"/>
                </a:solidFill>
                <a:latin typeface="Arial Narrow"/>
              </a:rPr>
              <a:t>Flatware and utensils should be stored with handles up so staff can pick them up without touching food-contact surfaces,</a:t>
            </a:r>
            <a:r>
              <a:rPr lang="en-US" sz="1200" b="0" baseline="0" dirty="0" smtClean="0">
                <a:solidFill>
                  <a:srgbClr val="FF0000"/>
                </a:solidFill>
                <a:latin typeface="Arial Narrow"/>
              </a:rPr>
              <a:t> </a:t>
            </a:r>
            <a:r>
              <a:rPr lang="en-US" sz="1200" b="0" i="0" u="none" strike="noStrike" kern="1200" baseline="0" dirty="0" smtClean="0">
                <a:solidFill>
                  <a:schemeClr val="tx1"/>
                </a:solidFill>
                <a:latin typeface="+mn-lt"/>
                <a:ea typeface="+mn-ea"/>
                <a:cs typeface="+mn-cs"/>
              </a:rPr>
              <a:t>which will help prevent the transfer of pathogens such as Norovirus.</a:t>
            </a:r>
            <a:endParaRPr lang="en-US" sz="1200" b="0" dirty="0" smtClean="0">
              <a:solidFill>
                <a:srgbClr val="FF0000"/>
              </a:solidFill>
              <a:latin typeface="Arial Narrow"/>
            </a:endParaRPr>
          </a:p>
          <a:p>
            <a:pPr marL="112163" marR="0" indent="-112163" algn="l" defTabSz="897301" rtl="0" eaLnBrk="1" fontAlgn="base" latinLnBrk="0" hangingPunct="1">
              <a:lnSpc>
                <a:spcPct val="100000"/>
              </a:lnSpc>
              <a:spcBef>
                <a:spcPct val="30000"/>
              </a:spcBef>
              <a:spcAft>
                <a:spcPct val="0"/>
              </a:spcAft>
              <a:buClrTx/>
              <a:buSzTx/>
              <a:buFontTx/>
              <a:buChar char="•"/>
              <a:tabLst/>
              <a:defRPr/>
            </a:pPr>
            <a:endParaRPr lang="en-US" sz="1200" b="0" dirty="0" smtClean="0">
              <a:solidFill>
                <a:srgbClr val="FF0000"/>
              </a:solidFill>
              <a:latin typeface="Arial Narrow"/>
            </a:endParaRPr>
          </a:p>
          <a:p>
            <a:pPr marL="0" marR="0" indent="0" algn="l" defTabSz="897301" rtl="0" eaLnBrk="1" fontAlgn="base" latinLnBrk="0" hangingPunct="1">
              <a:lnSpc>
                <a:spcPct val="100000"/>
              </a:lnSpc>
              <a:spcBef>
                <a:spcPct val="30000"/>
              </a:spcBef>
              <a:spcAft>
                <a:spcPct val="0"/>
              </a:spcAft>
              <a:buClrTx/>
              <a:buSzTx/>
              <a:buFontTx/>
              <a:buNone/>
              <a:tabLst/>
              <a:defRPr/>
            </a:pPr>
            <a:endParaRPr lang="en-US" b="0"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1454816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19</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71450" indent="-171450">
              <a:buFont typeface="Arial" panose="020B0604020202020204" pitchFamily="34" charset="0"/>
              <a:buChar char="•"/>
            </a:pPr>
            <a:r>
              <a:rPr lang="en-US" dirty="0" smtClean="0">
                <a:latin typeface="Times New Roman" pitchFamily="18" charset="0"/>
                <a:ea typeface="ＭＳ Ｐゴシック" charset="0"/>
                <a:cs typeface="ＭＳ Ｐゴシック" charset="0"/>
              </a:rPr>
              <a:t>The answer is A. </a:t>
            </a:r>
            <a:r>
              <a:rPr lang="en-US" sz="1200" b="0" dirty="0" smtClean="0">
                <a:solidFill>
                  <a:srgbClr val="FF0000"/>
                </a:solidFill>
                <a:latin typeface="Arial Narrow"/>
              </a:rPr>
              <a:t>It is safe to use a dry wiping cloth to wipe food spills from tableware, as long as the cloth is not visibly dirty during use or does not contain food debris.</a:t>
            </a:r>
            <a:endParaRPr lang="en-US" sz="1200" b="0" dirty="0">
              <a:solidFill>
                <a:srgbClr val="000000"/>
              </a:solidFill>
            </a:endParaRPr>
          </a:p>
        </p:txBody>
      </p:sp>
    </p:spTree>
    <p:extLst>
      <p:ext uri="{BB962C8B-B14F-4D97-AF65-F5344CB8AC3E}">
        <p14:creationId xmlns:p14="http://schemas.microsoft.com/office/powerpoint/2010/main" val="3038706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849485" y="4344025"/>
            <a:ext cx="5486711" cy="4114488"/>
          </a:xfrm>
        </p:spPr>
        <p:txBody>
          <a:bodyPr/>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2163" indent="-112163">
              <a:spcBef>
                <a:spcPct val="50000"/>
              </a:spcBef>
              <a:buSzPct val="80000"/>
              <a:buFontTx/>
              <a:buChar char="•"/>
              <a:defRPr/>
            </a:pPr>
            <a:r>
              <a:rPr lang="en-US" dirty="0">
                <a:latin typeface="Times New Roman" pitchFamily="18" charset="0"/>
                <a:ea typeface="ＭＳ Ｐゴシック" charset="0"/>
                <a:cs typeface="ＭＳ Ｐゴシック" charset="0"/>
              </a:rPr>
              <a:t>Play the “Cleaning and Sanitizing” section from the </a:t>
            </a:r>
            <a:r>
              <a:rPr lang="en-US" i="1" dirty="0">
                <a:latin typeface="Times New Roman" pitchFamily="18" charset="0"/>
                <a:ea typeface="ＭＳ Ｐゴシック" charset="0"/>
                <a:cs typeface="ＭＳ Ｐゴシック" charset="0"/>
              </a:rPr>
              <a:t>Facilities, Cleaning and Sanitizing, and Pest Management</a:t>
            </a:r>
            <a:r>
              <a:rPr lang="en-US" dirty="0">
                <a:latin typeface="Times New Roman" pitchFamily="18" charset="0"/>
                <a:ea typeface="ＭＳ Ｐゴシック" charset="0"/>
                <a:cs typeface="ＭＳ Ｐゴシック" charset="0"/>
              </a:rPr>
              <a:t> DVD. </a:t>
            </a:r>
            <a:endParaRPr lang="en-US" dirty="0">
              <a:latin typeface="Times New Roman" charset="0"/>
              <a:ea typeface="ＭＳ Ｐゴシック" charset="0"/>
              <a:cs typeface="ＭＳ Ｐゴシック" charset="0"/>
            </a:endParaRPr>
          </a:p>
          <a:p>
            <a:pPr marL="616894" lvl="1" indent="-168244">
              <a:spcBef>
                <a:spcPct val="50000"/>
              </a:spcBef>
              <a:buSzPct val="80000"/>
              <a:buFont typeface="Arial" pitchFamily="34" charset="0"/>
              <a:buChar char="•"/>
              <a:defRPr/>
            </a:pPr>
            <a:endParaRPr lang="en-US" dirty="0">
              <a:latin typeface="Times New Roman" charset="0"/>
              <a:ea typeface="ＭＳ Ｐゴシック" charset="0"/>
              <a:cs typeface="ＭＳ Ｐゴシック" charset="0"/>
            </a:endParaRPr>
          </a:p>
          <a:p>
            <a:endParaRPr lang="en-US" dirty="0"/>
          </a:p>
        </p:txBody>
      </p:sp>
    </p:spTree>
    <p:extLst>
      <p:ext uri="{BB962C8B-B14F-4D97-AF65-F5344CB8AC3E}">
        <p14:creationId xmlns:p14="http://schemas.microsoft.com/office/powerpoint/2010/main" val="2723922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9707471-1AE3-2B46-BF66-DFD8A6FEEF50}" type="slidenum">
              <a:rPr lang="en-US" sz="1200" b="0">
                <a:solidFill>
                  <a:prstClr val="black"/>
                </a:solidFill>
              </a:rPr>
              <a:pPr eaLnBrk="1" hangingPunct="1">
                <a:defRPr/>
              </a:pPr>
              <a:t>20</a:t>
            </a:fld>
            <a:endParaRPr lang="en-US" sz="1200" b="0" dirty="0">
              <a:solidFill>
                <a:prstClr val="black"/>
              </a:solidFill>
            </a:endParaRPr>
          </a:p>
        </p:txBody>
      </p:sp>
      <p:sp>
        <p:nvSpPr>
          <p:cNvPr id="568323" name="Rectangle 2"/>
          <p:cNvSpPr>
            <a:spLocks noGrp="1" noRot="1" noChangeAspect="1" noChangeArrowheads="1" noTextEdit="1"/>
          </p:cNvSpPr>
          <p:nvPr>
            <p:ph type="sldImg"/>
          </p:nvPr>
        </p:nvSpPr>
        <p:spPr>
          <a:xfrm>
            <a:off x="1144588" y="685800"/>
            <a:ext cx="4572000" cy="3429000"/>
          </a:xfrm>
          <a:ln/>
        </p:spPr>
      </p:sp>
      <p:sp>
        <p:nvSpPr>
          <p:cNvPr id="2" name="Notes Placeholder 1"/>
          <p:cNvSpPr>
            <a:spLocks noGrp="1"/>
          </p:cNvSpPr>
          <p:nvPr>
            <p:ph type="body" idx="1"/>
          </p:nvPr>
        </p:nvSpPr>
        <p:spPr>
          <a:xfrm>
            <a:off x="849485" y="4347148"/>
            <a:ext cx="5486711" cy="4114488"/>
          </a:xfrm>
        </p:spPr>
        <p:txBody>
          <a:bodyPr/>
          <a:lstStyle/>
          <a:p>
            <a:pPr eaLnBrk="1" hangingPunct="1"/>
            <a:r>
              <a:rPr lang="en-US" b="1" dirty="0"/>
              <a:t>Instructor Notes</a:t>
            </a:r>
          </a:p>
          <a:p>
            <a:pPr marL="171450" indent="-171450" eaLnBrk="1" hangingPunct="1">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If vomit or diarrhea contacts surfaces in the operation, it must be cleaned up correctly. These substances can carry Norovirus, which is very contagious. Cleaning these surfaces correctly can prevent food from becoming contaminated. It will also keep others from becoming sick. </a:t>
            </a:r>
            <a:endParaRPr lang="en-US" dirty="0"/>
          </a:p>
        </p:txBody>
      </p:sp>
    </p:spTree>
    <p:extLst>
      <p:ext uri="{BB962C8B-B14F-4D97-AF65-F5344CB8AC3E}">
        <p14:creationId xmlns:p14="http://schemas.microsoft.com/office/powerpoint/2010/main" val="1196549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6EA0B2A-1970-484B-AB02-20695AD22143}" type="slidenum">
              <a:rPr lang="en-US" sz="1200" b="0">
                <a:solidFill>
                  <a:prstClr val="black"/>
                </a:solidFill>
              </a:rPr>
              <a:pPr eaLnBrk="1" hangingPunct="1">
                <a:defRPr/>
              </a:pPr>
              <a:t>21</a:t>
            </a:fld>
            <a:endParaRPr lang="en-US" sz="1200" b="0" dirty="0">
              <a:solidFill>
                <a:prstClr val="black"/>
              </a:solidFill>
            </a:endParaRPr>
          </a:p>
        </p:txBody>
      </p:sp>
      <p:sp>
        <p:nvSpPr>
          <p:cNvPr id="569347" name="Rectangle 2"/>
          <p:cNvSpPr>
            <a:spLocks noGrp="1" noRot="1" noChangeAspect="1" noChangeArrowheads="1" noTextEdit="1"/>
          </p:cNvSpPr>
          <p:nvPr>
            <p:ph type="sldImg"/>
          </p:nvPr>
        </p:nvSpPr>
        <p:spPr>
          <a:xfrm>
            <a:off x="1144588" y="685800"/>
            <a:ext cx="4572000" cy="3429000"/>
          </a:xfrm>
          <a:ln/>
        </p:spPr>
      </p:sp>
      <p:sp>
        <p:nvSpPr>
          <p:cNvPr id="5" name="Notes Placeholder 1"/>
          <p:cNvSpPr>
            <a:spLocks noGrp="1"/>
          </p:cNvSpPr>
          <p:nvPr>
            <p:ph type="body" idx="3"/>
          </p:nvPr>
        </p:nvSpPr>
        <p:spPr>
          <a:xfrm>
            <a:off x="857250" y="4347148"/>
            <a:ext cx="5486711" cy="4114488"/>
          </a:xfrm>
        </p:spPr>
        <p:txBody>
          <a:bodyPr/>
          <a:lstStyle/>
          <a:p>
            <a:pPr>
              <a:defRPr/>
            </a:pPr>
            <a:r>
              <a:rPr lang="en-US" b="1" dirty="0"/>
              <a:t>Instructor Notes</a:t>
            </a:r>
          </a:p>
          <a:p>
            <a:pPr marL="168244" indent="-168244">
              <a:buFont typeface="Arial" pitchFamily="34" charset="0"/>
              <a:buChar char="•"/>
              <a:defRPr/>
            </a:pPr>
            <a:r>
              <a:rPr lang="en-US" sz="1200" b="0" i="0" u="none" strike="noStrike" kern="1200" baseline="0" dirty="0" smtClean="0">
                <a:solidFill>
                  <a:schemeClr val="tx1"/>
                </a:solidFill>
                <a:latin typeface="+mn-lt"/>
                <a:ea typeface="+mn-ea"/>
                <a:cs typeface="+mn-cs"/>
              </a:rPr>
              <a:t>To be effective, operations must have procedures for cleaning up vomit and diarrhea. These procedures must address specific actions that employees must take to minimize contamination and exposure to food, surfaces, and people. It is critical that employees be trained on these procedures.</a:t>
            </a:r>
            <a:endParaRPr lang="en-US" dirty="0"/>
          </a:p>
        </p:txBody>
      </p:sp>
    </p:spTree>
    <p:extLst>
      <p:ext uri="{BB962C8B-B14F-4D97-AF65-F5344CB8AC3E}">
        <p14:creationId xmlns:p14="http://schemas.microsoft.com/office/powerpoint/2010/main" val="572525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22</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71450" indent="-171450">
              <a:buFont typeface="Arial" panose="020B0604020202020204" pitchFamily="34" charset="0"/>
              <a:buChar char="•"/>
            </a:pPr>
            <a:r>
              <a:rPr lang="en-US" dirty="0" smtClean="0">
                <a:latin typeface="Times New Roman" pitchFamily="18" charset="0"/>
                <a:ea typeface="ＭＳ Ｐゴシック" charset="0"/>
                <a:cs typeface="ＭＳ Ｐゴシック" charset="0"/>
              </a:rPr>
              <a:t>The answer is B. </a:t>
            </a:r>
            <a:r>
              <a:rPr lang="en-US" sz="1200" b="0" dirty="0" smtClean="0">
                <a:solidFill>
                  <a:srgbClr val="FF0000"/>
                </a:solidFill>
                <a:latin typeface="Arial Narrow"/>
              </a:rPr>
              <a:t>To prevent contamination, NEVER clean mops, brushes, or other tools in sinks used for handwashing, food prep, or dishwashing.</a:t>
            </a:r>
            <a:endParaRPr lang="en-US" sz="1200" b="0" dirty="0">
              <a:solidFill>
                <a:srgbClr val="000000"/>
              </a:solidFill>
            </a:endParaRPr>
          </a:p>
        </p:txBody>
      </p:sp>
    </p:spTree>
    <p:extLst>
      <p:ext uri="{BB962C8B-B14F-4D97-AF65-F5344CB8AC3E}">
        <p14:creationId xmlns:p14="http://schemas.microsoft.com/office/powerpoint/2010/main" val="1833735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23</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Times New Roman" pitchFamily="18" charset="0"/>
                <a:ea typeface="ＭＳ Ｐゴシック" charset="0"/>
                <a:cs typeface="ＭＳ Ｐゴシック" charset="0"/>
              </a:rPr>
              <a:t>The answer is B. </a:t>
            </a:r>
            <a:r>
              <a:rPr lang="en-US" sz="1200" b="0" dirty="0" smtClean="0">
                <a:solidFill>
                  <a:srgbClr val="FF0000"/>
                </a:solidFill>
                <a:latin typeface="Arial Narrow"/>
              </a:rPr>
              <a:t>Place mops in a position to air-dry without soiling walls, equipment, or supplies. </a:t>
            </a:r>
            <a:r>
              <a:rPr lang="en-US" sz="1200" b="0" i="0" u="none" strike="noStrike" kern="1200" baseline="0" dirty="0" smtClean="0">
                <a:solidFill>
                  <a:schemeClr val="tx1"/>
                </a:solidFill>
                <a:latin typeface="+mn-lt"/>
                <a:ea typeface="+mn-ea"/>
                <a:cs typeface="+mn-cs"/>
              </a:rPr>
              <a:t>If chemicals or cleaning tools have not been used or stored correctly, take corrective action immediately. </a:t>
            </a:r>
            <a:endParaRPr lang="en-US" sz="1200" b="0" dirty="0" smtClean="0">
              <a:solidFill>
                <a:srgbClr val="000000"/>
              </a:solidFill>
            </a:endParaRPr>
          </a:p>
          <a:p>
            <a:endParaRPr lang="en-US" sz="1200" b="0" dirty="0">
              <a:solidFill>
                <a:srgbClr val="000000"/>
              </a:solidFill>
            </a:endParaRPr>
          </a:p>
        </p:txBody>
      </p:sp>
    </p:spTree>
    <p:extLst>
      <p:ext uri="{BB962C8B-B14F-4D97-AF65-F5344CB8AC3E}">
        <p14:creationId xmlns:p14="http://schemas.microsoft.com/office/powerpoint/2010/main" val="1631051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9707471-1AE3-2B46-BF66-DFD8A6FEEF50}" type="slidenum">
              <a:rPr lang="en-US" sz="1200" b="0">
                <a:solidFill>
                  <a:prstClr val="black"/>
                </a:solidFill>
              </a:rPr>
              <a:pPr eaLnBrk="1" hangingPunct="1">
                <a:defRPr/>
              </a:pPr>
              <a:t>24</a:t>
            </a:fld>
            <a:endParaRPr lang="en-US" sz="1200" b="0" dirty="0">
              <a:solidFill>
                <a:prstClr val="black"/>
              </a:solidFill>
            </a:endParaRPr>
          </a:p>
        </p:txBody>
      </p:sp>
      <p:sp>
        <p:nvSpPr>
          <p:cNvPr id="568323" name="Rectangle 2"/>
          <p:cNvSpPr>
            <a:spLocks noGrp="1" noRot="1" noChangeAspect="1" noChangeArrowheads="1" noTextEdit="1"/>
          </p:cNvSpPr>
          <p:nvPr>
            <p:ph type="sldImg"/>
          </p:nvPr>
        </p:nvSpPr>
        <p:spPr>
          <a:xfrm>
            <a:off x="1144588" y="685800"/>
            <a:ext cx="4572000" cy="3429000"/>
          </a:xfrm>
          <a:ln/>
        </p:spPr>
      </p:sp>
      <p:sp>
        <p:nvSpPr>
          <p:cNvPr id="2" name="Notes Placeholder 1"/>
          <p:cNvSpPr>
            <a:spLocks noGrp="1"/>
          </p:cNvSpPr>
          <p:nvPr>
            <p:ph type="body" idx="1"/>
          </p:nvPr>
        </p:nvSpPr>
        <p:spPr>
          <a:xfrm>
            <a:off x="849485" y="4347148"/>
            <a:ext cx="5486711" cy="4114488"/>
          </a:xfrm>
        </p:spPr>
        <p:txBody>
          <a:bodyPr/>
          <a:lstStyle/>
          <a:p>
            <a:pPr eaLnBrk="1" hangingPunct="1"/>
            <a:endParaRPr lang="en-US" b="0" dirty="0"/>
          </a:p>
        </p:txBody>
      </p:sp>
    </p:spTree>
    <p:extLst>
      <p:ext uri="{BB962C8B-B14F-4D97-AF65-F5344CB8AC3E}">
        <p14:creationId xmlns:p14="http://schemas.microsoft.com/office/powerpoint/2010/main" val="972336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9707471-1AE3-2B46-BF66-DFD8A6FEEF50}" type="slidenum">
              <a:rPr lang="en-US" sz="1200" b="0">
                <a:solidFill>
                  <a:prstClr val="black"/>
                </a:solidFill>
              </a:rPr>
              <a:pPr eaLnBrk="1" hangingPunct="1">
                <a:defRPr/>
              </a:pPr>
              <a:t>25</a:t>
            </a:fld>
            <a:endParaRPr lang="en-US" sz="1200" b="0" dirty="0">
              <a:solidFill>
                <a:prstClr val="black"/>
              </a:solidFill>
            </a:endParaRPr>
          </a:p>
        </p:txBody>
      </p:sp>
      <p:sp>
        <p:nvSpPr>
          <p:cNvPr id="568323" name="Rectangle 2"/>
          <p:cNvSpPr>
            <a:spLocks noGrp="1" noRot="1" noChangeAspect="1" noChangeArrowheads="1" noTextEdit="1"/>
          </p:cNvSpPr>
          <p:nvPr>
            <p:ph type="sldImg"/>
          </p:nvPr>
        </p:nvSpPr>
        <p:spPr>
          <a:xfrm>
            <a:off x="1144588" y="685800"/>
            <a:ext cx="4572000" cy="3429000"/>
          </a:xfrm>
          <a:ln/>
        </p:spPr>
      </p:sp>
      <p:sp>
        <p:nvSpPr>
          <p:cNvPr id="2" name="Notes Placeholder 1"/>
          <p:cNvSpPr>
            <a:spLocks noGrp="1"/>
          </p:cNvSpPr>
          <p:nvPr>
            <p:ph type="body" idx="1"/>
          </p:nvPr>
        </p:nvSpPr>
        <p:spPr>
          <a:xfrm>
            <a:off x="849485" y="4347148"/>
            <a:ext cx="5486711" cy="4114488"/>
          </a:xfrm>
        </p:spPr>
        <p:txBody>
          <a:bodyPr/>
          <a:lstStyle/>
          <a:p>
            <a:pPr eaLnBrk="1" hangingPunct="1"/>
            <a:endParaRPr lang="en-US" b="0" dirty="0"/>
          </a:p>
        </p:txBody>
      </p:sp>
    </p:spTree>
    <p:extLst>
      <p:ext uri="{BB962C8B-B14F-4D97-AF65-F5344CB8AC3E}">
        <p14:creationId xmlns:p14="http://schemas.microsoft.com/office/powerpoint/2010/main" val="1443869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9707471-1AE3-2B46-BF66-DFD8A6FEEF50}" type="slidenum">
              <a:rPr lang="en-US" sz="1200" b="0">
                <a:solidFill>
                  <a:prstClr val="black"/>
                </a:solidFill>
              </a:rPr>
              <a:pPr eaLnBrk="1" hangingPunct="1">
                <a:defRPr/>
              </a:pPr>
              <a:t>26</a:t>
            </a:fld>
            <a:endParaRPr lang="en-US" sz="1200" b="0" dirty="0">
              <a:solidFill>
                <a:prstClr val="black"/>
              </a:solidFill>
            </a:endParaRPr>
          </a:p>
        </p:txBody>
      </p:sp>
      <p:sp>
        <p:nvSpPr>
          <p:cNvPr id="568323" name="Rectangle 2"/>
          <p:cNvSpPr>
            <a:spLocks noGrp="1" noRot="1" noChangeAspect="1" noChangeArrowheads="1" noTextEdit="1"/>
          </p:cNvSpPr>
          <p:nvPr>
            <p:ph type="sldImg"/>
          </p:nvPr>
        </p:nvSpPr>
        <p:spPr>
          <a:xfrm>
            <a:off x="1144588" y="685800"/>
            <a:ext cx="4572000" cy="3429000"/>
          </a:xfrm>
          <a:ln/>
        </p:spPr>
      </p:sp>
      <p:sp>
        <p:nvSpPr>
          <p:cNvPr id="2" name="Notes Placeholder 1"/>
          <p:cNvSpPr>
            <a:spLocks noGrp="1"/>
          </p:cNvSpPr>
          <p:nvPr>
            <p:ph type="body" idx="1"/>
          </p:nvPr>
        </p:nvSpPr>
        <p:spPr>
          <a:xfrm>
            <a:off x="849485" y="4347148"/>
            <a:ext cx="5486711" cy="4114488"/>
          </a:xfrm>
        </p:spPr>
        <p:txBody>
          <a:bodyPr/>
          <a:lstStyle/>
          <a:p>
            <a:pPr eaLnBrk="1" hangingPunct="1"/>
            <a:r>
              <a:rPr lang="en-US" b="1" dirty="0"/>
              <a:t>Instructor </a:t>
            </a:r>
            <a:r>
              <a:rPr lang="en-US" b="1" dirty="0" smtClean="0"/>
              <a:t>Notes</a:t>
            </a:r>
          </a:p>
          <a:p>
            <a:pPr marL="171450" indent="-171450" eaLnBrk="1" hangingPunct="1">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If chemicals are transferred to a new working container, the label on that container must list the common name of the chemical. </a:t>
            </a:r>
            <a:endParaRPr lang="en-US" b="1" dirty="0"/>
          </a:p>
        </p:txBody>
      </p:sp>
    </p:spTree>
    <p:extLst>
      <p:ext uri="{BB962C8B-B14F-4D97-AF65-F5344CB8AC3E}">
        <p14:creationId xmlns:p14="http://schemas.microsoft.com/office/powerpoint/2010/main" val="1275858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9707471-1AE3-2B46-BF66-DFD8A6FEEF50}" type="slidenum">
              <a:rPr lang="en-US" sz="1200" b="0">
                <a:solidFill>
                  <a:prstClr val="black"/>
                </a:solidFill>
              </a:rPr>
              <a:pPr eaLnBrk="1" hangingPunct="1">
                <a:defRPr/>
              </a:pPr>
              <a:t>27</a:t>
            </a:fld>
            <a:endParaRPr lang="en-US" sz="1200" b="0" dirty="0">
              <a:solidFill>
                <a:prstClr val="black"/>
              </a:solidFill>
            </a:endParaRPr>
          </a:p>
        </p:txBody>
      </p:sp>
      <p:sp>
        <p:nvSpPr>
          <p:cNvPr id="568323" name="Rectangle 2"/>
          <p:cNvSpPr>
            <a:spLocks noGrp="1" noRot="1" noChangeAspect="1" noChangeArrowheads="1" noTextEdit="1"/>
          </p:cNvSpPr>
          <p:nvPr>
            <p:ph type="sldImg"/>
          </p:nvPr>
        </p:nvSpPr>
        <p:spPr>
          <a:xfrm>
            <a:off x="1144588" y="685800"/>
            <a:ext cx="4572000" cy="3429000"/>
          </a:xfrm>
          <a:ln/>
        </p:spPr>
      </p:sp>
      <p:sp>
        <p:nvSpPr>
          <p:cNvPr id="2" name="Notes Placeholder 1"/>
          <p:cNvSpPr>
            <a:spLocks noGrp="1"/>
          </p:cNvSpPr>
          <p:nvPr>
            <p:ph type="body" idx="1"/>
          </p:nvPr>
        </p:nvSpPr>
        <p:spPr>
          <a:xfrm>
            <a:off x="849485" y="4347148"/>
            <a:ext cx="5486711" cy="4114488"/>
          </a:xfrm>
        </p:spPr>
        <p:txBody>
          <a:bodyPr/>
          <a:lstStyle/>
          <a:p>
            <a:pPr eaLnBrk="1" hangingPunct="1"/>
            <a:r>
              <a:rPr lang="en-US" b="1" dirty="0"/>
              <a:t>Instructor </a:t>
            </a:r>
            <a:r>
              <a:rPr lang="en-US" b="1" dirty="0" smtClean="0"/>
              <a:t>Notes</a:t>
            </a:r>
          </a:p>
          <a:p>
            <a:pPr marL="171450" indent="-171450" eaLnBrk="1" hangingPunct="1">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Work with small groups or conduct training by area. </a:t>
            </a:r>
            <a:endParaRPr lang="en-US" b="1" dirty="0"/>
          </a:p>
        </p:txBody>
      </p:sp>
    </p:spTree>
    <p:extLst>
      <p:ext uri="{BB962C8B-B14F-4D97-AF65-F5344CB8AC3E}">
        <p14:creationId xmlns:p14="http://schemas.microsoft.com/office/powerpoint/2010/main" val="74268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9707471-1AE3-2B46-BF66-DFD8A6FEEF50}" type="slidenum">
              <a:rPr lang="en-US" sz="1200" b="0">
                <a:solidFill>
                  <a:prstClr val="black"/>
                </a:solidFill>
              </a:rPr>
              <a:pPr eaLnBrk="1" hangingPunct="1">
                <a:defRPr/>
              </a:pPr>
              <a:t>28</a:t>
            </a:fld>
            <a:endParaRPr lang="en-US" sz="1200" b="0" dirty="0">
              <a:solidFill>
                <a:prstClr val="black"/>
              </a:solidFill>
            </a:endParaRPr>
          </a:p>
        </p:txBody>
      </p:sp>
      <p:sp>
        <p:nvSpPr>
          <p:cNvPr id="568323" name="Rectangle 2"/>
          <p:cNvSpPr>
            <a:spLocks noGrp="1" noRot="1" noChangeAspect="1" noChangeArrowheads="1" noTextEdit="1"/>
          </p:cNvSpPr>
          <p:nvPr>
            <p:ph type="sldImg"/>
          </p:nvPr>
        </p:nvSpPr>
        <p:spPr>
          <a:xfrm>
            <a:off x="1144588" y="685800"/>
            <a:ext cx="4572000" cy="3429000"/>
          </a:xfrm>
          <a:ln/>
        </p:spPr>
      </p:sp>
      <p:sp>
        <p:nvSpPr>
          <p:cNvPr id="2" name="Notes Placeholder 1"/>
          <p:cNvSpPr>
            <a:spLocks noGrp="1"/>
          </p:cNvSpPr>
          <p:nvPr>
            <p:ph type="body" idx="1"/>
          </p:nvPr>
        </p:nvSpPr>
        <p:spPr>
          <a:xfrm>
            <a:off x="849485" y="4347148"/>
            <a:ext cx="5486711" cy="4114488"/>
          </a:xfrm>
        </p:spPr>
        <p:txBody>
          <a:bodyPr/>
          <a:lstStyle/>
          <a:p>
            <a:pPr eaLnBrk="1" hangingPunct="1"/>
            <a:endParaRPr lang="en-US" b="0" dirty="0" smtClean="0"/>
          </a:p>
        </p:txBody>
      </p:sp>
    </p:spTree>
    <p:extLst>
      <p:ext uri="{BB962C8B-B14F-4D97-AF65-F5344CB8AC3E}">
        <p14:creationId xmlns:p14="http://schemas.microsoft.com/office/powerpoint/2010/main" val="3491725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29</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smtClean="0">
                <a:latin typeface="Times New Roman" charset="0"/>
                <a:cs typeface="+mn-cs"/>
              </a:rPr>
              <a:t>Instructor Notes:</a:t>
            </a:r>
          </a:p>
          <a:p>
            <a:pPr marL="112163" indent="-112163">
              <a:defRPr/>
            </a:pPr>
            <a:r>
              <a:rPr lang="en-US" dirty="0" smtClean="0">
                <a:latin typeface="Times New Roman" charset="0"/>
                <a:cs typeface="+mn-cs"/>
              </a:rPr>
              <a:t>Review the content covered by using the </a:t>
            </a:r>
            <a:r>
              <a:rPr lang="en-US" i="1" dirty="0" smtClean="0">
                <a:latin typeface="Times New Roman" charset="0"/>
                <a:cs typeface="+mn-cs"/>
              </a:rPr>
              <a:t>Food Safety Showdown </a:t>
            </a:r>
            <a:r>
              <a:rPr lang="en-US" dirty="0" smtClean="0">
                <a:latin typeface="Times New Roman" charset="0"/>
                <a:cs typeface="+mn-cs"/>
              </a:rPr>
              <a:t>game versions A and B</a:t>
            </a:r>
            <a:r>
              <a:rPr lang="en-US" baseline="0" dirty="0" smtClean="0">
                <a:latin typeface="Times New Roman" charset="0"/>
                <a:cs typeface="+mn-cs"/>
              </a:rPr>
              <a:t>. As an alternative, you can use the Multiple Choice Review Questions PowerPoint presentation. </a:t>
            </a:r>
            <a:r>
              <a:rPr lang="en-US" b="0" dirty="0" smtClean="0">
                <a:latin typeface="Times New Roman" charset="0"/>
              </a:rPr>
              <a:t>These</a:t>
            </a:r>
            <a:r>
              <a:rPr lang="en-US" b="0" baseline="0" dirty="0" smtClean="0">
                <a:latin typeface="Times New Roman" charset="0"/>
              </a:rPr>
              <a:t> </a:t>
            </a:r>
            <a:r>
              <a:rPr lang="en-US" dirty="0" smtClean="0">
                <a:latin typeface="Times New Roman" pitchFamily="18" charset="0"/>
                <a:ea typeface="ＭＳ Ｐゴシック" charset="0"/>
                <a:cs typeface="ＭＳ Ｐゴシック" charset="0"/>
              </a:rPr>
              <a:t>activities can be downloaded from ServSafe.com</a:t>
            </a:r>
            <a:endParaRPr lang="en-US" dirty="0">
              <a:latin typeface="Times New Roman" charset="0"/>
              <a:cs typeface="+mn-cs"/>
            </a:endParaRPr>
          </a:p>
        </p:txBody>
      </p:sp>
    </p:spTree>
    <p:extLst>
      <p:ext uri="{BB962C8B-B14F-4D97-AF65-F5344CB8AC3E}">
        <p14:creationId xmlns:p14="http://schemas.microsoft.com/office/powerpoint/2010/main" val="2939997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2163" indent="-112163">
              <a:spcBef>
                <a:spcPct val="50000"/>
              </a:spcBef>
              <a:buSzPct val="80000"/>
              <a:buFontTx/>
              <a:buChar char="•"/>
              <a:defRPr/>
            </a:pPr>
            <a:r>
              <a:rPr lang="en-US" dirty="0">
                <a:latin typeface="Times New Roman" pitchFamily="18" charset="0"/>
                <a:ea typeface="ＭＳ Ｐゴシック" charset="0"/>
                <a:cs typeface="ＭＳ Ｐゴシック" charset="0"/>
              </a:rPr>
              <a:t>The slides in this section should be used to teach the additional content not included in the DVD.</a:t>
            </a:r>
          </a:p>
          <a:p>
            <a:pPr marL="112163" indent="-112163">
              <a:defRPr/>
            </a:pPr>
            <a:endParaRPr lang="en-US" dirty="0">
              <a:latin typeface="Times New Roman" charset="0"/>
              <a:cs typeface="+mn-cs"/>
            </a:endParaRPr>
          </a:p>
        </p:txBody>
      </p:sp>
    </p:spTree>
    <p:extLst>
      <p:ext uri="{BB962C8B-B14F-4D97-AF65-F5344CB8AC3E}">
        <p14:creationId xmlns:p14="http://schemas.microsoft.com/office/powerpoint/2010/main" val="1465589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A377163-F57B-E840-9BF6-5F15634B9ADC}" type="slidenum">
              <a:rPr lang="en-US" sz="1200" b="0">
                <a:solidFill>
                  <a:prstClr val="black"/>
                </a:solidFill>
              </a:rPr>
              <a:pPr eaLnBrk="1" hangingPunct="1">
                <a:defRPr/>
              </a:pPr>
              <a:t>4</a:t>
            </a:fld>
            <a:endParaRPr lang="en-US" sz="1200" b="0" dirty="0">
              <a:solidFill>
                <a:prstClr val="black"/>
              </a:solidFill>
            </a:endParaRPr>
          </a:p>
        </p:txBody>
      </p:sp>
      <p:sp>
        <p:nvSpPr>
          <p:cNvPr id="537603"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marL="112163" indent="-112163"/>
            <a:endParaRPr lang="en-US" b="0" dirty="0" smtClean="0">
              <a:latin typeface="Times New Roman" charset="0"/>
              <a:cs typeface="+mn-cs"/>
            </a:endParaRPr>
          </a:p>
        </p:txBody>
      </p:sp>
    </p:spTree>
    <p:extLst>
      <p:ext uri="{BB962C8B-B14F-4D97-AF65-F5344CB8AC3E}">
        <p14:creationId xmlns:p14="http://schemas.microsoft.com/office/powerpoint/2010/main" val="3366058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5</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b="1" dirty="0" smtClean="0">
                <a:latin typeface="Times New Roman" charset="0"/>
                <a:cs typeface="Times New Roman" charset="0"/>
              </a:rPr>
              <a:t>Instructor Notes</a:t>
            </a:r>
          </a:p>
          <a:p>
            <a:pPr marL="171450" marR="0" indent="-17145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The answer is B. Only use cleaners for their intended purpose. </a:t>
            </a:r>
            <a:r>
              <a:rPr lang="en-US" sz="1200" b="1" i="0" u="none" strike="noStrike" kern="1200" baseline="0" dirty="0" smtClean="0">
                <a:solidFill>
                  <a:schemeClr val="tx1"/>
                </a:solidFill>
                <a:latin typeface="+mn-lt"/>
                <a:ea typeface="+mn-ea"/>
                <a:cs typeface="+mn-cs"/>
              </a:rPr>
              <a:t>NEVER </a:t>
            </a:r>
            <a:r>
              <a:rPr lang="en-US" sz="1200" b="0" i="0" u="none" strike="noStrike" kern="1200" baseline="0" dirty="0" smtClean="0">
                <a:solidFill>
                  <a:schemeClr val="tx1"/>
                </a:solidFill>
                <a:latin typeface="+mn-lt"/>
                <a:ea typeface="+mn-ea"/>
                <a:cs typeface="+mn-cs"/>
              </a:rPr>
              <a:t>use one type of cleaner in place of another unless the intended use is the same.</a:t>
            </a:r>
            <a:endParaRPr lang="en-US" b="1" dirty="0" smtClean="0">
              <a:latin typeface="Times New Roman" charset="0"/>
              <a:cs typeface="Times New Roman" charset="0"/>
            </a:endParaRPr>
          </a:p>
        </p:txBody>
      </p:sp>
    </p:spTree>
    <p:extLst>
      <p:ext uri="{BB962C8B-B14F-4D97-AF65-F5344CB8AC3E}">
        <p14:creationId xmlns:p14="http://schemas.microsoft.com/office/powerpoint/2010/main" val="3346404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31FE41A-DD89-214A-9D48-47F8E3CAC923}" type="slidenum">
              <a:rPr lang="en-US" sz="1200" b="0">
                <a:solidFill>
                  <a:prstClr val="black"/>
                </a:solidFill>
              </a:rPr>
              <a:pPr eaLnBrk="1" hangingPunct="1">
                <a:defRPr/>
              </a:pPr>
              <a:t>6</a:t>
            </a:fld>
            <a:endParaRPr lang="en-US" sz="1200" b="0" dirty="0">
              <a:solidFill>
                <a:prstClr val="black"/>
              </a:solidFill>
            </a:endParaRPr>
          </a:p>
        </p:txBody>
      </p:sp>
      <p:sp>
        <p:nvSpPr>
          <p:cNvPr id="553987" name="Rectangle 2"/>
          <p:cNvSpPr>
            <a:spLocks noGrp="1" noRot="1" noChangeAspect="1" noChangeArrowheads="1" noTextEdit="1"/>
          </p:cNvSpPr>
          <p:nvPr>
            <p:ph type="sldImg"/>
          </p:nvPr>
        </p:nvSpPr>
        <p:spPr>
          <a:xfrm>
            <a:off x="1144588" y="685800"/>
            <a:ext cx="4572000" cy="3429000"/>
          </a:xfrm>
          <a:ln/>
        </p:spPr>
      </p:sp>
    </p:spTree>
    <p:extLst>
      <p:ext uri="{BB962C8B-B14F-4D97-AF65-F5344CB8AC3E}">
        <p14:creationId xmlns:p14="http://schemas.microsoft.com/office/powerpoint/2010/main" val="427863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1470029-A89C-3948-A056-70844596351F}" type="slidenum">
              <a:rPr lang="en-US" smtClean="0"/>
              <a:pPr>
                <a:defRPr/>
              </a:pPr>
              <a:t>7</a:t>
            </a:fld>
            <a:endParaRPr lang="en-US" dirty="0"/>
          </a:p>
        </p:txBody>
      </p:sp>
    </p:spTree>
    <p:extLst>
      <p:ext uri="{BB962C8B-B14F-4D97-AF65-F5344CB8AC3E}">
        <p14:creationId xmlns:p14="http://schemas.microsoft.com/office/powerpoint/2010/main" val="2993550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163" indent="-112163">
              <a:lnSpc>
                <a:spcPct val="80000"/>
              </a:lnSpc>
              <a:spcBef>
                <a:spcPct val="50000"/>
              </a:spcBef>
              <a:defRPr/>
            </a:pPr>
            <a:r>
              <a:rPr lang="en-US" b="1" dirty="0" smtClean="0">
                <a:ea typeface="+mn-ea"/>
                <a:cs typeface="Times New Roman" pitchFamily="18" charset="0"/>
              </a:rPr>
              <a:t>Instructor Notes</a:t>
            </a:r>
          </a:p>
          <a:p>
            <a:pPr marL="171450" indent="-171450">
              <a:lnSpc>
                <a:spcPct val="80000"/>
              </a:lnSpc>
              <a:spcBef>
                <a:spcPct val="50000"/>
              </a:spcBef>
              <a:buSzPct val="80000"/>
              <a:buFont typeface="Arial" panose="020B0604020202020204" pitchFamily="34" charset="0"/>
              <a:buChar char="•"/>
              <a:defRPr/>
            </a:pPr>
            <a:r>
              <a:rPr lang="en-US" dirty="0" smtClean="0">
                <a:latin typeface="Times"/>
                <a:ea typeface="+mn-ea"/>
                <a:cs typeface="Times New Roman" pitchFamily="18" charset="0"/>
              </a:rPr>
              <a:t>All surfaces must be cleaned and rinsed. This includes walls, storage shelves, and garbage containers. However, any surface that touches food, such as knives, stockpots, cutting boards, or prep tables, must be cleaned and sanitized.</a:t>
            </a:r>
            <a:endParaRPr lang="en-US" dirty="0" smtClean="0">
              <a:ea typeface="+mn-ea"/>
              <a:cs typeface="+mn-cs"/>
            </a:endParaRP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Scrape or remove food bits from the surface. </a:t>
            </a:r>
            <a:r>
              <a:rPr lang="en-US" dirty="0" smtClean="0">
                <a:ea typeface="+mn-ea"/>
                <a:cs typeface="Times New Roman" pitchFamily="18" charset="0"/>
              </a:rPr>
              <a:t>Use the correct cleaning tool such as a nylon brush or pad, or a cloth towel.</a:t>
            </a: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Wash the surface.</a:t>
            </a:r>
            <a:r>
              <a:rPr lang="en-US" dirty="0" smtClean="0">
                <a:ea typeface="+mn-ea"/>
                <a:cs typeface="Times New Roman" pitchFamily="18" charset="0"/>
              </a:rPr>
              <a:t> Prepare the cleaning solution with an approved cleaner. Wash the surface with the correct cleaning tool, such as a cloth towel.</a:t>
            </a: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Rinse the surface. </a:t>
            </a:r>
            <a:r>
              <a:rPr lang="en-US" dirty="0" smtClean="0">
                <a:ea typeface="+mn-ea"/>
                <a:cs typeface="Times New Roman" pitchFamily="18" charset="0"/>
              </a:rPr>
              <a:t>Use clean water. Rinse the surface with the correct cleaning tool such as a cloth towel.</a:t>
            </a: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Sanitize the surface.</a:t>
            </a:r>
            <a:r>
              <a:rPr lang="en-US" dirty="0" smtClean="0">
                <a:ea typeface="+mn-ea"/>
                <a:cs typeface="Times New Roman" pitchFamily="18" charset="0"/>
              </a:rPr>
              <a:t> Use the correct sanitizing solution. Prepare the concentration per manufacturer requirements. Use the correct tool, such as a cloth towel, to sanitize the surface. Make sure the entire surface has come in contact with the sanitizing solution.</a:t>
            </a: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Allow the surface to air-dry.</a:t>
            </a:r>
          </a:p>
          <a:p>
            <a:pPr marL="112163" indent="-112163">
              <a:lnSpc>
                <a:spcPct val="80000"/>
              </a:lnSpc>
              <a:spcBef>
                <a:spcPct val="50000"/>
              </a:spcBef>
              <a:defRPr/>
            </a:pPr>
            <a:endParaRPr lang="en-US" dirty="0" smtClean="0">
              <a:ea typeface="+mn-ea"/>
              <a:cs typeface="+mn-cs"/>
            </a:endParaRPr>
          </a:p>
          <a:p>
            <a:endParaRPr lang="en-US" dirty="0"/>
          </a:p>
        </p:txBody>
      </p:sp>
      <p:sp>
        <p:nvSpPr>
          <p:cNvPr id="4" name="Slide Number Placeholder 3"/>
          <p:cNvSpPr>
            <a:spLocks noGrp="1"/>
          </p:cNvSpPr>
          <p:nvPr>
            <p:ph type="sldNum" sz="quarter" idx="10"/>
          </p:nvPr>
        </p:nvSpPr>
        <p:spPr/>
        <p:txBody>
          <a:bodyPr/>
          <a:lstStyle/>
          <a:p>
            <a:fld id="{6E113976-0BB7-43CD-B8AA-A45C1DB02039}" type="slidenum">
              <a:rPr lang="en-US" smtClean="0"/>
              <a:t>8</a:t>
            </a:fld>
            <a:endParaRPr lang="en-US" dirty="0"/>
          </a:p>
        </p:txBody>
      </p:sp>
    </p:spTree>
    <p:extLst>
      <p:ext uri="{BB962C8B-B14F-4D97-AF65-F5344CB8AC3E}">
        <p14:creationId xmlns:p14="http://schemas.microsoft.com/office/powerpoint/2010/main" val="2918492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solidFill>
                  <a:prstClr val="black"/>
                </a:solidFill>
              </a:rPr>
              <a:pPr/>
              <a:t>9</a:t>
            </a:fld>
            <a:endParaRPr lang="en-US" dirty="0">
              <a:solidFill>
                <a:prstClr val="black"/>
              </a:solidFill>
            </a:endParaRPr>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r>
              <a:rPr lang="en-US" dirty="0" smtClean="0">
                <a:latin typeface="Times New Roman" pitchFamily="18" charset="0"/>
                <a:ea typeface="ＭＳ Ｐゴシック" charset="0"/>
                <a:cs typeface="ＭＳ Ｐゴシック" charset="0"/>
              </a:rPr>
              <a:t>The answer is A. </a:t>
            </a:r>
            <a:r>
              <a:rPr lang="en-US" sz="1200" b="0" dirty="0" smtClean="0">
                <a:solidFill>
                  <a:srgbClr val="FF0000"/>
                </a:solidFill>
                <a:latin typeface="Arial Narrow"/>
              </a:rPr>
              <a:t>Food-contact surfaces need to be cleaned and sanitized after handling different raw TCS fruits and vegetables.</a:t>
            </a:r>
          </a:p>
          <a:p>
            <a:pPr marL="112163" marR="0" indent="-112163" algn="l" defTabSz="897301" rtl="0" eaLnBrk="1" fontAlgn="base" latinLnBrk="0" hangingPunct="1">
              <a:lnSpc>
                <a:spcPct val="100000"/>
              </a:lnSpc>
              <a:spcBef>
                <a:spcPct val="30000"/>
              </a:spcBef>
              <a:spcAft>
                <a:spcPct val="0"/>
              </a:spcAft>
              <a:buClrTx/>
              <a:buSzTx/>
              <a:buFontTx/>
              <a:buChar char="•"/>
              <a:tabLst/>
              <a:defRPr/>
            </a:pPr>
            <a:endParaRPr lang="en-US" sz="1200" b="0" dirty="0" smtClean="0">
              <a:solidFill>
                <a:srgbClr val="FF0000"/>
              </a:solidFill>
              <a:latin typeface="Arial Narrow"/>
            </a:endParaRPr>
          </a:p>
          <a:p>
            <a:pPr marL="0" marR="0" indent="0" algn="l" defTabSz="897301" rtl="0" eaLnBrk="1" fontAlgn="base" latinLnBrk="0" hangingPunct="1">
              <a:lnSpc>
                <a:spcPct val="100000"/>
              </a:lnSpc>
              <a:spcBef>
                <a:spcPct val="30000"/>
              </a:spcBef>
              <a:spcAft>
                <a:spcPct val="0"/>
              </a:spcAft>
              <a:buClrTx/>
              <a:buSzTx/>
              <a:buFontTx/>
              <a:buNone/>
              <a:tabLst/>
              <a:defRPr/>
            </a:pPr>
            <a:endParaRPr lang="en-US" b="0"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99852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3333" y="1023597"/>
            <a:ext cx="3183470" cy="941534"/>
          </a:xfrm>
          <a:prstGeom prst="rect">
            <a:avLst/>
          </a:prstGeom>
        </p:spPr>
      </p:pic>
      <p:pic>
        <p:nvPicPr>
          <p:cNvPr id="9"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8466"/>
            <a:ext cx="5519934" cy="68664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spTree>
    <p:extLst>
      <p:ext uri="{BB962C8B-B14F-4D97-AF65-F5344CB8AC3E}">
        <p14:creationId xmlns:p14="http://schemas.microsoft.com/office/powerpoint/2010/main" val="28345796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9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9939" y="0"/>
            <a:ext cx="5297556"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64336" y="1017091"/>
            <a:ext cx="2120129" cy="1302035"/>
          </a:xfrm>
          <a:prstGeom prst="rect">
            <a:avLst/>
          </a:prstGeom>
        </p:spPr>
      </p:pic>
    </p:spTree>
    <p:extLst>
      <p:ext uri="{BB962C8B-B14F-4D97-AF65-F5344CB8AC3E}">
        <p14:creationId xmlns:p14="http://schemas.microsoft.com/office/powerpoint/2010/main" val="5284581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Managerbook slide">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l="-137"/>
          <a:stretch/>
        </p:blipFill>
        <p:spPr bwMode="auto">
          <a:xfrm flipH="1">
            <a:off x="0" y="0"/>
            <a:ext cx="5314950" cy="685800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sp>
        <p:nvSpPr>
          <p:cNvPr id="6" name="TextBox 5"/>
          <p:cNvSpPr txBox="1"/>
          <p:nvPr userDrawn="1"/>
        </p:nvSpPr>
        <p:spPr>
          <a:xfrm>
            <a:off x="5372100" y="1028700"/>
            <a:ext cx="3613029" cy="772519"/>
          </a:xfrm>
          <a:prstGeom prst="rect">
            <a:avLst/>
          </a:prstGeom>
          <a:noFill/>
        </p:spPr>
        <p:txBody>
          <a:bodyPr wrap="none" rtlCol="0">
            <a:spAutoFit/>
          </a:bodyPr>
          <a:lstStyle/>
          <a:p>
            <a:pPr>
              <a:lnSpc>
                <a:spcPct val="80000"/>
              </a:lnSpc>
            </a:pPr>
            <a:r>
              <a:rPr lang="en-US" sz="2400" b="0" dirty="0" smtClean="0">
                <a:solidFill>
                  <a:schemeClr val="tx1"/>
                </a:solidFill>
                <a:latin typeface="Arial"/>
                <a:cs typeface="Arial"/>
              </a:rPr>
              <a:t>7</a:t>
            </a:r>
            <a:r>
              <a:rPr lang="en-US" sz="2400" b="0" baseline="30000" dirty="0" smtClean="0">
                <a:solidFill>
                  <a:schemeClr val="tx1"/>
                </a:solidFill>
                <a:latin typeface="Arial"/>
                <a:cs typeface="Arial"/>
              </a:rPr>
              <a:t>th</a:t>
            </a:r>
            <a:r>
              <a:rPr lang="en-US" sz="2400" b="0" dirty="0" smtClean="0">
                <a:solidFill>
                  <a:schemeClr val="tx1"/>
                </a:solidFill>
                <a:latin typeface="Arial"/>
                <a:cs typeface="Arial"/>
              </a:rPr>
              <a:t> Edition</a:t>
            </a:r>
            <a:br>
              <a:rPr lang="en-US" sz="2400" b="0" dirty="0" smtClean="0">
                <a:solidFill>
                  <a:schemeClr val="tx1"/>
                </a:solidFill>
                <a:latin typeface="Arial"/>
                <a:cs typeface="Arial"/>
              </a:rPr>
            </a:br>
            <a:r>
              <a:rPr lang="en-US" sz="3000" b="1" i="0" dirty="0" err="1" smtClean="0">
                <a:solidFill>
                  <a:schemeClr val="tx1"/>
                </a:solidFill>
                <a:latin typeface="Arial"/>
                <a:cs typeface="Arial"/>
              </a:rPr>
              <a:t>ServSafe</a:t>
            </a:r>
            <a:r>
              <a:rPr lang="en-US" sz="3000" b="1" i="0" dirty="0" smtClean="0">
                <a:solidFill>
                  <a:schemeClr val="tx1"/>
                </a:solidFill>
                <a:latin typeface="Arial"/>
                <a:cs typeface="Arial"/>
              </a:rPr>
              <a:t> Manager </a:t>
            </a:r>
            <a:endParaRPr lang="en-US" sz="3000" b="1" i="0" dirty="0">
              <a:solidFill>
                <a:schemeClr val="tx1"/>
              </a:solidFill>
              <a:latin typeface="Arial"/>
              <a:cs typeface="Arial"/>
            </a:endParaRPr>
          </a:p>
        </p:txBody>
      </p:sp>
      <p:sp>
        <p:nvSpPr>
          <p:cNvPr id="3" name="Text Placeholder 2"/>
          <p:cNvSpPr>
            <a:spLocks noGrp="1"/>
          </p:cNvSpPr>
          <p:nvPr>
            <p:ph type="body" sz="quarter" idx="10"/>
          </p:nvPr>
        </p:nvSpPr>
        <p:spPr>
          <a:xfrm>
            <a:off x="5324236" y="3455255"/>
            <a:ext cx="3819764" cy="1997404"/>
          </a:xfrm>
        </p:spPr>
        <p:txBody>
          <a:bodyPr/>
          <a:lstStyle>
            <a:lvl1pPr marL="0" indent="0" algn="ctr">
              <a:buFontTx/>
              <a:buNone/>
              <a:defRPr sz="40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66034722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6763601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3 image right">
    <p:spTree>
      <p:nvGrpSpPr>
        <p:cNvPr id="1" name=""/>
        <p:cNvGrpSpPr/>
        <p:nvPr/>
      </p:nvGrpSpPr>
      <p:grpSpPr>
        <a:xfrm>
          <a:off x="0" y="0"/>
          <a:ext cx="0" cy="0"/>
          <a:chOff x="0" y="0"/>
          <a:chExt cx="0" cy="0"/>
        </a:xfrm>
      </p:grpSpPr>
      <p:sp>
        <p:nvSpPr>
          <p:cNvPr id="11" name="Picture Placeholder 9"/>
          <p:cNvSpPr>
            <a:spLocks noGrp="1"/>
          </p:cNvSpPr>
          <p:nvPr>
            <p:ph type="pic" sz="quarter" idx="13"/>
          </p:nvPr>
        </p:nvSpPr>
        <p:spPr>
          <a:xfrm>
            <a:off x="6522896" y="2425700"/>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2" name="Picture Placeholder 9"/>
          <p:cNvSpPr>
            <a:spLocks noGrp="1"/>
          </p:cNvSpPr>
          <p:nvPr>
            <p:ph type="pic" sz="quarter" idx="14"/>
          </p:nvPr>
        </p:nvSpPr>
        <p:spPr>
          <a:xfrm>
            <a:off x="6522896" y="3657600"/>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0" name="Picture Placeholder 9"/>
          <p:cNvSpPr>
            <a:spLocks noGrp="1"/>
          </p:cNvSpPr>
          <p:nvPr>
            <p:ph type="pic" sz="quarter" idx="12"/>
          </p:nvPr>
        </p:nvSpPr>
        <p:spPr>
          <a:xfrm>
            <a:off x="6523038" y="1243013"/>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561022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31935819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1 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6523038" y="1243013"/>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533937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5789112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1 large 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6102626" y="1243013"/>
            <a:ext cx="2604812" cy="4184904"/>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533937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16612841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active_Title, Content_2 answer_why?_new build">
    <p:spTree>
      <p:nvGrpSpPr>
        <p:cNvPr id="1" name=""/>
        <p:cNvGrpSpPr/>
        <p:nvPr/>
      </p:nvGrpSpPr>
      <p:grpSpPr>
        <a:xfrm>
          <a:off x="0" y="0"/>
          <a:ext cx="0" cy="0"/>
          <a:chOff x="0" y="0"/>
          <a:chExt cx="0" cy="0"/>
        </a:xfrm>
      </p:grpSpPr>
      <p:sp>
        <p:nvSpPr>
          <p:cNvPr id="17" name="Text Placeholder 15"/>
          <p:cNvSpPr>
            <a:spLocks noGrp="1"/>
          </p:cNvSpPr>
          <p:nvPr>
            <p:ph type="body" sz="quarter" idx="15"/>
          </p:nvPr>
        </p:nvSpPr>
        <p:spPr>
          <a:xfrm>
            <a:off x="1109131" y="2787071"/>
            <a:ext cx="3894667" cy="405295"/>
          </a:xfrm>
        </p:spPr>
        <p:txBody>
          <a:bodyPr/>
          <a:lstStyle>
            <a:lvl1pPr>
              <a:defRPr b="0">
                <a:solidFill>
                  <a:schemeClr val="tx1"/>
                </a:solidFill>
              </a:defRPr>
            </a:lvl1pPr>
          </a:lstStyle>
          <a:p>
            <a:pPr lvl="0"/>
            <a:r>
              <a:rPr lang="en-US" dirty="0" smtClean="0"/>
              <a:t>Click to edit Master text styles</a:t>
            </a:r>
          </a:p>
        </p:txBody>
      </p:sp>
      <p:sp>
        <p:nvSpPr>
          <p:cNvPr id="16" name="Text Placeholder 15"/>
          <p:cNvSpPr>
            <a:spLocks noGrp="1"/>
          </p:cNvSpPr>
          <p:nvPr>
            <p:ph type="body" sz="quarter" idx="14"/>
          </p:nvPr>
        </p:nvSpPr>
        <p:spPr>
          <a:xfrm>
            <a:off x="1092197" y="2145803"/>
            <a:ext cx="3894667" cy="405295"/>
          </a:xfrm>
        </p:spPr>
        <p:txBody>
          <a:bodyPr/>
          <a:lstStyle>
            <a:lvl1pPr>
              <a:defRPr b="0">
                <a:solidFill>
                  <a:schemeClr val="tx1"/>
                </a:solidFill>
              </a:defRPr>
            </a:lvl1pPr>
          </a:lstStyle>
          <a:p>
            <a:pPr lvl="0"/>
            <a:r>
              <a:rPr lang="en-US" dirty="0" smtClean="0"/>
              <a:t>Click to edit Master text styles</a:t>
            </a:r>
          </a:p>
        </p:txBody>
      </p:sp>
      <p:sp>
        <p:nvSpPr>
          <p:cNvPr id="14" name="Text Placeholder 13"/>
          <p:cNvSpPr>
            <a:spLocks noGrp="1"/>
          </p:cNvSpPr>
          <p:nvPr>
            <p:ph type="body" sz="quarter" idx="13"/>
          </p:nvPr>
        </p:nvSpPr>
        <p:spPr>
          <a:xfrm>
            <a:off x="390525" y="1151467"/>
            <a:ext cx="8612188" cy="457200"/>
          </a:xfrm>
        </p:spPr>
        <p:txBody>
          <a:body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18" name="Text Placeholder 15"/>
          <p:cNvSpPr>
            <a:spLocks noGrp="1"/>
          </p:cNvSpPr>
          <p:nvPr>
            <p:ph type="body" sz="quarter" idx="16"/>
          </p:nvPr>
        </p:nvSpPr>
        <p:spPr>
          <a:xfrm>
            <a:off x="3742263" y="3166556"/>
            <a:ext cx="4980517" cy="2158977"/>
          </a:xfrm>
        </p:spPr>
        <p:txBody>
          <a:bodyPr/>
          <a:lstStyle>
            <a:lvl1pPr>
              <a:defRPr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54794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ractive_Title, Content_1 image place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7"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18455737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active_Title, Content_1 image_new build">
    <p:spTree>
      <p:nvGrpSpPr>
        <p:cNvPr id="1" name=""/>
        <p:cNvGrpSpPr/>
        <p:nvPr/>
      </p:nvGrpSpPr>
      <p:grpSpPr>
        <a:xfrm>
          <a:off x="0" y="0"/>
          <a:ext cx="0" cy="0"/>
          <a:chOff x="0" y="0"/>
          <a:chExt cx="0" cy="0"/>
        </a:xfrm>
      </p:grpSpPr>
      <p:sp>
        <p:nvSpPr>
          <p:cNvPr id="17" name="Text Placeholder 15"/>
          <p:cNvSpPr>
            <a:spLocks noGrp="1"/>
          </p:cNvSpPr>
          <p:nvPr>
            <p:ph type="body" sz="quarter" idx="15"/>
          </p:nvPr>
        </p:nvSpPr>
        <p:spPr>
          <a:xfrm>
            <a:off x="3801533" y="2548685"/>
            <a:ext cx="3894667" cy="405295"/>
          </a:xfrm>
        </p:spPr>
        <p:txBody>
          <a:bodyPr/>
          <a:lstStyle>
            <a:lvl1pPr>
              <a:defRPr b="0">
                <a:solidFill>
                  <a:schemeClr val="tx1"/>
                </a:solidFill>
              </a:defRPr>
            </a:lvl1pPr>
          </a:lstStyle>
          <a:p>
            <a:pPr lvl="0"/>
            <a:r>
              <a:rPr lang="en-US" dirty="0" smtClean="0"/>
              <a:t>Click to edit Master text styles</a:t>
            </a:r>
          </a:p>
        </p:txBody>
      </p:sp>
      <p:sp>
        <p:nvSpPr>
          <p:cNvPr id="16" name="Text Placeholder 15"/>
          <p:cNvSpPr>
            <a:spLocks noGrp="1"/>
          </p:cNvSpPr>
          <p:nvPr>
            <p:ph type="body" sz="quarter" idx="14"/>
          </p:nvPr>
        </p:nvSpPr>
        <p:spPr>
          <a:xfrm>
            <a:off x="3793069" y="2111935"/>
            <a:ext cx="3894667" cy="405295"/>
          </a:xfrm>
        </p:spPr>
        <p:txBody>
          <a:bodyPr/>
          <a:lstStyle>
            <a:lvl1pPr>
              <a:defRPr b="0">
                <a:solidFill>
                  <a:schemeClr val="tx1"/>
                </a:solidFill>
              </a:defRPr>
            </a:lvl1pPr>
          </a:lstStyle>
          <a:p>
            <a:pPr lvl="0"/>
            <a:r>
              <a:rPr lang="en-US" dirty="0" smtClean="0"/>
              <a:t>Click to edit Master text styles</a:t>
            </a:r>
          </a:p>
        </p:txBody>
      </p:sp>
      <p:sp>
        <p:nvSpPr>
          <p:cNvPr id="14" name="Text Placeholder 13"/>
          <p:cNvSpPr>
            <a:spLocks noGrp="1"/>
          </p:cNvSpPr>
          <p:nvPr>
            <p:ph type="body" sz="quarter" idx="13"/>
          </p:nvPr>
        </p:nvSpPr>
        <p:spPr>
          <a:xfrm>
            <a:off x="390525" y="1151467"/>
            <a:ext cx="8612188" cy="457200"/>
          </a:xfrm>
        </p:spPr>
        <p:txBody>
          <a:body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7"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Text Placeholder 15"/>
          <p:cNvSpPr>
            <a:spLocks noGrp="1"/>
          </p:cNvSpPr>
          <p:nvPr>
            <p:ph type="body" sz="quarter" idx="16"/>
          </p:nvPr>
        </p:nvSpPr>
        <p:spPr>
          <a:xfrm>
            <a:off x="3801532" y="3166556"/>
            <a:ext cx="4980517" cy="2158977"/>
          </a:xfrm>
        </p:spPr>
        <p:txBody>
          <a:bodyPr/>
          <a:lstStyle>
            <a:lvl1pPr>
              <a:defRPr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8574408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ractive_Title, A/B_2image placement">
    <p:spTree>
      <p:nvGrpSpPr>
        <p:cNvPr id="1" name=""/>
        <p:cNvGrpSpPr/>
        <p:nvPr/>
      </p:nvGrpSpPr>
      <p:grpSpPr>
        <a:xfrm>
          <a:off x="0" y="0"/>
          <a:ext cx="0" cy="0"/>
          <a:chOff x="0" y="0"/>
          <a:chExt cx="0" cy="0"/>
        </a:xfrm>
      </p:grpSpPr>
      <p:sp>
        <p:nvSpPr>
          <p:cNvPr id="15" name="Picture Placeholder 10"/>
          <p:cNvSpPr>
            <a:spLocks noGrp="1"/>
          </p:cNvSpPr>
          <p:nvPr>
            <p:ph type="pic" sz="quarter" idx="13"/>
          </p:nvPr>
        </p:nvSpPr>
        <p:spPr>
          <a:xfrm>
            <a:off x="4428353" y="2068394"/>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7" name="Picture Placeholder 10"/>
          <p:cNvSpPr>
            <a:spLocks noGrp="1"/>
          </p:cNvSpPr>
          <p:nvPr>
            <p:ph type="pic" sz="quarter" idx="12"/>
          </p:nvPr>
        </p:nvSpPr>
        <p:spPr>
          <a:xfrm>
            <a:off x="821658" y="2060172"/>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6" name="Text Box 6"/>
          <p:cNvSpPr txBox="1">
            <a:spLocks noChangeArrowheads="1"/>
          </p:cNvSpPr>
          <p:nvPr userDrawn="1"/>
        </p:nvSpPr>
        <p:spPr bwMode="auto">
          <a:xfrm>
            <a:off x="1920491" y="1579125"/>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a:solidFill>
                  <a:srgbClr val="000000"/>
                </a:solidFill>
                <a:latin typeface="Arial Narrow"/>
              </a:rPr>
              <a:t>A.</a:t>
            </a:r>
            <a:r>
              <a:rPr lang="en-US" sz="2400" b="1" dirty="0">
                <a:solidFill>
                  <a:srgbClr val="000000"/>
                </a:solidFill>
                <a:latin typeface="Arial Narrow"/>
              </a:rPr>
              <a:t> </a:t>
            </a:r>
          </a:p>
        </p:txBody>
      </p:sp>
      <p:sp>
        <p:nvSpPr>
          <p:cNvPr id="10" name="Text Box 6"/>
          <p:cNvSpPr txBox="1">
            <a:spLocks noChangeArrowheads="1"/>
          </p:cNvSpPr>
          <p:nvPr userDrawn="1"/>
        </p:nvSpPr>
        <p:spPr bwMode="auto">
          <a:xfrm>
            <a:off x="5600925" y="1576257"/>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smtClean="0">
                <a:solidFill>
                  <a:srgbClr val="000000"/>
                </a:solidFill>
                <a:latin typeface="Arial Narrow"/>
              </a:rPr>
              <a:t>B. </a:t>
            </a:r>
            <a:endParaRPr lang="en-US" sz="2400" b="0" dirty="0">
              <a:solidFill>
                <a:srgbClr val="000000"/>
              </a:solidFill>
              <a:latin typeface="Arial Narrow"/>
            </a:endParaRPr>
          </a:p>
        </p:txBody>
      </p:sp>
    </p:spTree>
    <p:extLst>
      <p:ext uri="{BB962C8B-B14F-4D97-AF65-F5344CB8AC3E}">
        <p14:creationId xmlns:p14="http://schemas.microsoft.com/office/powerpoint/2010/main" val="86105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t="-199"/>
          <a:stretch/>
        </p:blipFill>
        <p:spPr bwMode="auto">
          <a:xfrm>
            <a:off x="0" y="-8467"/>
            <a:ext cx="5283200"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745" y="1014131"/>
            <a:ext cx="2350577" cy="1236742"/>
          </a:xfrm>
          <a:prstGeom prst="rect">
            <a:avLst/>
          </a:prstGeom>
        </p:spPr>
      </p:pic>
    </p:spTree>
    <p:extLst>
      <p:ext uri="{BB962C8B-B14F-4D97-AF65-F5344CB8AC3E}">
        <p14:creationId xmlns:p14="http://schemas.microsoft.com/office/powerpoint/2010/main" val="12323342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eractive_Title, Content, 2image_new build">
    <p:spTree>
      <p:nvGrpSpPr>
        <p:cNvPr id="1" name=""/>
        <p:cNvGrpSpPr/>
        <p:nvPr/>
      </p:nvGrpSpPr>
      <p:grpSpPr>
        <a:xfrm>
          <a:off x="0" y="0"/>
          <a:ext cx="0" cy="0"/>
          <a:chOff x="0" y="0"/>
          <a:chExt cx="0" cy="0"/>
        </a:xfrm>
      </p:grpSpPr>
      <p:sp>
        <p:nvSpPr>
          <p:cNvPr id="23" name="Text Placeholder 22"/>
          <p:cNvSpPr>
            <a:spLocks noGrp="1"/>
          </p:cNvSpPr>
          <p:nvPr>
            <p:ph type="body" sz="quarter" idx="17"/>
          </p:nvPr>
        </p:nvSpPr>
        <p:spPr>
          <a:xfrm>
            <a:off x="736600" y="5359400"/>
            <a:ext cx="7789863" cy="363538"/>
          </a:xfrm>
        </p:spPr>
        <p:txBody>
          <a:bodyPr/>
          <a:lstStyle>
            <a:lvl1pPr>
              <a:defRPr b="0">
                <a:solidFill>
                  <a:srgbClr val="FF0000"/>
                </a:solidFill>
              </a:defRPr>
            </a:lvl1pPr>
          </a:lstStyle>
          <a:p>
            <a:pPr lvl="0"/>
            <a:r>
              <a:rPr lang="en-US" dirty="0" smtClean="0"/>
              <a:t>Click to edit Master text styles</a:t>
            </a:r>
          </a:p>
        </p:txBody>
      </p:sp>
      <p:sp>
        <p:nvSpPr>
          <p:cNvPr id="21" name="Text Placeholder 19"/>
          <p:cNvSpPr>
            <a:spLocks noGrp="1"/>
          </p:cNvSpPr>
          <p:nvPr>
            <p:ph type="body" sz="quarter" idx="16"/>
          </p:nvPr>
        </p:nvSpPr>
        <p:spPr>
          <a:xfrm>
            <a:off x="4532417" y="4878938"/>
            <a:ext cx="2639135" cy="390525"/>
          </a:xfrm>
        </p:spPr>
        <p:txBody>
          <a:bodyPr/>
          <a:lstStyle>
            <a:lvl1pPr>
              <a:defRPr b="0">
                <a:solidFill>
                  <a:schemeClr val="tx1"/>
                </a:solidFill>
              </a:defRPr>
            </a:lvl1pPr>
          </a:lstStyle>
          <a:p>
            <a:pPr lvl="0"/>
            <a:r>
              <a:rPr lang="en-US" dirty="0" smtClean="0"/>
              <a:t>Click to edit Master text styles</a:t>
            </a:r>
          </a:p>
        </p:txBody>
      </p:sp>
      <p:sp>
        <p:nvSpPr>
          <p:cNvPr id="20" name="Text Placeholder 19"/>
          <p:cNvSpPr>
            <a:spLocks noGrp="1"/>
          </p:cNvSpPr>
          <p:nvPr>
            <p:ph type="body" sz="quarter" idx="15"/>
          </p:nvPr>
        </p:nvSpPr>
        <p:spPr>
          <a:xfrm>
            <a:off x="879755" y="4876800"/>
            <a:ext cx="2655286" cy="390525"/>
          </a:xfrm>
        </p:spPr>
        <p:txBody>
          <a:bodyPr/>
          <a:lstStyle>
            <a:lvl1pPr>
              <a:defRPr b="0">
                <a:solidFill>
                  <a:schemeClr val="tx1"/>
                </a:solidFill>
              </a:defRPr>
            </a:lvl1pPr>
          </a:lstStyle>
          <a:p>
            <a:pPr lvl="0"/>
            <a:r>
              <a:rPr lang="en-US" dirty="0" smtClean="0"/>
              <a:t>Click to edit Master text styles</a:t>
            </a:r>
          </a:p>
        </p:txBody>
      </p:sp>
      <p:sp>
        <p:nvSpPr>
          <p:cNvPr id="16" name="Text Placeholder 15"/>
          <p:cNvSpPr>
            <a:spLocks noGrp="1"/>
          </p:cNvSpPr>
          <p:nvPr>
            <p:ph type="body" sz="quarter" idx="14"/>
          </p:nvPr>
        </p:nvSpPr>
        <p:spPr>
          <a:xfrm>
            <a:off x="400050" y="1047750"/>
            <a:ext cx="8602663" cy="457200"/>
          </a:xfrm>
        </p:spPr>
        <p:txBody>
          <a:bodyPr/>
          <a:lstStyle/>
          <a:p>
            <a:pPr lvl="0"/>
            <a:r>
              <a:rPr lang="en-US" dirty="0" smtClean="0"/>
              <a:t>Click to edit Master text styles</a:t>
            </a:r>
          </a:p>
        </p:txBody>
      </p:sp>
      <p:sp>
        <p:nvSpPr>
          <p:cNvPr id="15" name="Picture Placeholder 10"/>
          <p:cNvSpPr>
            <a:spLocks noGrp="1"/>
          </p:cNvSpPr>
          <p:nvPr>
            <p:ph type="pic" sz="quarter" idx="13"/>
          </p:nvPr>
        </p:nvSpPr>
        <p:spPr>
          <a:xfrm>
            <a:off x="4428353" y="2068394"/>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7" name="Picture Placeholder 10"/>
          <p:cNvSpPr>
            <a:spLocks noGrp="1"/>
          </p:cNvSpPr>
          <p:nvPr>
            <p:ph type="pic" sz="quarter" idx="12"/>
          </p:nvPr>
        </p:nvSpPr>
        <p:spPr>
          <a:xfrm>
            <a:off x="821658" y="2060172"/>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6" name="Text Box 6"/>
          <p:cNvSpPr txBox="1">
            <a:spLocks noChangeArrowheads="1"/>
          </p:cNvSpPr>
          <p:nvPr userDrawn="1"/>
        </p:nvSpPr>
        <p:spPr bwMode="auto">
          <a:xfrm>
            <a:off x="1920491" y="1579125"/>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a:solidFill>
                  <a:srgbClr val="000000"/>
                </a:solidFill>
                <a:latin typeface="Arial Narrow"/>
              </a:rPr>
              <a:t>A.</a:t>
            </a:r>
            <a:r>
              <a:rPr lang="en-US" sz="2400" b="1" dirty="0">
                <a:solidFill>
                  <a:srgbClr val="000000"/>
                </a:solidFill>
                <a:latin typeface="Arial Narrow"/>
              </a:rPr>
              <a:t> </a:t>
            </a:r>
          </a:p>
        </p:txBody>
      </p:sp>
      <p:sp>
        <p:nvSpPr>
          <p:cNvPr id="10" name="Text Box 6"/>
          <p:cNvSpPr txBox="1">
            <a:spLocks noChangeArrowheads="1"/>
          </p:cNvSpPr>
          <p:nvPr userDrawn="1"/>
        </p:nvSpPr>
        <p:spPr bwMode="auto">
          <a:xfrm>
            <a:off x="5600925" y="1576257"/>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smtClean="0">
                <a:solidFill>
                  <a:srgbClr val="000000"/>
                </a:solidFill>
                <a:latin typeface="Arial Narrow"/>
              </a:rPr>
              <a:t>B. </a:t>
            </a:r>
            <a:endParaRPr lang="en-US" sz="2400" b="0" dirty="0">
              <a:solidFill>
                <a:srgbClr val="000000"/>
              </a:solidFill>
              <a:latin typeface="Arial Narrow"/>
            </a:endParaRPr>
          </a:p>
        </p:txBody>
      </p:sp>
    </p:spTree>
    <p:extLst>
      <p:ext uri="{BB962C8B-B14F-4D97-AF65-F5344CB8AC3E}">
        <p14:creationId xmlns:p14="http://schemas.microsoft.com/office/powerpoint/2010/main" val="336322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eractive 1 image right_new build">
    <p:spTree>
      <p:nvGrpSpPr>
        <p:cNvPr id="1" name=""/>
        <p:cNvGrpSpPr/>
        <p:nvPr/>
      </p:nvGrpSpPr>
      <p:grpSpPr>
        <a:xfrm>
          <a:off x="0" y="0"/>
          <a:ext cx="0" cy="0"/>
          <a:chOff x="0" y="0"/>
          <a:chExt cx="0" cy="0"/>
        </a:xfrm>
      </p:grpSpPr>
      <p:sp>
        <p:nvSpPr>
          <p:cNvPr id="17" name="Text Placeholder 14"/>
          <p:cNvSpPr>
            <a:spLocks noGrp="1"/>
          </p:cNvSpPr>
          <p:nvPr>
            <p:ph type="body" sz="quarter" idx="16"/>
          </p:nvPr>
        </p:nvSpPr>
        <p:spPr>
          <a:xfrm>
            <a:off x="3714750" y="2914650"/>
            <a:ext cx="5295900" cy="461665"/>
          </a:xfrm>
        </p:spPr>
        <p:txBody>
          <a:bodyPr/>
          <a:lstStyle>
            <a:lvl1pPr>
              <a:defRPr b="0">
                <a:solidFill>
                  <a:schemeClr val="tx1"/>
                </a:solidFill>
              </a:defRPr>
            </a:lvl1pPr>
          </a:lstStyle>
          <a:p>
            <a:pPr lvl="0"/>
            <a:r>
              <a:rPr lang="en-US" dirty="0" smtClean="0"/>
              <a:t>Click to edit Master text styles</a:t>
            </a:r>
          </a:p>
        </p:txBody>
      </p:sp>
      <p:sp>
        <p:nvSpPr>
          <p:cNvPr id="16" name="Text Placeholder 14"/>
          <p:cNvSpPr>
            <a:spLocks noGrp="1"/>
          </p:cNvSpPr>
          <p:nvPr>
            <p:ph type="body" sz="quarter" idx="15"/>
          </p:nvPr>
        </p:nvSpPr>
        <p:spPr>
          <a:xfrm>
            <a:off x="3714750" y="2452985"/>
            <a:ext cx="5295900" cy="461665"/>
          </a:xfrm>
        </p:spPr>
        <p:txBody>
          <a:bodyPr/>
          <a:lstStyle>
            <a:lvl1pPr>
              <a:defRPr b="0">
                <a:solidFill>
                  <a:schemeClr val="tx1"/>
                </a:solidFill>
              </a:defRPr>
            </a:lvl1pPr>
          </a:lstStyle>
          <a:p>
            <a:pPr lvl="0"/>
            <a:r>
              <a:rPr lang="en-US" dirty="0" smtClean="0"/>
              <a:t>Click to edit Master text styles</a:t>
            </a:r>
          </a:p>
        </p:txBody>
      </p:sp>
      <p:sp>
        <p:nvSpPr>
          <p:cNvPr id="15" name="Text Placeholder 14"/>
          <p:cNvSpPr>
            <a:spLocks noGrp="1"/>
          </p:cNvSpPr>
          <p:nvPr>
            <p:ph type="body" sz="quarter" idx="14"/>
          </p:nvPr>
        </p:nvSpPr>
        <p:spPr>
          <a:xfrm>
            <a:off x="3714750" y="1976735"/>
            <a:ext cx="5295900" cy="461665"/>
          </a:xfrm>
        </p:spPr>
        <p:txBody>
          <a:bodyPr/>
          <a:lstStyle>
            <a:lvl1pPr>
              <a:defRPr b="0">
                <a:solidFill>
                  <a:schemeClr val="tx1"/>
                </a:solidFill>
              </a:defRPr>
            </a:lvl1pPr>
          </a:lstStyle>
          <a:p>
            <a:pPr lvl="0"/>
            <a:r>
              <a:rPr lang="en-US" dirty="0" smtClean="0"/>
              <a:t>Click to edit Master text styles</a:t>
            </a:r>
          </a:p>
        </p:txBody>
      </p:sp>
      <p:sp>
        <p:nvSpPr>
          <p:cNvPr id="13" name="Text Placeholder 12"/>
          <p:cNvSpPr>
            <a:spLocks noGrp="1"/>
          </p:cNvSpPr>
          <p:nvPr>
            <p:ph type="body" sz="quarter" idx="13"/>
          </p:nvPr>
        </p:nvSpPr>
        <p:spPr>
          <a:xfrm>
            <a:off x="390525" y="1112838"/>
            <a:ext cx="8086725" cy="457200"/>
          </a:xfrm>
        </p:spPr>
        <p:txBody>
          <a:bodyPr/>
          <a:lstStyle/>
          <a:p>
            <a:pPr lvl="0"/>
            <a:r>
              <a:rPr lang="en-US" dirty="0" smtClean="0"/>
              <a:t>Click to edit Master text styles</a:t>
            </a:r>
          </a:p>
        </p:txBody>
      </p:sp>
      <p:sp>
        <p:nvSpPr>
          <p:cNvPr id="11"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
        <p:nvSpPr>
          <p:cNvPr id="18" name="Text Placeholder 14"/>
          <p:cNvSpPr>
            <a:spLocks noGrp="1"/>
          </p:cNvSpPr>
          <p:nvPr>
            <p:ph type="body" sz="quarter" idx="17"/>
          </p:nvPr>
        </p:nvSpPr>
        <p:spPr>
          <a:xfrm>
            <a:off x="3714750" y="3395601"/>
            <a:ext cx="5295900" cy="461665"/>
          </a:xfrm>
        </p:spPr>
        <p:txBody>
          <a:bodyPr/>
          <a:lstStyle>
            <a:lvl1pPr>
              <a:defRPr b="0">
                <a:solidFill>
                  <a:schemeClr val="tx1"/>
                </a:solidFill>
              </a:defRPr>
            </a:lvl1pPr>
          </a:lstStyle>
          <a:p>
            <a:pPr lvl="0"/>
            <a:r>
              <a:rPr lang="en-US" dirty="0" smtClean="0"/>
              <a:t>Click to edit Master text styles</a:t>
            </a:r>
          </a:p>
        </p:txBody>
      </p:sp>
      <p:sp>
        <p:nvSpPr>
          <p:cNvPr id="19"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Tree>
    <p:extLst>
      <p:ext uri="{BB962C8B-B14F-4D97-AF65-F5344CB8AC3E}">
        <p14:creationId xmlns:p14="http://schemas.microsoft.com/office/powerpoint/2010/main" val="181874348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328">
          <p15:clr>
            <a:srgbClr val="FBAE40"/>
          </p15:clr>
        </p15:guide>
        <p15:guide id="3" orient="horz" pos="124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VD lets watch">
    <p:spTree>
      <p:nvGrpSpPr>
        <p:cNvPr id="1" name=""/>
        <p:cNvGrpSpPr/>
        <p:nvPr/>
      </p:nvGrpSpPr>
      <p:grpSpPr>
        <a:xfrm>
          <a:off x="0" y="0"/>
          <a:ext cx="0" cy="0"/>
          <a:chOff x="0" y="0"/>
          <a:chExt cx="0" cy="0"/>
        </a:xfrm>
      </p:grpSpPr>
      <p:sp>
        <p:nvSpPr>
          <p:cNvPr id="6" name="Rectangle 2"/>
          <p:cNvSpPr txBox="1">
            <a:spLocks noChangeArrowheads="1"/>
          </p:cNvSpPr>
          <p:nvPr userDrawn="1"/>
        </p:nvSpPr>
        <p:spPr bwMode="auto">
          <a:xfrm>
            <a:off x="390525" y="158750"/>
            <a:ext cx="8235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eaLnBrk="1" hangingPunct="1">
              <a:defRPr/>
            </a:pPr>
            <a:r>
              <a:rPr lang="en-US" kern="0" dirty="0" smtClean="0">
                <a:latin typeface="Arial Narrow" charset="0"/>
                <a:cs typeface="+mj-cs"/>
              </a:rPr>
              <a:t>DVD</a:t>
            </a:r>
            <a:endParaRPr lang="en-US" kern="0" dirty="0">
              <a:latin typeface="Arial Narrow" charset="0"/>
              <a:cs typeface="+mj-cs"/>
            </a:endParaRPr>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pic>
        <p:nvPicPr>
          <p:cNvPr id="7" name="Picture 6"/>
          <p:cNvPicPr>
            <a:picLocks noChangeAspect="1"/>
          </p:cNvPicPr>
          <p:nvPr userDrawn="1"/>
        </p:nvPicPr>
        <p:blipFill>
          <a:blip r:embed="rId2"/>
          <a:stretch>
            <a:fillRect/>
          </a:stretch>
        </p:blipFill>
        <p:spPr>
          <a:xfrm>
            <a:off x="121534" y="831879"/>
            <a:ext cx="8900931" cy="5194242"/>
          </a:xfrm>
          <a:prstGeom prst="rect">
            <a:avLst/>
          </a:prstGeom>
        </p:spPr>
      </p:pic>
    </p:spTree>
    <p:extLst>
      <p:ext uri="{BB962C8B-B14F-4D97-AF65-F5344CB8AC3E}">
        <p14:creationId xmlns:p14="http://schemas.microsoft.com/office/powerpoint/2010/main" val="6163171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omethings to know">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21534" y="831879"/>
            <a:ext cx="8900931" cy="5194242"/>
          </a:xfrm>
          <a:prstGeom prst="rect">
            <a:avLst/>
          </a:prstGeom>
        </p:spPr>
      </p:pic>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
        <p:nvSpPr>
          <p:cNvPr id="5" name="Rectangle 2"/>
          <p:cNvSpPr>
            <a:spLocks noGrp="1" noChangeArrowheads="1"/>
          </p:cNvSpPr>
          <p:nvPr>
            <p:ph type="title" hasCustomPrompt="1"/>
          </p:nvPr>
        </p:nvSpPr>
        <p:spPr>
          <a:xfrm>
            <a:off x="390525" y="158750"/>
            <a:ext cx="8235950" cy="519112"/>
          </a:xfrm>
        </p:spPr>
        <p:txBody>
          <a:bodyPr/>
          <a:lstStyle>
            <a:lvl1pPr>
              <a:defRPr lang="en-US" smtClean="0">
                <a:latin typeface="Arial Narrow" charset="0"/>
              </a:defRPr>
            </a:lvl1p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val="375875018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44122883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3 image_captions">
    <p:spTree>
      <p:nvGrpSpPr>
        <p:cNvPr id="1" name=""/>
        <p:cNvGrpSpPr/>
        <p:nvPr/>
      </p:nvGrpSpPr>
      <p:grpSpPr>
        <a:xfrm>
          <a:off x="0" y="0"/>
          <a:ext cx="0" cy="0"/>
          <a:chOff x="0" y="0"/>
          <a:chExt cx="0" cy="0"/>
        </a:xfrm>
      </p:grpSpPr>
      <p:sp>
        <p:nvSpPr>
          <p:cNvPr id="15" name="Picture Placeholder 7"/>
          <p:cNvSpPr>
            <a:spLocks noGrp="1"/>
          </p:cNvSpPr>
          <p:nvPr>
            <p:ph type="pic" sz="quarter" idx="20"/>
          </p:nvPr>
        </p:nvSpPr>
        <p:spPr>
          <a:xfrm>
            <a:off x="1020763"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7"/>
          <p:cNvSpPr>
            <a:spLocks noGrp="1"/>
          </p:cNvSpPr>
          <p:nvPr>
            <p:ph type="pic" sz="quarter" idx="21"/>
          </p:nvPr>
        </p:nvSpPr>
        <p:spPr>
          <a:xfrm>
            <a:off x="3826874" y="2243407"/>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7"/>
          <p:cNvSpPr>
            <a:spLocks noGrp="1"/>
          </p:cNvSpPr>
          <p:nvPr>
            <p:ph type="pic" sz="quarter" idx="22"/>
          </p:nvPr>
        </p:nvSpPr>
        <p:spPr>
          <a:xfrm>
            <a:off x="6535834"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2" name="Text Placeholder 21"/>
          <p:cNvSpPr>
            <a:spLocks noGrp="1"/>
          </p:cNvSpPr>
          <p:nvPr>
            <p:ph type="body" sz="quarter" idx="19"/>
          </p:nvPr>
        </p:nvSpPr>
        <p:spPr>
          <a:xfrm>
            <a:off x="6339636"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4641436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_3 image_captions">
    <p:spTree>
      <p:nvGrpSpPr>
        <p:cNvPr id="1" name=""/>
        <p:cNvGrpSpPr/>
        <p:nvPr/>
      </p:nvGrpSpPr>
      <p:grpSpPr>
        <a:xfrm>
          <a:off x="0" y="0"/>
          <a:ext cx="0" cy="0"/>
          <a:chOff x="0" y="0"/>
          <a:chExt cx="0" cy="0"/>
        </a:xfrm>
      </p:grpSpPr>
      <p:sp>
        <p:nvSpPr>
          <p:cNvPr id="15" name="Picture Placeholder 7"/>
          <p:cNvSpPr>
            <a:spLocks noGrp="1"/>
          </p:cNvSpPr>
          <p:nvPr>
            <p:ph type="pic" sz="quarter" idx="20"/>
          </p:nvPr>
        </p:nvSpPr>
        <p:spPr>
          <a:xfrm>
            <a:off x="1020763"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7"/>
          <p:cNvSpPr>
            <a:spLocks noGrp="1"/>
          </p:cNvSpPr>
          <p:nvPr>
            <p:ph type="pic" sz="quarter" idx="21"/>
          </p:nvPr>
        </p:nvSpPr>
        <p:spPr>
          <a:xfrm>
            <a:off x="3826874" y="2243407"/>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7"/>
          <p:cNvSpPr>
            <a:spLocks noGrp="1"/>
          </p:cNvSpPr>
          <p:nvPr>
            <p:ph type="pic" sz="quarter" idx="22"/>
          </p:nvPr>
        </p:nvSpPr>
        <p:spPr>
          <a:xfrm>
            <a:off x="6535834"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2" name="Text Placeholder 21"/>
          <p:cNvSpPr>
            <a:spLocks noGrp="1"/>
          </p:cNvSpPr>
          <p:nvPr>
            <p:ph type="body" sz="quarter" idx="19"/>
          </p:nvPr>
        </p:nvSpPr>
        <p:spPr>
          <a:xfrm>
            <a:off x="6339636"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1"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9332544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 4 image_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31" name="Text Placeholder 21"/>
          <p:cNvSpPr>
            <a:spLocks noGrp="1"/>
          </p:cNvSpPr>
          <p:nvPr>
            <p:ph type="body" sz="quarter" idx="18"/>
          </p:nvPr>
        </p:nvSpPr>
        <p:spPr>
          <a:xfrm>
            <a:off x="4806502" y="2989650"/>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7"/>
          </p:nvPr>
        </p:nvSpPr>
        <p:spPr>
          <a:xfrm>
            <a:off x="1686856" y="2989650"/>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Picture Placeholder 15"/>
          <p:cNvSpPr>
            <a:spLocks noGrp="1"/>
          </p:cNvSpPr>
          <p:nvPr>
            <p:ph type="pic" sz="quarter" idx="13"/>
          </p:nvPr>
        </p:nvSpPr>
        <p:spPr>
          <a:xfrm>
            <a:off x="5068571" y="1270385"/>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4" name="Picture Placeholder 15"/>
          <p:cNvSpPr>
            <a:spLocks noGrp="1"/>
          </p:cNvSpPr>
          <p:nvPr>
            <p:ph type="pic" sz="quarter" idx="12"/>
          </p:nvPr>
        </p:nvSpPr>
        <p:spPr>
          <a:xfrm>
            <a:off x="1916377" y="1270385"/>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5" name="Text Placeholder 21"/>
          <p:cNvSpPr>
            <a:spLocks noGrp="1"/>
          </p:cNvSpPr>
          <p:nvPr>
            <p:ph type="body" sz="quarter" idx="19"/>
          </p:nvPr>
        </p:nvSpPr>
        <p:spPr>
          <a:xfrm>
            <a:off x="4806502" y="532250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6" name="Text Placeholder 21"/>
          <p:cNvSpPr>
            <a:spLocks noGrp="1"/>
          </p:cNvSpPr>
          <p:nvPr>
            <p:ph type="body" sz="quarter" idx="20"/>
          </p:nvPr>
        </p:nvSpPr>
        <p:spPr>
          <a:xfrm>
            <a:off x="1686856" y="532250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9" name="Picture Placeholder 15"/>
          <p:cNvSpPr>
            <a:spLocks noGrp="1"/>
          </p:cNvSpPr>
          <p:nvPr>
            <p:ph type="pic" sz="quarter" idx="22"/>
          </p:nvPr>
        </p:nvSpPr>
        <p:spPr>
          <a:xfrm>
            <a:off x="1916377" y="3603487"/>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40" name="Picture Placeholder 15"/>
          <p:cNvSpPr>
            <a:spLocks noGrp="1"/>
          </p:cNvSpPr>
          <p:nvPr>
            <p:ph type="pic" sz="quarter" idx="23"/>
          </p:nvPr>
        </p:nvSpPr>
        <p:spPr>
          <a:xfrm>
            <a:off x="5068571" y="3603487"/>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05412363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792">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4 image_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31" name="Text Placeholder 21"/>
          <p:cNvSpPr>
            <a:spLocks noGrp="1"/>
          </p:cNvSpPr>
          <p:nvPr>
            <p:ph type="body" sz="quarter" idx="18"/>
          </p:nvPr>
        </p:nvSpPr>
        <p:spPr>
          <a:xfrm>
            <a:off x="4806502" y="348071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7"/>
          </p:nvPr>
        </p:nvSpPr>
        <p:spPr>
          <a:xfrm>
            <a:off x="1686856" y="348071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Picture Placeholder 15"/>
          <p:cNvSpPr>
            <a:spLocks noGrp="1"/>
          </p:cNvSpPr>
          <p:nvPr>
            <p:ph type="pic" sz="quarter" idx="13"/>
          </p:nvPr>
        </p:nvSpPr>
        <p:spPr>
          <a:xfrm>
            <a:off x="5068571" y="1761449"/>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4" name="Picture Placeholder 15"/>
          <p:cNvSpPr>
            <a:spLocks noGrp="1"/>
          </p:cNvSpPr>
          <p:nvPr>
            <p:ph type="pic" sz="quarter" idx="12"/>
          </p:nvPr>
        </p:nvSpPr>
        <p:spPr>
          <a:xfrm>
            <a:off x="1916377" y="1761449"/>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5" name="Text Placeholder 21"/>
          <p:cNvSpPr>
            <a:spLocks noGrp="1"/>
          </p:cNvSpPr>
          <p:nvPr>
            <p:ph type="body" sz="quarter" idx="19"/>
          </p:nvPr>
        </p:nvSpPr>
        <p:spPr>
          <a:xfrm>
            <a:off x="4806502" y="581357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6" name="Text Placeholder 21"/>
          <p:cNvSpPr>
            <a:spLocks noGrp="1"/>
          </p:cNvSpPr>
          <p:nvPr>
            <p:ph type="body" sz="quarter" idx="20"/>
          </p:nvPr>
        </p:nvSpPr>
        <p:spPr>
          <a:xfrm>
            <a:off x="1686856" y="581357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9" name="Picture Placeholder 15"/>
          <p:cNvSpPr>
            <a:spLocks noGrp="1"/>
          </p:cNvSpPr>
          <p:nvPr>
            <p:ph type="pic" sz="quarter" idx="22"/>
          </p:nvPr>
        </p:nvSpPr>
        <p:spPr>
          <a:xfrm>
            <a:off x="1916377" y="4094551"/>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40" name="Picture Placeholder 15"/>
          <p:cNvSpPr>
            <a:spLocks noGrp="1"/>
          </p:cNvSpPr>
          <p:nvPr>
            <p:ph type="pic" sz="quarter" idx="23"/>
          </p:nvPr>
        </p:nvSpPr>
        <p:spPr>
          <a:xfrm>
            <a:off x="5068571" y="4094551"/>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86286905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content_4 image_only">
    <p:spTree>
      <p:nvGrpSpPr>
        <p:cNvPr id="1" name=""/>
        <p:cNvGrpSpPr/>
        <p:nvPr/>
      </p:nvGrpSpPr>
      <p:grpSpPr>
        <a:xfrm>
          <a:off x="0" y="0"/>
          <a:ext cx="0" cy="0"/>
          <a:chOff x="0" y="0"/>
          <a:chExt cx="0" cy="0"/>
        </a:xfrm>
      </p:grpSpPr>
      <p:sp>
        <p:nvSpPr>
          <p:cNvPr id="20" name="Picture Placeholder 15"/>
          <p:cNvSpPr>
            <a:spLocks noGrp="1"/>
          </p:cNvSpPr>
          <p:nvPr>
            <p:ph type="pic" sz="quarter" idx="26"/>
          </p:nvPr>
        </p:nvSpPr>
        <p:spPr>
          <a:xfrm>
            <a:off x="4742761"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880289"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9" name="Picture Placeholder 15"/>
          <p:cNvSpPr>
            <a:spLocks noGrp="1"/>
          </p:cNvSpPr>
          <p:nvPr>
            <p:ph type="pic" sz="quarter" idx="29"/>
          </p:nvPr>
        </p:nvSpPr>
        <p:spPr>
          <a:xfrm>
            <a:off x="4742761"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1880289"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99321561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467"/>
            <a:ext cx="5291667"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92906" y="1014131"/>
            <a:ext cx="2162377" cy="1240583"/>
          </a:xfrm>
          <a:prstGeom prst="rect">
            <a:avLst/>
          </a:prstGeom>
        </p:spPr>
      </p:pic>
    </p:spTree>
    <p:extLst>
      <p:ext uri="{BB962C8B-B14F-4D97-AF65-F5344CB8AC3E}">
        <p14:creationId xmlns:p14="http://schemas.microsoft.com/office/powerpoint/2010/main" val="36090471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5 image_captions">
    <p:spTree>
      <p:nvGrpSpPr>
        <p:cNvPr id="1" name=""/>
        <p:cNvGrpSpPr/>
        <p:nvPr/>
      </p:nvGrpSpPr>
      <p:grpSpPr>
        <a:xfrm>
          <a:off x="0" y="0"/>
          <a:ext cx="0" cy="0"/>
          <a:chOff x="0" y="0"/>
          <a:chExt cx="0" cy="0"/>
        </a:xfrm>
      </p:grpSpPr>
      <p:sp>
        <p:nvSpPr>
          <p:cNvPr id="34" name="Text Placeholder 21"/>
          <p:cNvSpPr>
            <a:spLocks noGrp="1"/>
          </p:cNvSpPr>
          <p:nvPr>
            <p:ph type="body" sz="quarter" idx="21"/>
          </p:nvPr>
        </p:nvSpPr>
        <p:spPr>
          <a:xfrm>
            <a:off x="4978397" y="540402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Text Placeholder 21"/>
          <p:cNvSpPr>
            <a:spLocks noGrp="1"/>
          </p:cNvSpPr>
          <p:nvPr>
            <p:ph type="body" sz="quarter" idx="20"/>
          </p:nvPr>
        </p:nvSpPr>
        <p:spPr>
          <a:xfrm>
            <a:off x="1815099" y="540402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9"/>
          </p:nvPr>
        </p:nvSpPr>
        <p:spPr>
          <a:xfrm>
            <a:off x="6339636"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0" name="Picture Placeholder 15"/>
          <p:cNvSpPr>
            <a:spLocks noGrp="1"/>
          </p:cNvSpPr>
          <p:nvPr>
            <p:ph type="pic" sz="quarter" idx="16"/>
          </p:nvPr>
        </p:nvSpPr>
        <p:spPr>
          <a:xfrm>
            <a:off x="5126493" y="3775522"/>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15"/>
          </p:nvPr>
        </p:nvSpPr>
        <p:spPr>
          <a:xfrm>
            <a:off x="2129932" y="378352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14"/>
          </p:nvPr>
        </p:nvSpPr>
        <p:spPr>
          <a:xfrm>
            <a:off x="6540597"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25212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425073567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792">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content_5 image_captions">
    <p:spTree>
      <p:nvGrpSpPr>
        <p:cNvPr id="1" name=""/>
        <p:cNvGrpSpPr/>
        <p:nvPr/>
      </p:nvGrpSpPr>
      <p:grpSpPr>
        <a:xfrm>
          <a:off x="0" y="0"/>
          <a:ext cx="0" cy="0"/>
          <a:chOff x="0" y="0"/>
          <a:chExt cx="0" cy="0"/>
        </a:xfrm>
      </p:grpSpPr>
      <p:sp>
        <p:nvSpPr>
          <p:cNvPr id="34" name="Text Placeholder 21"/>
          <p:cNvSpPr>
            <a:spLocks noGrp="1"/>
          </p:cNvSpPr>
          <p:nvPr>
            <p:ph type="body" sz="quarter" idx="21"/>
          </p:nvPr>
        </p:nvSpPr>
        <p:spPr>
          <a:xfrm>
            <a:off x="4978397" y="5945895"/>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Text Placeholder 21"/>
          <p:cNvSpPr>
            <a:spLocks noGrp="1"/>
          </p:cNvSpPr>
          <p:nvPr>
            <p:ph type="body" sz="quarter" idx="20"/>
          </p:nvPr>
        </p:nvSpPr>
        <p:spPr>
          <a:xfrm>
            <a:off x="1815099" y="5945895"/>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9"/>
          </p:nvPr>
        </p:nvSpPr>
        <p:spPr>
          <a:xfrm>
            <a:off x="6339636" y="337065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337065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337065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0" name="Picture Placeholder 15"/>
          <p:cNvSpPr>
            <a:spLocks noGrp="1"/>
          </p:cNvSpPr>
          <p:nvPr>
            <p:ph type="pic" sz="quarter" idx="16"/>
          </p:nvPr>
        </p:nvSpPr>
        <p:spPr>
          <a:xfrm>
            <a:off x="5126493" y="431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15"/>
          </p:nvPr>
        </p:nvSpPr>
        <p:spPr>
          <a:xfrm>
            <a:off x="2129932" y="432539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14"/>
          </p:nvPr>
        </p:nvSpPr>
        <p:spPr>
          <a:xfrm>
            <a:off x="6540597" y="178488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78488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79399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168958512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content_4 across_captions">
    <p:spTree>
      <p:nvGrpSpPr>
        <p:cNvPr id="1" name=""/>
        <p:cNvGrpSpPr/>
        <p:nvPr/>
      </p:nvGrpSpPr>
      <p:grpSpPr>
        <a:xfrm>
          <a:off x="0" y="0"/>
          <a:ext cx="0" cy="0"/>
          <a:chOff x="0" y="0"/>
          <a:chExt cx="0" cy="0"/>
        </a:xfrm>
      </p:grpSpPr>
      <p:sp>
        <p:nvSpPr>
          <p:cNvPr id="22" name="Text Placeholder 21"/>
          <p:cNvSpPr>
            <a:spLocks noGrp="1"/>
          </p:cNvSpPr>
          <p:nvPr>
            <p:ph type="body" sz="quarter" idx="17"/>
          </p:nvPr>
        </p:nvSpPr>
        <p:spPr>
          <a:xfrm>
            <a:off x="195400"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6" name="Picture Placeholder 15"/>
          <p:cNvSpPr>
            <a:spLocks noGrp="1"/>
          </p:cNvSpPr>
          <p:nvPr>
            <p:ph type="pic" sz="quarter" idx="12"/>
          </p:nvPr>
        </p:nvSpPr>
        <p:spPr>
          <a:xfrm>
            <a:off x="195401"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21" name="Text Placeholder 21"/>
          <p:cNvSpPr>
            <a:spLocks noGrp="1"/>
          </p:cNvSpPr>
          <p:nvPr>
            <p:ph type="body" sz="quarter" idx="18"/>
          </p:nvPr>
        </p:nvSpPr>
        <p:spPr>
          <a:xfrm>
            <a:off x="2421768"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3" name="Picture Placeholder 15"/>
          <p:cNvSpPr>
            <a:spLocks noGrp="1"/>
          </p:cNvSpPr>
          <p:nvPr>
            <p:ph type="pic" sz="quarter" idx="19"/>
          </p:nvPr>
        </p:nvSpPr>
        <p:spPr>
          <a:xfrm>
            <a:off x="2421769"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Text Placeholder 21"/>
          <p:cNvSpPr>
            <a:spLocks noGrp="1"/>
          </p:cNvSpPr>
          <p:nvPr>
            <p:ph type="body" sz="quarter" idx="20"/>
          </p:nvPr>
        </p:nvSpPr>
        <p:spPr>
          <a:xfrm>
            <a:off x="4628258"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5" name="Picture Placeholder 15"/>
          <p:cNvSpPr>
            <a:spLocks noGrp="1"/>
          </p:cNvSpPr>
          <p:nvPr>
            <p:ph type="pic" sz="quarter" idx="21"/>
          </p:nvPr>
        </p:nvSpPr>
        <p:spPr>
          <a:xfrm>
            <a:off x="4628259"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Text Placeholder 21"/>
          <p:cNvSpPr>
            <a:spLocks noGrp="1"/>
          </p:cNvSpPr>
          <p:nvPr>
            <p:ph type="body" sz="quarter" idx="22"/>
          </p:nvPr>
        </p:nvSpPr>
        <p:spPr>
          <a:xfrm>
            <a:off x="6854624"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7" name="Picture Placeholder 15"/>
          <p:cNvSpPr>
            <a:spLocks noGrp="1"/>
          </p:cNvSpPr>
          <p:nvPr>
            <p:ph type="pic" sz="quarter" idx="23"/>
          </p:nvPr>
        </p:nvSpPr>
        <p:spPr>
          <a:xfrm>
            <a:off x="6854625"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384696661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_content_5 image_only">
    <p:spTree>
      <p:nvGrpSpPr>
        <p:cNvPr id="1" name=""/>
        <p:cNvGrpSpPr/>
        <p:nvPr/>
      </p:nvGrpSpPr>
      <p:grpSpPr>
        <a:xfrm>
          <a:off x="0" y="0"/>
          <a:ext cx="0" cy="0"/>
          <a:chOff x="0" y="0"/>
          <a:chExt cx="0" cy="0"/>
        </a:xfrm>
      </p:grpSpPr>
      <p:sp>
        <p:nvSpPr>
          <p:cNvPr id="27" name="Picture Placeholder 15"/>
          <p:cNvSpPr>
            <a:spLocks noGrp="1"/>
          </p:cNvSpPr>
          <p:nvPr>
            <p:ph type="pic" sz="quarter" idx="27"/>
          </p:nvPr>
        </p:nvSpPr>
        <p:spPr>
          <a:xfrm>
            <a:off x="6263445"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26"/>
          </p:nvPr>
        </p:nvSpPr>
        <p:spPr>
          <a:xfrm>
            <a:off x="3391038"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528566"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9" name="Picture Placeholder 15"/>
          <p:cNvSpPr>
            <a:spLocks noGrp="1"/>
          </p:cNvSpPr>
          <p:nvPr>
            <p:ph type="pic" sz="quarter" idx="29"/>
          </p:nvPr>
        </p:nvSpPr>
        <p:spPr>
          <a:xfrm>
            <a:off x="4742761"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1880289"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44748600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6 image_captions">
    <p:spTree>
      <p:nvGrpSpPr>
        <p:cNvPr id="1" name=""/>
        <p:cNvGrpSpPr/>
        <p:nvPr/>
      </p:nvGrpSpPr>
      <p:grpSpPr>
        <a:xfrm>
          <a:off x="0" y="0"/>
          <a:ext cx="0" cy="0"/>
          <a:chOff x="0" y="0"/>
          <a:chExt cx="0" cy="0"/>
        </a:xfrm>
      </p:grpSpPr>
      <p:sp>
        <p:nvSpPr>
          <p:cNvPr id="32" name="Text Placeholder 21"/>
          <p:cNvSpPr>
            <a:spLocks noGrp="1"/>
          </p:cNvSpPr>
          <p:nvPr>
            <p:ph type="body" sz="quarter" idx="19"/>
          </p:nvPr>
        </p:nvSpPr>
        <p:spPr>
          <a:xfrm>
            <a:off x="6339636"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18" name="Picture Placeholder 15"/>
          <p:cNvSpPr>
            <a:spLocks noGrp="1"/>
          </p:cNvSpPr>
          <p:nvPr>
            <p:ph type="pic" sz="quarter" idx="14"/>
          </p:nvPr>
        </p:nvSpPr>
        <p:spPr>
          <a:xfrm>
            <a:off x="6540597"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25212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Text Placeholder 21"/>
          <p:cNvSpPr>
            <a:spLocks noGrp="1"/>
          </p:cNvSpPr>
          <p:nvPr>
            <p:ph type="body" sz="quarter" idx="20"/>
          </p:nvPr>
        </p:nvSpPr>
        <p:spPr>
          <a:xfrm>
            <a:off x="6339636" y="537316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1" name="Text Placeholder 21"/>
          <p:cNvSpPr>
            <a:spLocks noGrp="1"/>
          </p:cNvSpPr>
          <p:nvPr>
            <p:ph type="body" sz="quarter" idx="21"/>
          </p:nvPr>
        </p:nvSpPr>
        <p:spPr>
          <a:xfrm>
            <a:off x="3564805" y="537316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3" name="Text Placeholder 21"/>
          <p:cNvSpPr>
            <a:spLocks noGrp="1"/>
          </p:cNvSpPr>
          <p:nvPr>
            <p:ph type="body" sz="quarter" idx="22"/>
          </p:nvPr>
        </p:nvSpPr>
        <p:spPr>
          <a:xfrm>
            <a:off x="800767" y="537316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4" name="Picture Placeholder 15"/>
          <p:cNvSpPr>
            <a:spLocks noGrp="1"/>
          </p:cNvSpPr>
          <p:nvPr>
            <p:ph type="pic" sz="quarter" idx="23"/>
          </p:nvPr>
        </p:nvSpPr>
        <p:spPr>
          <a:xfrm>
            <a:off x="6540597" y="378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4"/>
          </p:nvPr>
        </p:nvSpPr>
        <p:spPr>
          <a:xfrm>
            <a:off x="3826874" y="378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25"/>
          </p:nvPr>
        </p:nvSpPr>
        <p:spPr>
          <a:xfrm>
            <a:off x="1030288" y="379650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37107024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_6 image_captions">
    <p:spTree>
      <p:nvGrpSpPr>
        <p:cNvPr id="1" name=""/>
        <p:cNvGrpSpPr/>
        <p:nvPr/>
      </p:nvGrpSpPr>
      <p:grpSpPr>
        <a:xfrm>
          <a:off x="0" y="0"/>
          <a:ext cx="0" cy="0"/>
          <a:chOff x="0" y="0"/>
          <a:chExt cx="0" cy="0"/>
        </a:xfrm>
      </p:grpSpPr>
      <p:sp>
        <p:nvSpPr>
          <p:cNvPr id="32" name="Text Placeholder 21"/>
          <p:cNvSpPr>
            <a:spLocks noGrp="1"/>
          </p:cNvSpPr>
          <p:nvPr>
            <p:ph type="body" sz="quarter" idx="19"/>
          </p:nvPr>
        </p:nvSpPr>
        <p:spPr>
          <a:xfrm>
            <a:off x="6339636" y="338758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338758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338758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18" name="Picture Placeholder 15"/>
          <p:cNvSpPr>
            <a:spLocks noGrp="1"/>
          </p:cNvSpPr>
          <p:nvPr>
            <p:ph type="pic" sz="quarter" idx="14"/>
          </p:nvPr>
        </p:nvSpPr>
        <p:spPr>
          <a:xfrm>
            <a:off x="6540597" y="180182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80182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81093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Text Placeholder 21"/>
          <p:cNvSpPr>
            <a:spLocks noGrp="1"/>
          </p:cNvSpPr>
          <p:nvPr>
            <p:ph type="body" sz="quarter" idx="20"/>
          </p:nvPr>
        </p:nvSpPr>
        <p:spPr>
          <a:xfrm>
            <a:off x="6339636" y="593196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1" name="Text Placeholder 21"/>
          <p:cNvSpPr>
            <a:spLocks noGrp="1"/>
          </p:cNvSpPr>
          <p:nvPr>
            <p:ph type="body" sz="quarter" idx="21"/>
          </p:nvPr>
        </p:nvSpPr>
        <p:spPr>
          <a:xfrm>
            <a:off x="3564805" y="593196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3" name="Text Placeholder 21"/>
          <p:cNvSpPr>
            <a:spLocks noGrp="1"/>
          </p:cNvSpPr>
          <p:nvPr>
            <p:ph type="body" sz="quarter" idx="22"/>
          </p:nvPr>
        </p:nvSpPr>
        <p:spPr>
          <a:xfrm>
            <a:off x="800767" y="593196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4" name="Picture Placeholder 15"/>
          <p:cNvSpPr>
            <a:spLocks noGrp="1"/>
          </p:cNvSpPr>
          <p:nvPr>
            <p:ph type="pic" sz="quarter" idx="23"/>
          </p:nvPr>
        </p:nvSpPr>
        <p:spPr>
          <a:xfrm>
            <a:off x="6540597" y="434620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4"/>
          </p:nvPr>
        </p:nvSpPr>
        <p:spPr>
          <a:xfrm>
            <a:off x="3826874" y="434620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25"/>
          </p:nvPr>
        </p:nvSpPr>
        <p:spPr>
          <a:xfrm>
            <a:off x="1030288" y="435531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08978420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_content_6 image_only">
    <p:spTree>
      <p:nvGrpSpPr>
        <p:cNvPr id="1" name=""/>
        <p:cNvGrpSpPr/>
        <p:nvPr/>
      </p:nvGrpSpPr>
      <p:grpSpPr>
        <a:xfrm>
          <a:off x="0" y="0"/>
          <a:ext cx="0" cy="0"/>
          <a:chOff x="0" y="0"/>
          <a:chExt cx="0" cy="0"/>
        </a:xfrm>
      </p:grpSpPr>
      <p:sp>
        <p:nvSpPr>
          <p:cNvPr id="27" name="Picture Placeholder 15"/>
          <p:cNvSpPr>
            <a:spLocks noGrp="1"/>
          </p:cNvSpPr>
          <p:nvPr>
            <p:ph type="pic" sz="quarter" idx="27"/>
          </p:nvPr>
        </p:nvSpPr>
        <p:spPr>
          <a:xfrm>
            <a:off x="6263445"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26"/>
          </p:nvPr>
        </p:nvSpPr>
        <p:spPr>
          <a:xfrm>
            <a:off x="3391038"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528566"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8" name="Picture Placeholder 15"/>
          <p:cNvSpPr>
            <a:spLocks noGrp="1"/>
          </p:cNvSpPr>
          <p:nvPr>
            <p:ph type="pic" sz="quarter" idx="28"/>
          </p:nvPr>
        </p:nvSpPr>
        <p:spPr>
          <a:xfrm>
            <a:off x="6283324"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Picture Placeholder 15"/>
          <p:cNvSpPr>
            <a:spLocks noGrp="1"/>
          </p:cNvSpPr>
          <p:nvPr>
            <p:ph type="pic" sz="quarter" idx="29"/>
          </p:nvPr>
        </p:nvSpPr>
        <p:spPr>
          <a:xfrm>
            <a:off x="3410917"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548445"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84237553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content_8 image_captions">
    <p:spTree>
      <p:nvGrpSpPr>
        <p:cNvPr id="1" name=""/>
        <p:cNvGrpSpPr/>
        <p:nvPr/>
      </p:nvGrpSpPr>
      <p:grpSpPr>
        <a:xfrm>
          <a:off x="0" y="0"/>
          <a:ext cx="0" cy="0"/>
          <a:chOff x="0" y="0"/>
          <a:chExt cx="0" cy="0"/>
        </a:xfrm>
      </p:grpSpPr>
      <p:sp>
        <p:nvSpPr>
          <p:cNvPr id="22" name="Text Placeholder 21"/>
          <p:cNvSpPr>
            <a:spLocks noGrp="1"/>
          </p:cNvSpPr>
          <p:nvPr>
            <p:ph type="body" sz="quarter" idx="17"/>
          </p:nvPr>
        </p:nvSpPr>
        <p:spPr>
          <a:xfrm>
            <a:off x="195400"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6" name="Picture Placeholder 15"/>
          <p:cNvSpPr>
            <a:spLocks noGrp="1"/>
          </p:cNvSpPr>
          <p:nvPr>
            <p:ph type="pic" sz="quarter" idx="12"/>
          </p:nvPr>
        </p:nvSpPr>
        <p:spPr>
          <a:xfrm>
            <a:off x="195401"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21" name="Text Placeholder 21"/>
          <p:cNvSpPr>
            <a:spLocks noGrp="1"/>
          </p:cNvSpPr>
          <p:nvPr>
            <p:ph type="body" sz="quarter" idx="18"/>
          </p:nvPr>
        </p:nvSpPr>
        <p:spPr>
          <a:xfrm>
            <a:off x="2421768"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3" name="Picture Placeholder 15"/>
          <p:cNvSpPr>
            <a:spLocks noGrp="1"/>
          </p:cNvSpPr>
          <p:nvPr>
            <p:ph type="pic" sz="quarter" idx="19"/>
          </p:nvPr>
        </p:nvSpPr>
        <p:spPr>
          <a:xfrm>
            <a:off x="2421769"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Text Placeholder 21"/>
          <p:cNvSpPr>
            <a:spLocks noGrp="1"/>
          </p:cNvSpPr>
          <p:nvPr>
            <p:ph type="body" sz="quarter" idx="20"/>
          </p:nvPr>
        </p:nvSpPr>
        <p:spPr>
          <a:xfrm>
            <a:off x="4628258"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5" name="Picture Placeholder 15"/>
          <p:cNvSpPr>
            <a:spLocks noGrp="1"/>
          </p:cNvSpPr>
          <p:nvPr>
            <p:ph type="pic" sz="quarter" idx="21"/>
          </p:nvPr>
        </p:nvSpPr>
        <p:spPr>
          <a:xfrm>
            <a:off x="4628259"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Text Placeholder 21"/>
          <p:cNvSpPr>
            <a:spLocks noGrp="1"/>
          </p:cNvSpPr>
          <p:nvPr>
            <p:ph type="body" sz="quarter" idx="22"/>
          </p:nvPr>
        </p:nvSpPr>
        <p:spPr>
          <a:xfrm>
            <a:off x="6854624"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7" name="Picture Placeholder 15"/>
          <p:cNvSpPr>
            <a:spLocks noGrp="1"/>
          </p:cNvSpPr>
          <p:nvPr>
            <p:ph type="pic" sz="quarter" idx="23"/>
          </p:nvPr>
        </p:nvSpPr>
        <p:spPr>
          <a:xfrm>
            <a:off x="6854625"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4" name="Text Placeholder 21"/>
          <p:cNvSpPr>
            <a:spLocks noGrp="1"/>
          </p:cNvSpPr>
          <p:nvPr>
            <p:ph type="body" sz="quarter" idx="24"/>
          </p:nvPr>
        </p:nvSpPr>
        <p:spPr>
          <a:xfrm>
            <a:off x="225218"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7" name="Picture Placeholder 15"/>
          <p:cNvSpPr>
            <a:spLocks noGrp="1"/>
          </p:cNvSpPr>
          <p:nvPr>
            <p:ph type="pic" sz="quarter" idx="25"/>
          </p:nvPr>
        </p:nvSpPr>
        <p:spPr>
          <a:xfrm>
            <a:off x="225219"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Text Placeholder 21"/>
          <p:cNvSpPr>
            <a:spLocks noGrp="1"/>
          </p:cNvSpPr>
          <p:nvPr>
            <p:ph type="body" sz="quarter" idx="26"/>
          </p:nvPr>
        </p:nvSpPr>
        <p:spPr>
          <a:xfrm>
            <a:off x="2451586"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9" name="Picture Placeholder 15"/>
          <p:cNvSpPr>
            <a:spLocks noGrp="1"/>
          </p:cNvSpPr>
          <p:nvPr>
            <p:ph type="pic" sz="quarter" idx="27"/>
          </p:nvPr>
        </p:nvSpPr>
        <p:spPr>
          <a:xfrm>
            <a:off x="2451587"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Text Placeholder 21"/>
          <p:cNvSpPr>
            <a:spLocks noGrp="1"/>
          </p:cNvSpPr>
          <p:nvPr>
            <p:ph type="body" sz="quarter" idx="28"/>
          </p:nvPr>
        </p:nvSpPr>
        <p:spPr>
          <a:xfrm>
            <a:off x="4658076"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8" name="Picture Placeholder 15"/>
          <p:cNvSpPr>
            <a:spLocks noGrp="1"/>
          </p:cNvSpPr>
          <p:nvPr>
            <p:ph type="pic" sz="quarter" idx="29"/>
          </p:nvPr>
        </p:nvSpPr>
        <p:spPr>
          <a:xfrm>
            <a:off x="4658077"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Text Placeholder 21"/>
          <p:cNvSpPr>
            <a:spLocks noGrp="1"/>
          </p:cNvSpPr>
          <p:nvPr>
            <p:ph type="body" sz="quarter" idx="30"/>
          </p:nvPr>
        </p:nvSpPr>
        <p:spPr>
          <a:xfrm>
            <a:off x="6884442"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30" name="Picture Placeholder 15"/>
          <p:cNvSpPr>
            <a:spLocks noGrp="1"/>
          </p:cNvSpPr>
          <p:nvPr>
            <p:ph type="pic" sz="quarter" idx="31"/>
          </p:nvPr>
        </p:nvSpPr>
        <p:spPr>
          <a:xfrm>
            <a:off x="6884443"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68463034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content_8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25" name="Picture Placeholder 15"/>
          <p:cNvSpPr>
            <a:spLocks noGrp="1"/>
          </p:cNvSpPr>
          <p:nvPr>
            <p:ph type="pic" sz="quarter" idx="21"/>
          </p:nvPr>
        </p:nvSpPr>
        <p:spPr>
          <a:xfrm>
            <a:off x="462825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7" name="Picture Placeholder 15"/>
          <p:cNvSpPr>
            <a:spLocks noGrp="1"/>
          </p:cNvSpPr>
          <p:nvPr>
            <p:ph type="pic" sz="quarter" idx="23"/>
          </p:nvPr>
        </p:nvSpPr>
        <p:spPr>
          <a:xfrm>
            <a:off x="6854625"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25"/>
          </p:nvPr>
        </p:nvSpPr>
        <p:spPr>
          <a:xfrm>
            <a:off x="225219"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27"/>
          </p:nvPr>
        </p:nvSpPr>
        <p:spPr>
          <a:xfrm>
            <a:off x="245158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8" name="Picture Placeholder 15"/>
          <p:cNvSpPr>
            <a:spLocks noGrp="1"/>
          </p:cNvSpPr>
          <p:nvPr>
            <p:ph type="pic" sz="quarter" idx="29"/>
          </p:nvPr>
        </p:nvSpPr>
        <p:spPr>
          <a:xfrm>
            <a:off x="465807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1"/>
          </p:nvPr>
        </p:nvSpPr>
        <p:spPr>
          <a:xfrm>
            <a:off x="6884443"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8" name="Picture Placeholder 15"/>
          <p:cNvSpPr>
            <a:spLocks noGrp="1"/>
          </p:cNvSpPr>
          <p:nvPr>
            <p:ph type="pic" sz="quarter" idx="32"/>
          </p:nvPr>
        </p:nvSpPr>
        <p:spPr>
          <a:xfrm>
            <a:off x="225219" y="187351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9" name="Picture Placeholder 15"/>
          <p:cNvSpPr>
            <a:spLocks noGrp="1"/>
          </p:cNvSpPr>
          <p:nvPr>
            <p:ph type="pic" sz="quarter" idx="33"/>
          </p:nvPr>
        </p:nvSpPr>
        <p:spPr>
          <a:xfrm>
            <a:off x="2451587" y="187351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44362046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8 imag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195401"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3" name="Picture Placeholder 15"/>
          <p:cNvSpPr>
            <a:spLocks noGrp="1"/>
          </p:cNvSpPr>
          <p:nvPr>
            <p:ph type="pic" sz="quarter" idx="19"/>
          </p:nvPr>
        </p:nvSpPr>
        <p:spPr>
          <a:xfrm>
            <a:off x="242176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1"/>
          </p:nvPr>
        </p:nvSpPr>
        <p:spPr>
          <a:xfrm>
            <a:off x="462825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7" name="Picture Placeholder 15"/>
          <p:cNvSpPr>
            <a:spLocks noGrp="1"/>
          </p:cNvSpPr>
          <p:nvPr>
            <p:ph type="pic" sz="quarter" idx="23"/>
          </p:nvPr>
        </p:nvSpPr>
        <p:spPr>
          <a:xfrm>
            <a:off x="6854625"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25"/>
          </p:nvPr>
        </p:nvSpPr>
        <p:spPr>
          <a:xfrm>
            <a:off x="225219"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27"/>
          </p:nvPr>
        </p:nvSpPr>
        <p:spPr>
          <a:xfrm>
            <a:off x="245158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8" name="Picture Placeholder 15"/>
          <p:cNvSpPr>
            <a:spLocks noGrp="1"/>
          </p:cNvSpPr>
          <p:nvPr>
            <p:ph type="pic" sz="quarter" idx="29"/>
          </p:nvPr>
        </p:nvSpPr>
        <p:spPr>
          <a:xfrm>
            <a:off x="465807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1"/>
          </p:nvPr>
        </p:nvSpPr>
        <p:spPr>
          <a:xfrm>
            <a:off x="6884443"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67941476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467"/>
            <a:ext cx="5291667"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38800" y="1023771"/>
            <a:ext cx="2780749" cy="1229060"/>
          </a:xfrm>
          <a:prstGeom prst="rect">
            <a:avLst/>
          </a:prstGeom>
        </p:spPr>
      </p:pic>
    </p:spTree>
    <p:extLst>
      <p:ext uri="{BB962C8B-B14F-4D97-AF65-F5344CB8AC3E}">
        <p14:creationId xmlns:p14="http://schemas.microsoft.com/office/powerpoint/2010/main" val="21154366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content_8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38" name="Picture Placeholder 15"/>
          <p:cNvSpPr>
            <a:spLocks noGrp="1"/>
          </p:cNvSpPr>
          <p:nvPr>
            <p:ph type="pic" sz="quarter" idx="32"/>
          </p:nvPr>
        </p:nvSpPr>
        <p:spPr>
          <a:xfrm>
            <a:off x="582988"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4" name="Picture Placeholder 15"/>
          <p:cNvSpPr>
            <a:spLocks noGrp="1"/>
          </p:cNvSpPr>
          <p:nvPr>
            <p:ph type="pic" sz="quarter" idx="33"/>
          </p:nvPr>
        </p:nvSpPr>
        <p:spPr>
          <a:xfrm>
            <a:off x="2252762"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34"/>
          </p:nvPr>
        </p:nvSpPr>
        <p:spPr>
          <a:xfrm>
            <a:off x="3912597"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35"/>
          </p:nvPr>
        </p:nvSpPr>
        <p:spPr>
          <a:xfrm>
            <a:off x="5592311"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36"/>
          </p:nvPr>
        </p:nvSpPr>
        <p:spPr>
          <a:xfrm>
            <a:off x="7262085" y="253311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15"/>
          <p:cNvSpPr>
            <a:spLocks noGrp="1"/>
          </p:cNvSpPr>
          <p:nvPr>
            <p:ph type="pic" sz="quarter" idx="37"/>
          </p:nvPr>
        </p:nvSpPr>
        <p:spPr>
          <a:xfrm>
            <a:off x="582988"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2" name="Picture Placeholder 15"/>
          <p:cNvSpPr>
            <a:spLocks noGrp="1"/>
          </p:cNvSpPr>
          <p:nvPr>
            <p:ph type="pic" sz="quarter" idx="38"/>
          </p:nvPr>
        </p:nvSpPr>
        <p:spPr>
          <a:xfrm>
            <a:off x="2252762"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15"/>
          <p:cNvSpPr>
            <a:spLocks noGrp="1"/>
          </p:cNvSpPr>
          <p:nvPr>
            <p:ph type="pic" sz="quarter" idx="39"/>
          </p:nvPr>
        </p:nvSpPr>
        <p:spPr>
          <a:xfrm>
            <a:off x="3912597"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Picture Placeholder 15"/>
          <p:cNvSpPr>
            <a:spLocks noGrp="1"/>
          </p:cNvSpPr>
          <p:nvPr>
            <p:ph type="pic" sz="quarter" idx="40"/>
          </p:nvPr>
        </p:nvSpPr>
        <p:spPr>
          <a:xfrm>
            <a:off x="5592311"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41"/>
          </p:nvPr>
        </p:nvSpPr>
        <p:spPr>
          <a:xfrm>
            <a:off x="7262085" y="472966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Text Placeholder 21"/>
          <p:cNvSpPr>
            <a:spLocks noGrp="1"/>
          </p:cNvSpPr>
          <p:nvPr>
            <p:ph type="body" sz="quarter" idx="17"/>
          </p:nvPr>
        </p:nvSpPr>
        <p:spPr>
          <a:xfrm>
            <a:off x="582988" y="1794065"/>
            <a:ext cx="2895708" cy="659535"/>
          </a:xfrm>
        </p:spPr>
        <p:txBody>
          <a:bodyPr/>
          <a:lstStyle>
            <a:lvl1pPr algn="l">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42"/>
          </p:nvPr>
        </p:nvSpPr>
        <p:spPr>
          <a:xfrm>
            <a:off x="622744" y="3970735"/>
            <a:ext cx="2895708" cy="659535"/>
          </a:xfrm>
        </p:spPr>
        <p:txBody>
          <a:bodyPr/>
          <a:lstStyle>
            <a:lvl1pPr algn="l">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84330509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top left Image, table">
    <p:spTree>
      <p:nvGrpSpPr>
        <p:cNvPr id="1" name=""/>
        <p:cNvGrpSpPr/>
        <p:nvPr/>
      </p:nvGrpSpPr>
      <p:grpSpPr>
        <a:xfrm>
          <a:off x="0" y="0"/>
          <a:ext cx="0" cy="0"/>
          <a:chOff x="0" y="0"/>
          <a:chExt cx="0" cy="0"/>
        </a:xfrm>
      </p:grpSpPr>
      <p:sp>
        <p:nvSpPr>
          <p:cNvPr id="9" name="Picture Placeholder 9"/>
          <p:cNvSpPr>
            <a:spLocks noGrp="1"/>
          </p:cNvSpPr>
          <p:nvPr>
            <p:ph type="pic" sz="quarter" idx="12"/>
          </p:nvPr>
        </p:nvSpPr>
        <p:spPr>
          <a:xfrm>
            <a:off x="285750" y="992819"/>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562225" y="1143001"/>
            <a:ext cx="6067425" cy="914400"/>
          </a:xfrm>
        </p:spPr>
        <p:txBody>
          <a:bodyPr/>
          <a:lstStyle>
            <a:lvl1pPr>
              <a:defRPr>
                <a:solidFill>
                  <a:schemeClr val="tx1"/>
                </a:solidFill>
              </a:defRPr>
            </a:lvl1pPr>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34289648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61829452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113877183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2 column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9035841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4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467"/>
            <a:ext cx="5305086" cy="68749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9633" y="1016680"/>
            <a:ext cx="2707773" cy="2104766"/>
          </a:xfrm>
          <a:prstGeom prst="rect">
            <a:avLst/>
          </a:prstGeom>
        </p:spPr>
      </p:pic>
    </p:spTree>
    <p:extLst>
      <p:ext uri="{BB962C8B-B14F-4D97-AF65-F5344CB8AC3E}">
        <p14:creationId xmlns:p14="http://schemas.microsoft.com/office/powerpoint/2010/main" val="26761760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5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626"/>
            <a:ext cx="5305086" cy="6866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061" y="1002973"/>
            <a:ext cx="2707773" cy="1298195"/>
          </a:xfrm>
          <a:prstGeom prst="rect">
            <a:avLst/>
          </a:prstGeom>
        </p:spPr>
      </p:pic>
    </p:spTree>
    <p:extLst>
      <p:ext uri="{BB962C8B-B14F-4D97-AF65-F5344CB8AC3E}">
        <p14:creationId xmlns:p14="http://schemas.microsoft.com/office/powerpoint/2010/main" val="40690523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6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7292" y="-8626"/>
            <a:ext cx="5273568" cy="6866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061" y="950501"/>
            <a:ext cx="2757703" cy="1282831"/>
          </a:xfrm>
          <a:prstGeom prst="rect">
            <a:avLst/>
          </a:prstGeom>
        </p:spPr>
      </p:pic>
    </p:spTree>
    <p:extLst>
      <p:ext uri="{BB962C8B-B14F-4D97-AF65-F5344CB8AC3E}">
        <p14:creationId xmlns:p14="http://schemas.microsoft.com/office/powerpoint/2010/main" val="690191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7292" y="0"/>
            <a:ext cx="5300204" cy="6848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82256" y="1008244"/>
            <a:ext cx="2120129" cy="1697640"/>
          </a:xfrm>
          <a:prstGeom prst="rect">
            <a:avLst/>
          </a:prstGeom>
        </p:spPr>
      </p:pic>
    </p:spTree>
    <p:extLst>
      <p:ext uri="{BB962C8B-B14F-4D97-AF65-F5344CB8AC3E}">
        <p14:creationId xmlns:p14="http://schemas.microsoft.com/office/powerpoint/2010/main" val="4063710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8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9939" y="-9939"/>
            <a:ext cx="5297555" cy="68679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45427" y="941910"/>
            <a:ext cx="2945903" cy="1359648"/>
          </a:xfrm>
          <a:prstGeom prst="rect">
            <a:avLst/>
          </a:prstGeom>
        </p:spPr>
      </p:pic>
    </p:spTree>
    <p:extLst>
      <p:ext uri="{BB962C8B-B14F-4D97-AF65-F5344CB8AC3E}">
        <p14:creationId xmlns:p14="http://schemas.microsoft.com/office/powerpoint/2010/main" val="6913263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bwMode="auto">
          <a:xfrm>
            <a:off x="0" y="0"/>
            <a:ext cx="9144000" cy="792480"/>
          </a:xfrm>
          <a:prstGeom prst="rect">
            <a:avLst/>
          </a:prstGeom>
          <a:solidFill>
            <a:srgbClr val="6F7C91"/>
          </a:solidFill>
          <a:ln>
            <a:noFill/>
          </a:ln>
          <a:effectLst/>
          <a:extLst/>
        </p:spPr>
        <p:txBody>
          <a:bodyPr vert="horz" wrap="square" lIns="91440" tIns="45720" rIns="91440" bIns="4572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FFFFFF"/>
              </a:solidFill>
              <a:effectLst/>
              <a:latin typeface="Arial" charset="0"/>
            </a:endParaRPr>
          </a:p>
        </p:txBody>
      </p:sp>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dirty="0"/>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aseline="0">
                <a:solidFill>
                  <a:srgbClr val="6F7C91"/>
                </a:solidFill>
                <a:latin typeface="Arial Narrow" charset="0"/>
                <a:cs typeface="+mn-cs"/>
              </a:defRPr>
            </a:lvl1pPr>
          </a:lstStyle>
          <a:p>
            <a:pPr fontAlgn="base">
              <a:spcBef>
                <a:spcPct val="0"/>
              </a:spcBef>
              <a:spcAft>
                <a:spcPct val="0"/>
              </a:spcAft>
              <a:defRPr/>
            </a:pPr>
            <a:fld id="{B2689DD5-54FA-EB46-8645-722075446EAA}" type="slidenum">
              <a:rPr lang="en-US" b="1" smtClean="0"/>
              <a:pPr fontAlgn="base">
                <a:spcBef>
                  <a:spcPct val="0"/>
                </a:spcBef>
                <a:spcAft>
                  <a:spcPct val="0"/>
                </a:spcAft>
                <a:defRPr/>
              </a:pPr>
              <a:t>‹#›</a:t>
            </a:fld>
            <a:endParaRPr lang="en-US" b="1" dirty="0"/>
          </a:p>
        </p:txBody>
      </p:sp>
    </p:spTree>
    <p:extLst>
      <p:ext uri="{BB962C8B-B14F-4D97-AF65-F5344CB8AC3E}">
        <p14:creationId xmlns:p14="http://schemas.microsoft.com/office/powerpoint/2010/main" val="349142529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727" r:id="rId11"/>
    <p:sldLayoutId id="2147483694" r:id="rId12"/>
    <p:sldLayoutId id="2147483695" r:id="rId13"/>
    <p:sldLayoutId id="2147483696" r:id="rId14"/>
    <p:sldLayoutId id="2147483697" r:id="rId15"/>
    <p:sldLayoutId id="2147483726"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 id="2147483716" r:id="rId35"/>
    <p:sldLayoutId id="2147483717" r:id="rId36"/>
    <p:sldLayoutId id="2147483718" r:id="rId37"/>
    <p:sldLayoutId id="2147483719" r:id="rId38"/>
    <p:sldLayoutId id="2147483720" r:id="rId39"/>
    <p:sldLayoutId id="2147483721" r:id="rId40"/>
    <p:sldLayoutId id="2147483722" r:id="rId41"/>
    <p:sldLayoutId id="2147483723" r:id="rId42"/>
    <p:sldLayoutId id="2147483724" r:id="rId43"/>
    <p:sldLayoutId id="2147483725" r:id="rId44"/>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baseline="0">
          <a:solidFill>
            <a:srgbClr val="E97635"/>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E97635"/>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E97635"/>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E97635"/>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E97635"/>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5.tiff"/><Relationship Id="rId7" Type="http://schemas.openxmlformats.org/officeDocument/2006/relationships/image" Target="../media/image29.tiff"/><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28.tiff"/><Relationship Id="rId5" Type="http://schemas.openxmlformats.org/officeDocument/2006/relationships/image" Target="../media/image27.tiff"/><Relationship Id="rId4" Type="http://schemas.openxmlformats.org/officeDocument/2006/relationships/image" Target="../media/image26.tiff"/></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331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1010sanitizingInPlace-NRA_0311_Shot_20_016_rtd.jpg"/>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p:pic>
      <p:sp>
        <p:nvSpPr>
          <p:cNvPr id="270339" name="Rectangle 7"/>
          <p:cNvSpPr>
            <a:spLocks noGrp="1" noChangeArrowheads="1"/>
          </p:cNvSpPr>
          <p:nvPr>
            <p:ph type="title"/>
          </p:nvPr>
        </p:nvSpPr>
        <p:spPr/>
        <p:txBody>
          <a:bodyPr/>
          <a:lstStyle/>
          <a:p>
            <a:pPr eaLnBrk="1" hangingPunct="1">
              <a:defRPr/>
            </a:pPr>
            <a:r>
              <a:rPr lang="en-US" dirty="0">
                <a:latin typeface="Arial Narrow" charset="0"/>
                <a:cs typeface="+mj-cs"/>
              </a:rPr>
              <a:t>How and When to Clean and Sanitize</a:t>
            </a:r>
          </a:p>
        </p:txBody>
      </p:sp>
      <p:sp>
        <p:nvSpPr>
          <p:cNvPr id="270338" name="Rectangle 3"/>
          <p:cNvSpPr>
            <a:spLocks noGrp="1" noChangeArrowheads="1"/>
          </p:cNvSpPr>
          <p:nvPr>
            <p:ph idx="1"/>
          </p:nvPr>
        </p:nvSpPr>
        <p:spPr/>
        <p:txBody>
          <a:bodyPr/>
          <a:lstStyle/>
          <a:p>
            <a:pPr marL="0" indent="0" eaLnBrk="1" hangingPunct="1">
              <a:defRPr/>
            </a:pPr>
            <a:r>
              <a:rPr lang="en-US" dirty="0">
                <a:latin typeface="Arial Narrow" charset="0"/>
                <a:cs typeface="+mn-cs"/>
              </a:rPr>
              <a:t>Cleaning and </a:t>
            </a:r>
            <a:r>
              <a:rPr lang="en-US" dirty="0" smtClean="0">
                <a:latin typeface="Arial Narrow" charset="0"/>
                <a:cs typeface="+mn-cs"/>
              </a:rPr>
              <a:t>sanitizing stationary </a:t>
            </a:r>
            <a:r>
              <a:rPr lang="en-US" dirty="0">
                <a:latin typeface="Arial Narrow" charset="0"/>
                <a:cs typeface="+mn-cs"/>
              </a:rPr>
              <a:t>e</a:t>
            </a:r>
            <a:r>
              <a:rPr lang="en-US" dirty="0" smtClean="0">
                <a:latin typeface="Arial Narrow" charset="0"/>
                <a:cs typeface="+mn-cs"/>
              </a:rPr>
              <a:t>quipment</a:t>
            </a:r>
            <a:r>
              <a:rPr lang="en-US" dirty="0">
                <a:latin typeface="Arial Narrow" charset="0"/>
                <a:cs typeface="+mn-cs"/>
              </a:rPr>
              <a:t>: </a:t>
            </a:r>
          </a:p>
          <a:p>
            <a:pPr lvl="1" eaLnBrk="1" hangingPunct="1">
              <a:defRPr/>
            </a:pPr>
            <a:r>
              <a:rPr lang="en-US" dirty="0">
                <a:latin typeface="Arial Narrow" charset="0"/>
              </a:rPr>
              <a:t>Unplug the </a:t>
            </a:r>
            <a:r>
              <a:rPr lang="en-US" dirty="0" smtClean="0">
                <a:latin typeface="Arial Narrow" charset="0"/>
              </a:rPr>
              <a:t>equipment</a:t>
            </a:r>
            <a:endParaRPr lang="en-US" dirty="0">
              <a:latin typeface="Arial Narrow" charset="0"/>
            </a:endParaRPr>
          </a:p>
          <a:p>
            <a:pPr lvl="1" eaLnBrk="1" hangingPunct="1">
              <a:defRPr/>
            </a:pPr>
            <a:r>
              <a:rPr lang="en-US" dirty="0">
                <a:latin typeface="Arial Narrow" charset="0"/>
              </a:rPr>
              <a:t>Take the removable parts off the </a:t>
            </a:r>
            <a:r>
              <a:rPr lang="en-US" dirty="0" smtClean="0">
                <a:latin typeface="Arial Narrow" charset="0"/>
              </a:rPr>
              <a:t>equipment</a:t>
            </a:r>
            <a:endParaRPr lang="en-US" dirty="0">
              <a:latin typeface="Arial Narrow" charset="0"/>
            </a:endParaRPr>
          </a:p>
          <a:p>
            <a:pPr lvl="2" eaLnBrk="1" hangingPunct="1">
              <a:defRPr/>
            </a:pPr>
            <a:r>
              <a:rPr lang="en-US" dirty="0">
                <a:latin typeface="Arial Narrow" charset="0"/>
              </a:rPr>
              <a:t>Wash, rinse, and sanitize them by hand or run the parts through a dishwasher if </a:t>
            </a:r>
            <a:r>
              <a:rPr lang="en-US" dirty="0" smtClean="0">
                <a:latin typeface="Arial Narrow" charset="0"/>
              </a:rPr>
              <a:t>allowed</a:t>
            </a:r>
            <a:endParaRPr lang="en-US" dirty="0">
              <a:latin typeface="Arial Narrow" charset="0"/>
            </a:endParaRPr>
          </a:p>
          <a:p>
            <a:pPr lvl="1" eaLnBrk="1" hangingPunct="1">
              <a:defRPr/>
            </a:pPr>
            <a:r>
              <a:rPr lang="en-US" dirty="0">
                <a:latin typeface="Arial Narrow" charset="0"/>
              </a:rPr>
              <a:t>Scrape or remove food from the equipment </a:t>
            </a:r>
            <a:r>
              <a:rPr lang="en-US" dirty="0" smtClean="0">
                <a:latin typeface="Arial Narrow" charset="0"/>
              </a:rPr>
              <a:t>surfaces</a:t>
            </a:r>
            <a:endParaRPr lang="en-US" dirty="0">
              <a:latin typeface="Arial Narrow" charset="0"/>
            </a:endParaRPr>
          </a:p>
          <a:p>
            <a:pPr lvl="1" eaLnBrk="1" hangingPunct="1">
              <a:defRPr/>
            </a:pPr>
            <a:r>
              <a:rPr lang="en-US" dirty="0">
                <a:latin typeface="Arial Narrow" charset="0"/>
              </a:rPr>
              <a:t>Wash the equipment </a:t>
            </a:r>
            <a:r>
              <a:rPr lang="en-US" dirty="0" smtClean="0">
                <a:latin typeface="Arial Narrow" charset="0"/>
              </a:rPr>
              <a:t>surfaces</a:t>
            </a:r>
            <a:endParaRPr lang="en-US" dirty="0">
              <a:latin typeface="Arial Narrow" charset="0"/>
            </a:endParaRPr>
          </a:p>
        </p:txBody>
      </p:sp>
      <p:sp>
        <p:nvSpPr>
          <p:cNvPr id="270340"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10-10</a:t>
            </a:r>
          </a:p>
        </p:txBody>
      </p:sp>
    </p:spTree>
    <p:extLst>
      <p:ext uri="{BB962C8B-B14F-4D97-AF65-F5344CB8AC3E}">
        <p14:creationId xmlns:p14="http://schemas.microsoft.com/office/powerpoint/2010/main" val="1926015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7"/>
          <p:cNvSpPr>
            <a:spLocks noGrp="1" noChangeArrowheads="1"/>
          </p:cNvSpPr>
          <p:nvPr>
            <p:ph type="title"/>
          </p:nvPr>
        </p:nvSpPr>
        <p:spPr/>
        <p:txBody>
          <a:bodyPr/>
          <a:lstStyle/>
          <a:p>
            <a:pPr eaLnBrk="1" hangingPunct="1">
              <a:defRPr/>
            </a:pPr>
            <a:r>
              <a:rPr lang="en-US" dirty="0">
                <a:latin typeface="Arial Narrow" charset="0"/>
                <a:cs typeface="+mj-cs"/>
              </a:rPr>
              <a:t>How and When to Clean and Sanitize</a:t>
            </a:r>
          </a:p>
        </p:txBody>
      </p:sp>
      <p:sp>
        <p:nvSpPr>
          <p:cNvPr id="271362" name="Rectangle 3"/>
          <p:cNvSpPr>
            <a:spLocks noGrp="1" noChangeArrowheads="1"/>
          </p:cNvSpPr>
          <p:nvPr>
            <p:ph idx="1"/>
          </p:nvPr>
        </p:nvSpPr>
        <p:spPr/>
        <p:txBody>
          <a:bodyPr/>
          <a:lstStyle/>
          <a:p>
            <a:pPr marL="0" indent="0" eaLnBrk="1" hangingPunct="1">
              <a:defRPr/>
            </a:pPr>
            <a:r>
              <a:rPr lang="en-US" dirty="0">
                <a:latin typeface="Arial Narrow" charset="0"/>
                <a:cs typeface="+mn-cs"/>
              </a:rPr>
              <a:t>Cleaning and </a:t>
            </a:r>
            <a:r>
              <a:rPr lang="en-US" dirty="0" smtClean="0">
                <a:latin typeface="Arial Narrow" charset="0"/>
                <a:cs typeface="+mn-cs"/>
              </a:rPr>
              <a:t>sanitizing stationary equipment</a:t>
            </a:r>
            <a:r>
              <a:rPr lang="en-US" dirty="0">
                <a:latin typeface="Arial Narrow" charset="0"/>
                <a:cs typeface="+mn-cs"/>
              </a:rPr>
              <a:t>: </a:t>
            </a:r>
            <a:endParaRPr lang="en-US" sz="1800" i="1" dirty="0">
              <a:latin typeface="Arial Narrow" charset="0"/>
              <a:cs typeface="+mn-cs"/>
            </a:endParaRPr>
          </a:p>
          <a:p>
            <a:pPr lvl="1" eaLnBrk="1" hangingPunct="1">
              <a:defRPr/>
            </a:pPr>
            <a:r>
              <a:rPr lang="en-US" dirty="0">
                <a:latin typeface="Arial Narrow" charset="0"/>
              </a:rPr>
              <a:t>Rinse the equipment surfaces with clean </a:t>
            </a:r>
            <a:r>
              <a:rPr lang="en-US" dirty="0" smtClean="0">
                <a:latin typeface="Arial Narrow" charset="0"/>
              </a:rPr>
              <a:t>water</a:t>
            </a:r>
            <a:endParaRPr lang="en-US" dirty="0">
              <a:latin typeface="Arial Narrow" charset="0"/>
            </a:endParaRPr>
          </a:p>
          <a:p>
            <a:pPr lvl="1" eaLnBrk="1" hangingPunct="1">
              <a:defRPr/>
            </a:pPr>
            <a:r>
              <a:rPr lang="en-US" dirty="0">
                <a:latin typeface="Arial Narrow" charset="0"/>
              </a:rPr>
              <a:t>Sanitize the equipment </a:t>
            </a:r>
            <a:r>
              <a:rPr lang="en-US" dirty="0" smtClean="0">
                <a:latin typeface="Arial Narrow" charset="0"/>
              </a:rPr>
              <a:t>surfaces</a:t>
            </a:r>
            <a:endParaRPr lang="en-US" dirty="0">
              <a:latin typeface="Arial Narrow" charset="0"/>
            </a:endParaRPr>
          </a:p>
          <a:p>
            <a:pPr lvl="2" eaLnBrk="1" hangingPunct="1">
              <a:defRPr/>
            </a:pPr>
            <a:r>
              <a:rPr lang="en-US" dirty="0">
                <a:latin typeface="Arial Narrow" charset="0"/>
              </a:rPr>
              <a:t>Make sure the sanitizer comes in contact with each </a:t>
            </a:r>
            <a:r>
              <a:rPr lang="en-US" dirty="0" smtClean="0">
                <a:latin typeface="Arial Narrow" charset="0"/>
              </a:rPr>
              <a:t>surface</a:t>
            </a:r>
            <a:endParaRPr lang="en-US" dirty="0">
              <a:latin typeface="Arial Narrow" charset="0"/>
            </a:endParaRPr>
          </a:p>
          <a:p>
            <a:pPr lvl="1" eaLnBrk="1" hangingPunct="1">
              <a:defRPr/>
            </a:pPr>
            <a:r>
              <a:rPr lang="en-US" dirty="0">
                <a:latin typeface="Arial Narrow" charset="0"/>
              </a:rPr>
              <a:t>Allow all surfaces to </a:t>
            </a:r>
            <a:r>
              <a:rPr lang="en-US" dirty="0" smtClean="0">
                <a:latin typeface="Arial Narrow" charset="0"/>
              </a:rPr>
              <a:t>air-dry</a:t>
            </a:r>
            <a:endParaRPr lang="en-US" dirty="0">
              <a:latin typeface="Arial Narrow" charset="0"/>
            </a:endParaRPr>
          </a:p>
          <a:p>
            <a:pPr lvl="1" eaLnBrk="1" hangingPunct="1">
              <a:defRPr/>
            </a:pPr>
            <a:r>
              <a:rPr lang="en-US" dirty="0">
                <a:latin typeface="Arial Narrow" charset="0"/>
              </a:rPr>
              <a:t>Put the unit back </a:t>
            </a:r>
            <a:r>
              <a:rPr lang="en-US" dirty="0" smtClean="0">
                <a:latin typeface="Arial Narrow" charset="0"/>
              </a:rPr>
              <a:t>together</a:t>
            </a:r>
            <a:endParaRPr lang="en-US" dirty="0">
              <a:latin typeface="Arial Narrow" charset="0"/>
            </a:endParaRPr>
          </a:p>
        </p:txBody>
      </p:sp>
      <p:sp>
        <p:nvSpPr>
          <p:cNvPr id="27136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10-11</a:t>
            </a:r>
          </a:p>
        </p:txBody>
      </p:sp>
      <p:pic>
        <p:nvPicPr>
          <p:cNvPr id="9" name="Picture Placeholder 2" descr="1010sanitizingInPlace-NRA_0311_Shot_20_016_rtd.jpg"/>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a:xfrm>
            <a:off x="6523038" y="1243013"/>
            <a:ext cx="2103437" cy="2103120"/>
          </a:xfrm>
        </p:spPr>
      </p:pic>
    </p:spTree>
    <p:extLst>
      <p:ext uri="{BB962C8B-B14F-4D97-AF65-F5344CB8AC3E}">
        <p14:creationId xmlns:p14="http://schemas.microsoft.com/office/powerpoint/2010/main" val="2723189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Rectangle 7"/>
          <p:cNvSpPr>
            <a:spLocks noGrp="1" noChangeArrowheads="1"/>
          </p:cNvSpPr>
          <p:nvPr>
            <p:ph type="title"/>
          </p:nvPr>
        </p:nvSpPr>
        <p:spPr/>
        <p:txBody>
          <a:bodyPr/>
          <a:lstStyle/>
          <a:p>
            <a:pPr eaLnBrk="1" hangingPunct="1">
              <a:defRPr/>
            </a:pPr>
            <a:r>
              <a:rPr lang="en-US" dirty="0">
                <a:latin typeface="Arial Narrow" charset="0"/>
                <a:cs typeface="+mj-cs"/>
              </a:rPr>
              <a:t>How and When to Clean and Sanitize</a:t>
            </a:r>
          </a:p>
        </p:txBody>
      </p:sp>
      <p:sp>
        <p:nvSpPr>
          <p:cNvPr id="272386" name="Rectangle 3"/>
          <p:cNvSpPr>
            <a:spLocks noGrp="1" noChangeArrowheads="1"/>
          </p:cNvSpPr>
          <p:nvPr>
            <p:ph idx="1"/>
          </p:nvPr>
        </p:nvSpPr>
        <p:spPr/>
        <p:txBody>
          <a:bodyPr/>
          <a:lstStyle/>
          <a:p>
            <a:pPr marL="0" indent="0" eaLnBrk="1" hangingPunct="1">
              <a:defRPr/>
            </a:pPr>
            <a:r>
              <a:rPr lang="en-US" dirty="0" smtClean="0">
                <a:latin typeface="Arial Narrow" charset="0"/>
                <a:cs typeface="+mn-cs"/>
              </a:rPr>
              <a:t>Clean-in-place equipment</a:t>
            </a:r>
            <a:r>
              <a:rPr lang="en-US" dirty="0">
                <a:latin typeface="Arial Narrow" charset="0"/>
                <a:cs typeface="+mn-cs"/>
              </a:rPr>
              <a:t>:</a:t>
            </a:r>
            <a:endParaRPr lang="en-US" i="1" dirty="0">
              <a:latin typeface="Arial Narrow" charset="0"/>
              <a:cs typeface="+mn-cs"/>
            </a:endParaRPr>
          </a:p>
          <a:p>
            <a:pPr lvl="1" eaLnBrk="1" hangingPunct="1">
              <a:defRPr/>
            </a:pPr>
            <a:r>
              <a:rPr lang="en-US" dirty="0">
                <a:latin typeface="Arial Narrow" charset="0"/>
              </a:rPr>
              <a:t>Equipment holding and dispensing TCS food must be cleaned and sanitized every day unless otherwise indicated by the </a:t>
            </a:r>
            <a:r>
              <a:rPr lang="en-US" dirty="0" smtClean="0">
                <a:latin typeface="Arial Narrow" charset="0"/>
              </a:rPr>
              <a:t>manufacturer</a:t>
            </a:r>
            <a:endParaRPr lang="en-US" dirty="0">
              <a:latin typeface="Arial Narrow" charset="0"/>
            </a:endParaRPr>
          </a:p>
          <a:p>
            <a:pPr lvl="1" eaLnBrk="1" hangingPunct="1">
              <a:defRPr/>
            </a:pPr>
            <a:r>
              <a:rPr lang="en-US" dirty="0">
                <a:latin typeface="Arial Narrow" charset="0"/>
              </a:rPr>
              <a:t>Check local regulatory </a:t>
            </a:r>
            <a:r>
              <a:rPr lang="en-US" dirty="0" smtClean="0">
                <a:latin typeface="Arial Narrow" charset="0"/>
              </a:rPr>
              <a:t>requirements</a:t>
            </a:r>
            <a:endParaRPr lang="en-US" dirty="0">
              <a:latin typeface="Arial Narrow" charset="0"/>
            </a:endParaRPr>
          </a:p>
        </p:txBody>
      </p:sp>
      <p:sp>
        <p:nvSpPr>
          <p:cNvPr id="272388"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10-12</a:t>
            </a:r>
          </a:p>
        </p:txBody>
      </p:sp>
    </p:spTree>
    <p:extLst>
      <p:ext uri="{BB962C8B-B14F-4D97-AF65-F5344CB8AC3E}">
        <p14:creationId xmlns:p14="http://schemas.microsoft.com/office/powerpoint/2010/main" val="1115214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534988" y="1143000"/>
            <a:ext cx="8609012" cy="3633788"/>
          </a:xfrm>
          <a:effectLst>
            <a:glow rad="228600">
              <a:schemeClr val="accent4">
                <a:satMod val="175000"/>
                <a:alpha val="40000"/>
              </a:schemeClr>
            </a:glow>
          </a:effectLst>
        </p:spPr>
        <p:txBody>
          <a:bodyPr/>
          <a:lstStyle/>
          <a:p>
            <a:pPr marL="0" indent="0"/>
            <a:r>
              <a:rPr lang="en-US" dirty="0">
                <a:latin typeface="Arial Narrow" charset="0"/>
                <a:cs typeface="+mn-cs"/>
              </a:rPr>
              <a:t>Silverware contains </a:t>
            </a:r>
            <a:r>
              <a:rPr lang="en-US" dirty="0" smtClean="0">
                <a:latin typeface="Arial Narrow" charset="0"/>
                <a:cs typeface="+mn-cs"/>
              </a:rPr>
              <a:t>dried-on </a:t>
            </a:r>
            <a:r>
              <a:rPr lang="en-US" dirty="0">
                <a:latin typeface="Arial Narrow" charset="0"/>
                <a:cs typeface="+mn-cs"/>
              </a:rPr>
              <a:t>food. What’s the best thing to do before washing it? </a:t>
            </a:r>
          </a:p>
          <a:p>
            <a:pPr marL="1150938" lvl="3" indent="-457200" eaLnBrk="1" hangingPunct="1">
              <a:lnSpc>
                <a:spcPct val="90000"/>
              </a:lnSpc>
              <a:spcBef>
                <a:spcPct val="100000"/>
              </a:spcBef>
              <a:buClr>
                <a:srgbClr val="009DDC"/>
              </a:buClr>
              <a:buNone/>
              <a:defRPr/>
            </a:pPr>
            <a:r>
              <a:rPr lang="en-US" sz="2200" dirty="0">
                <a:latin typeface="Arial Narrow" charset="0"/>
              </a:rPr>
              <a:t>A. Scrape them</a:t>
            </a:r>
          </a:p>
          <a:p>
            <a:pPr marL="1087438" lvl="3" indent="-393700" eaLnBrk="1" hangingPunct="1">
              <a:lnSpc>
                <a:spcPct val="90000"/>
              </a:lnSpc>
              <a:spcBef>
                <a:spcPct val="100000"/>
              </a:spcBef>
              <a:buClr>
                <a:srgbClr val="009DDC"/>
              </a:buClr>
              <a:buNone/>
              <a:defRPr/>
            </a:pPr>
            <a:r>
              <a:rPr lang="en-US" sz="2200" dirty="0">
                <a:latin typeface="Arial Narrow" charset="0"/>
              </a:rPr>
              <a:t>B. Rinse them</a:t>
            </a:r>
          </a:p>
          <a:p>
            <a:pPr marL="694944" lvl="3" indent="0" eaLnBrk="1" hangingPunct="1">
              <a:lnSpc>
                <a:spcPct val="90000"/>
              </a:lnSpc>
              <a:spcBef>
                <a:spcPct val="100000"/>
              </a:spcBef>
              <a:buClr>
                <a:srgbClr val="009DDC"/>
              </a:buClr>
              <a:buNone/>
              <a:defRPr/>
            </a:pPr>
            <a:r>
              <a:rPr lang="en-US" sz="2200" dirty="0">
                <a:latin typeface="Arial Narrow" charset="0"/>
              </a:rPr>
              <a:t>C. Soak them</a:t>
            </a:r>
          </a:p>
          <a:p>
            <a:pPr marL="694944" lvl="3" indent="0" eaLnBrk="1" hangingPunct="1">
              <a:lnSpc>
                <a:spcPct val="90000"/>
              </a:lnSpc>
              <a:spcBef>
                <a:spcPct val="100000"/>
              </a:spcBef>
              <a:buClr>
                <a:srgbClr val="009DDC"/>
              </a:buClr>
              <a:buNone/>
              <a:defRPr/>
            </a:pPr>
            <a:endParaRPr lang="en-US" sz="2800" kern="1200" dirty="0" smtClean="0">
              <a:solidFill>
                <a:srgbClr val="000000"/>
              </a:solidFill>
              <a:latin typeface="+mn-lt"/>
              <a:ea typeface="+mn-ea"/>
              <a:cs typeface="ＭＳ Ｐゴシック" charset="0"/>
            </a:endParaRPr>
          </a:p>
          <a:p>
            <a:pPr marL="0" indent="0"/>
            <a:endParaRPr lang="en-US" sz="3600" dirty="0"/>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10-13</a:t>
            </a:r>
          </a:p>
        </p:txBody>
      </p:sp>
      <p:sp>
        <p:nvSpPr>
          <p:cNvPr id="6" name="Rectangle 5"/>
          <p:cNvSpPr/>
          <p:nvPr/>
        </p:nvSpPr>
        <p:spPr>
          <a:xfrm>
            <a:off x="4324350" y="2649159"/>
            <a:ext cx="4572000" cy="1938992"/>
          </a:xfrm>
          <a:prstGeom prst="rect">
            <a:avLst/>
          </a:prstGeom>
        </p:spPr>
        <p:txBody>
          <a:bodyPr>
            <a:spAutoFit/>
          </a:bodyPr>
          <a:lstStyle/>
          <a:p>
            <a:r>
              <a:rPr lang="en-US" sz="2400" b="1" dirty="0">
                <a:solidFill>
                  <a:srgbClr val="FF0000"/>
                </a:solidFill>
                <a:latin typeface="Arial Narrow"/>
              </a:rPr>
              <a:t>Scrape items before washing them. If necessary, items </a:t>
            </a:r>
            <a:r>
              <a:rPr lang="en-US" sz="2400" b="1" dirty="0" smtClean="0">
                <a:solidFill>
                  <a:srgbClr val="FF0000"/>
                </a:solidFill>
                <a:latin typeface="Arial Narrow"/>
              </a:rPr>
              <a:t>can also </a:t>
            </a:r>
            <a:r>
              <a:rPr lang="en-US" sz="2400" b="1" dirty="0">
                <a:solidFill>
                  <a:srgbClr val="FF0000"/>
                </a:solidFill>
                <a:latin typeface="Arial Narrow"/>
              </a:rPr>
              <a:t>be rinsed or presoaked. </a:t>
            </a:r>
            <a:r>
              <a:rPr lang="en-US" sz="2400" b="1" dirty="0" smtClean="0">
                <a:solidFill>
                  <a:srgbClr val="FF0000"/>
                </a:solidFill>
                <a:latin typeface="Arial Narrow"/>
              </a:rPr>
              <a:t>The same is true when washing items manually.</a:t>
            </a:r>
            <a:r>
              <a:rPr lang="en-US" sz="2400" dirty="0">
                <a:solidFill>
                  <a:srgbClr val="000000"/>
                </a:solidFill>
              </a:rPr>
              <a:t>	</a:t>
            </a:r>
          </a:p>
        </p:txBody>
      </p:sp>
    </p:spTree>
    <p:extLst>
      <p:ext uri="{BB962C8B-B14F-4D97-AF65-F5344CB8AC3E}">
        <p14:creationId xmlns:p14="http://schemas.microsoft.com/office/powerpoint/2010/main" val="83122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1" end="1"/>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500" fill="hold"/>
                                        <p:tgtEl>
                                          <p:spTgt spid="123906">
                                            <p:txEl>
                                              <p:pRg st="2" end="2"/>
                                            </p:txEl>
                                          </p:spTgt>
                                        </p:tgtEl>
                                        <p:attrNameLst>
                                          <p:attrName>style.color</p:attrName>
                                        </p:attrNameLst>
                                      </p:cBhvr>
                                      <p:to>
                                        <a:schemeClr val="accent2"/>
                                      </p:to>
                                    </p:animClr>
                                  </p:childTnLst>
                                </p:cTn>
                              </p:par>
                              <p:par>
                                <p:cTn id="9" presetID="3" presetClass="emph" presetSubtype="2" fill="hold" nodeType="withEffect">
                                  <p:stCondLst>
                                    <p:cond delay="0"/>
                                  </p:stCondLst>
                                  <p:childTnLst>
                                    <p:animClr clrSpc="rgb" dir="cw">
                                      <p:cBhvr override="childStyle">
                                        <p:cTn id="10" dur="500" fill="hold"/>
                                        <p:tgtEl>
                                          <p:spTgt spid="123906">
                                            <p:txEl>
                                              <p:pRg st="3" end="3"/>
                                            </p:txEl>
                                          </p:spTgt>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1012amaxRegTherm_E380_26642.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271363" name="Rectangle 7"/>
          <p:cNvSpPr>
            <a:spLocks noGrp="1" noChangeArrowheads="1"/>
          </p:cNvSpPr>
          <p:nvPr>
            <p:ph type="title"/>
          </p:nvPr>
        </p:nvSpPr>
        <p:spPr/>
        <p:txBody>
          <a:bodyPr/>
          <a:lstStyle/>
          <a:p>
            <a:pPr eaLnBrk="1" hangingPunct="1">
              <a:defRPr/>
            </a:pPr>
            <a:r>
              <a:rPr lang="en-US" dirty="0" smtClean="0">
                <a:latin typeface="Arial Narrow" charset="0"/>
                <a:cs typeface="+mj-cs"/>
              </a:rPr>
              <a:t>Dishwasher Operation</a:t>
            </a:r>
            <a:endParaRPr lang="en-US" dirty="0">
              <a:latin typeface="Arial Narrow" charset="0"/>
              <a:cs typeface="+mj-cs"/>
            </a:endParaRPr>
          </a:p>
        </p:txBody>
      </p:sp>
      <p:sp>
        <p:nvSpPr>
          <p:cNvPr id="271362" name="Rectangle 3"/>
          <p:cNvSpPr>
            <a:spLocks noGrp="1" noChangeArrowheads="1"/>
          </p:cNvSpPr>
          <p:nvPr>
            <p:ph idx="1"/>
          </p:nvPr>
        </p:nvSpPr>
        <p:spPr/>
        <p:txBody>
          <a:bodyPr/>
          <a:lstStyle/>
          <a:p>
            <a:pPr marL="0" indent="0" eaLnBrk="1" hangingPunct="1">
              <a:defRPr/>
            </a:pPr>
            <a:r>
              <a:rPr lang="en-US" dirty="0" smtClean="0">
                <a:latin typeface="Arial Narrow" charset="0"/>
                <a:cs typeface="+mn-cs"/>
              </a:rPr>
              <a:t>Operations using high-temperature dishwashing machines must provide </a:t>
            </a:r>
            <a:br>
              <a:rPr lang="en-US" dirty="0" smtClean="0">
                <a:latin typeface="Arial Narrow" charset="0"/>
                <a:cs typeface="+mn-cs"/>
              </a:rPr>
            </a:br>
            <a:r>
              <a:rPr lang="en-US" dirty="0" smtClean="0">
                <a:latin typeface="Arial Narrow" charset="0"/>
                <a:cs typeface="+mn-cs"/>
              </a:rPr>
              <a:t>staff with: </a:t>
            </a:r>
            <a:endParaRPr lang="en-US" sz="1800" i="1" dirty="0">
              <a:latin typeface="Arial Narrow" charset="0"/>
              <a:cs typeface="+mn-cs"/>
            </a:endParaRPr>
          </a:p>
          <a:p>
            <a:pPr lvl="1" eaLnBrk="1" hangingPunct="1">
              <a:defRPr/>
            </a:pPr>
            <a:r>
              <a:rPr lang="en-US" dirty="0" smtClean="0">
                <a:latin typeface="Arial Narrow" charset="0"/>
              </a:rPr>
              <a:t>An easy and quick way to measure surface temperatures of items being sanitized</a:t>
            </a:r>
          </a:p>
          <a:p>
            <a:pPr lvl="1" eaLnBrk="1" hangingPunct="1">
              <a:defRPr/>
            </a:pPr>
            <a:r>
              <a:rPr lang="en-US" dirty="0">
                <a:latin typeface="Arial Narrow" charset="0"/>
              </a:rPr>
              <a:t>A</a:t>
            </a:r>
            <a:r>
              <a:rPr lang="en-US" dirty="0" smtClean="0">
                <a:latin typeface="Arial Narrow" charset="0"/>
              </a:rPr>
              <a:t>n irreversible record of the highest temperature reached during the sanitizing rinse</a:t>
            </a:r>
            <a:endParaRPr lang="en-US" dirty="0">
              <a:latin typeface="Arial Narrow" charset="0"/>
            </a:endParaRPr>
          </a:p>
          <a:p>
            <a:pPr lvl="2" eaLnBrk="1" hangingPunct="1">
              <a:defRPr/>
            </a:pPr>
            <a:r>
              <a:rPr lang="en-US" dirty="0" smtClean="0">
                <a:latin typeface="Arial Narrow" charset="0"/>
              </a:rPr>
              <a:t>Ensures the dishwasher can reach correct sanitizing temperatures</a:t>
            </a:r>
          </a:p>
          <a:p>
            <a:pPr lvl="2" eaLnBrk="1" hangingPunct="1">
              <a:defRPr/>
            </a:pPr>
            <a:r>
              <a:rPr lang="en-US" dirty="0" smtClean="0">
                <a:latin typeface="Arial Narrow" charset="0"/>
              </a:rPr>
              <a:t>Maximum registering thermometers or heat-sensitive tape are good tools for doing this</a:t>
            </a:r>
            <a:endParaRPr lang="en-US" dirty="0">
              <a:latin typeface="Arial Narrow" charset="0"/>
            </a:endParaRPr>
          </a:p>
        </p:txBody>
      </p:sp>
      <p:sp>
        <p:nvSpPr>
          <p:cNvPr id="271364" name="Text Box 8"/>
          <p:cNvSpPr txBox="1">
            <a:spLocks noChangeArrowheads="1"/>
          </p:cNvSpPr>
          <p:nvPr/>
        </p:nvSpPr>
        <p:spPr bwMode="auto">
          <a:xfrm>
            <a:off x="0" y="6581001"/>
            <a:ext cx="57150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10-14</a:t>
            </a:r>
          </a:p>
        </p:txBody>
      </p:sp>
    </p:spTree>
    <p:extLst>
      <p:ext uri="{BB962C8B-B14F-4D97-AF65-F5344CB8AC3E}">
        <p14:creationId xmlns:p14="http://schemas.microsoft.com/office/powerpoint/2010/main" val="1640491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1013compSink-NRA_0311_shot_1_v4_004.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275461" name="Rectangle 11"/>
          <p:cNvSpPr>
            <a:spLocks noGrp="1" noChangeArrowheads="1"/>
          </p:cNvSpPr>
          <p:nvPr>
            <p:ph type="title"/>
          </p:nvPr>
        </p:nvSpPr>
        <p:spPr/>
        <p:txBody>
          <a:bodyPr/>
          <a:lstStyle/>
          <a:p>
            <a:pPr eaLnBrk="1" hangingPunct="1">
              <a:defRPr/>
            </a:pPr>
            <a:r>
              <a:rPr lang="en-US" dirty="0">
                <a:latin typeface="Arial Narrow" charset="0"/>
                <a:cs typeface="+mj-cs"/>
              </a:rPr>
              <a:t>Manual Dishwashing</a:t>
            </a:r>
          </a:p>
        </p:txBody>
      </p:sp>
      <p:sp>
        <p:nvSpPr>
          <p:cNvPr id="275458" name="Rectangle 3"/>
          <p:cNvSpPr>
            <a:spLocks noGrp="1" noChangeArrowheads="1"/>
          </p:cNvSpPr>
          <p:nvPr>
            <p:ph idx="1"/>
          </p:nvPr>
        </p:nvSpPr>
        <p:spPr/>
        <p:txBody>
          <a:bodyPr/>
          <a:lstStyle/>
          <a:p>
            <a:pPr eaLnBrk="1" hangingPunct="1">
              <a:defRPr/>
            </a:pPr>
            <a:r>
              <a:rPr lang="en-US" dirty="0">
                <a:latin typeface="Arial Narrow" charset="0"/>
                <a:cs typeface="+mn-cs"/>
              </a:rPr>
              <a:t>Setting </a:t>
            </a:r>
            <a:r>
              <a:rPr lang="en-US" dirty="0" smtClean="0">
                <a:latin typeface="Arial Narrow" charset="0"/>
                <a:cs typeface="+mn-cs"/>
              </a:rPr>
              <a:t>up </a:t>
            </a:r>
            <a:r>
              <a:rPr lang="en-US" dirty="0">
                <a:latin typeface="Arial Narrow" charset="0"/>
                <a:cs typeface="+mn-cs"/>
              </a:rPr>
              <a:t>a </a:t>
            </a:r>
            <a:r>
              <a:rPr lang="en-US" dirty="0" smtClean="0">
                <a:latin typeface="Arial Narrow" charset="0"/>
                <a:cs typeface="+mn-cs"/>
              </a:rPr>
              <a:t>three-compartment sink:</a:t>
            </a:r>
            <a:endParaRPr lang="en-US" dirty="0">
              <a:latin typeface="Arial Narrow" charset="0"/>
              <a:cs typeface="+mn-cs"/>
            </a:endParaRPr>
          </a:p>
          <a:p>
            <a:pPr lvl="1" eaLnBrk="1" hangingPunct="1">
              <a:defRPr/>
            </a:pPr>
            <a:r>
              <a:rPr lang="en-US" dirty="0">
                <a:solidFill>
                  <a:schemeClr val="tx1"/>
                </a:solidFill>
                <a:latin typeface="Arial Narrow" charset="0"/>
              </a:rPr>
              <a:t>Clean and sanitize each sink and drain </a:t>
            </a:r>
            <a:r>
              <a:rPr lang="en-US" dirty="0" smtClean="0">
                <a:solidFill>
                  <a:schemeClr val="tx1"/>
                </a:solidFill>
                <a:latin typeface="Arial Narrow" charset="0"/>
              </a:rPr>
              <a:t>board</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Fill the first sink with detergent and water at least </a:t>
            </a:r>
            <a:r>
              <a:rPr lang="en-US" dirty="0" smtClean="0">
                <a:solidFill>
                  <a:schemeClr val="tx1"/>
                </a:solidFill>
                <a:latin typeface="Arial Narrow" charset="0"/>
              </a:rPr>
              <a:t>110</a:t>
            </a:r>
            <a:r>
              <a:rPr lang="en-US" dirty="0">
                <a:latin typeface="Arial Narrow" charset="0"/>
              </a:rPr>
              <a:t>º</a:t>
            </a:r>
            <a:r>
              <a:rPr lang="en-US" dirty="0" smtClean="0">
                <a:solidFill>
                  <a:schemeClr val="tx1"/>
                </a:solidFill>
                <a:latin typeface="Arial Narrow" charset="0"/>
              </a:rPr>
              <a:t>F </a:t>
            </a:r>
            <a:r>
              <a:rPr lang="en-US" dirty="0">
                <a:solidFill>
                  <a:schemeClr val="tx1"/>
                </a:solidFill>
                <a:latin typeface="Arial Narrow" charset="0"/>
              </a:rPr>
              <a:t>(</a:t>
            </a:r>
            <a:r>
              <a:rPr lang="en-US" dirty="0" smtClean="0">
                <a:solidFill>
                  <a:schemeClr val="tx1"/>
                </a:solidFill>
                <a:latin typeface="Arial Narrow" charset="0"/>
              </a:rPr>
              <a:t>43</a:t>
            </a:r>
            <a:r>
              <a:rPr lang="en-US" dirty="0">
                <a:latin typeface="Arial Narrow" charset="0"/>
              </a:rPr>
              <a:t>º</a:t>
            </a:r>
            <a:r>
              <a:rPr lang="en-US" dirty="0" smtClean="0">
                <a:solidFill>
                  <a:schemeClr val="tx1"/>
                </a:solidFill>
                <a:latin typeface="Arial Narrow" charset="0"/>
              </a:rPr>
              <a:t>C)</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Fill the second sink with clean </a:t>
            </a:r>
            <a:r>
              <a:rPr lang="en-US" dirty="0" smtClean="0">
                <a:solidFill>
                  <a:schemeClr val="tx1"/>
                </a:solidFill>
                <a:latin typeface="Arial Narrow" charset="0"/>
              </a:rPr>
              <a:t>water</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Fill the third sink with water and sanitizer to the correct </a:t>
            </a:r>
            <a:r>
              <a:rPr lang="en-US" dirty="0" smtClean="0">
                <a:solidFill>
                  <a:schemeClr val="tx1"/>
                </a:solidFill>
                <a:latin typeface="Arial Narrow" charset="0"/>
              </a:rPr>
              <a:t>concentration</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Provide a clock with a second hand to let food handlers know how long items have been in the </a:t>
            </a:r>
            <a:r>
              <a:rPr lang="en-US" dirty="0" smtClean="0">
                <a:solidFill>
                  <a:schemeClr val="tx1"/>
                </a:solidFill>
                <a:latin typeface="Arial Narrow" charset="0"/>
              </a:rPr>
              <a:t>sanitizer</a:t>
            </a:r>
            <a:endParaRPr lang="en-US" dirty="0">
              <a:latin typeface="Arial Narrow" charset="0"/>
              <a:cs typeface="+mn-cs"/>
            </a:endParaRPr>
          </a:p>
          <a:p>
            <a:pPr eaLnBrk="1" hangingPunct="1">
              <a:defRPr/>
            </a:pPr>
            <a:endParaRPr lang="en-US" dirty="0">
              <a:latin typeface="Arial Narrow" charset="0"/>
              <a:cs typeface="+mn-cs"/>
            </a:endParaRPr>
          </a:p>
        </p:txBody>
      </p:sp>
      <p:sp>
        <p:nvSpPr>
          <p:cNvPr id="275459" name="Text Box 4"/>
          <p:cNvSpPr txBox="1">
            <a:spLocks noChangeArrowheads="1"/>
          </p:cNvSpPr>
          <p:nvPr/>
        </p:nvSpPr>
        <p:spPr bwMode="auto">
          <a:xfrm>
            <a:off x="6681788" y="5857875"/>
            <a:ext cx="184150"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defRPr/>
            </a:pPr>
            <a:endParaRPr lang="en-US" dirty="0" smtClean="0"/>
          </a:p>
        </p:txBody>
      </p:sp>
      <p:sp>
        <p:nvSpPr>
          <p:cNvPr id="275460"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10-15</a:t>
            </a:r>
          </a:p>
        </p:txBody>
      </p:sp>
    </p:spTree>
    <p:extLst>
      <p:ext uri="{BB962C8B-B14F-4D97-AF65-F5344CB8AC3E}">
        <p14:creationId xmlns:p14="http://schemas.microsoft.com/office/powerpoint/2010/main" val="2204166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latin typeface="Arial Narrow" charset="0"/>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latin typeface="Arial Narrow" charset="0"/>
                <a:ea typeface="ＭＳ Ｐゴシック" charset="0"/>
              </a:rPr>
              <a:t>B. No</a:t>
            </a:r>
          </a:p>
        </p:txBody>
      </p:sp>
      <p:sp>
        <p:nvSpPr>
          <p:cNvPr id="13"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4" name="Picture Placeholder 3" descr="NRAEF1302.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531813" y="1223963"/>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Is it </a:t>
            </a:r>
            <a:r>
              <a:rPr lang="en-US" sz="2400" b="1" dirty="0" smtClean="0">
                <a:solidFill>
                  <a:srgbClr val="E97635"/>
                </a:solidFill>
                <a:latin typeface="Arial Narrow" charset="0"/>
                <a:cs typeface="+mn-cs"/>
              </a:rPr>
              <a:t>okay to </a:t>
            </a:r>
            <a:r>
              <a:rPr lang="en-US" sz="2400" b="1" dirty="0">
                <a:solidFill>
                  <a:srgbClr val="E97635"/>
                </a:solidFill>
                <a:latin typeface="Arial Narrow" charset="0"/>
                <a:cs typeface="+mn-cs"/>
              </a:rPr>
              <a:t>rinse items after sanitizing them?</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10-16</a:t>
            </a:r>
          </a:p>
        </p:txBody>
      </p:sp>
      <p:sp>
        <p:nvSpPr>
          <p:cNvPr id="8" name="Rectangle 7"/>
          <p:cNvSpPr/>
          <p:nvPr/>
        </p:nvSpPr>
        <p:spPr>
          <a:xfrm>
            <a:off x="3714750" y="3121629"/>
            <a:ext cx="4987816" cy="1569660"/>
          </a:xfrm>
          <a:prstGeom prst="rect">
            <a:avLst/>
          </a:prstGeom>
        </p:spPr>
        <p:txBody>
          <a:bodyPr wrap="square">
            <a:spAutoFit/>
          </a:bodyPr>
          <a:lstStyle/>
          <a:p>
            <a:pPr fontAlgn="base">
              <a:spcBef>
                <a:spcPct val="50000"/>
              </a:spcBef>
              <a:spcAft>
                <a:spcPct val="0"/>
              </a:spcAft>
            </a:pPr>
            <a:r>
              <a:rPr lang="en-US" sz="2200" dirty="0">
                <a:latin typeface="Arial Narrow" charset="0"/>
                <a:ea typeface="ＭＳ Ｐゴシック" charset="0"/>
              </a:rPr>
              <a:t>Why?</a:t>
            </a:r>
          </a:p>
          <a:p>
            <a:r>
              <a:rPr lang="en-US" sz="2400" b="1" dirty="0">
                <a:solidFill>
                  <a:srgbClr val="FF0000"/>
                </a:solidFill>
                <a:latin typeface="Arial Narrow"/>
              </a:rPr>
              <a:t>NEVER rinse items after sanitizing them. This could contaminate their surfaces. </a:t>
            </a:r>
            <a:r>
              <a:rPr lang="en-US" sz="2400" dirty="0"/>
              <a:t>	</a:t>
            </a:r>
          </a:p>
        </p:txBody>
      </p:sp>
    </p:spTree>
    <p:extLst>
      <p:ext uri="{BB962C8B-B14F-4D97-AF65-F5344CB8AC3E}">
        <p14:creationId xmlns:p14="http://schemas.microsoft.com/office/powerpoint/2010/main" val="206977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3" name="Picture Placeholder 2" descr="NRA_0312_Shot_22_014.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531813" y="1214438"/>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Have these cups been stored correctly?</a:t>
            </a:r>
          </a:p>
        </p:txBody>
      </p:sp>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latin typeface="Arial Narrow" charset="0"/>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latin typeface="Arial Narrow" charset="0"/>
                <a:ea typeface="ＭＳ Ｐゴシック" charset="0"/>
              </a:rPr>
              <a:t>B. No</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10-17</a:t>
            </a:r>
          </a:p>
        </p:txBody>
      </p:sp>
      <p:sp>
        <p:nvSpPr>
          <p:cNvPr id="8" name="Rectangle 7"/>
          <p:cNvSpPr/>
          <p:nvPr/>
        </p:nvSpPr>
        <p:spPr>
          <a:xfrm>
            <a:off x="3714750" y="3121629"/>
            <a:ext cx="4987816" cy="1631216"/>
          </a:xfrm>
          <a:prstGeom prst="rect">
            <a:avLst/>
          </a:prstGeom>
        </p:spPr>
        <p:txBody>
          <a:bodyPr wrap="square">
            <a:spAutoFit/>
          </a:bodyPr>
          <a:lstStyle/>
          <a:p>
            <a:r>
              <a:rPr lang="en-US" sz="2200" dirty="0">
                <a:latin typeface="Arial Narrow" charset="0"/>
                <a:ea typeface="ＭＳ Ｐゴシック" charset="0"/>
              </a:rPr>
              <a:t>Why?</a:t>
            </a:r>
          </a:p>
          <a:p>
            <a:r>
              <a:rPr lang="en-US" sz="2400" b="1" dirty="0">
                <a:solidFill>
                  <a:srgbClr val="FF0000"/>
                </a:solidFill>
                <a:latin typeface="Arial Narrow"/>
              </a:rPr>
              <a:t>G</a:t>
            </a:r>
            <a:r>
              <a:rPr lang="en-US" sz="2400" b="1" dirty="0" smtClean="0">
                <a:solidFill>
                  <a:srgbClr val="FF0000"/>
                </a:solidFill>
                <a:latin typeface="Arial Narrow"/>
              </a:rPr>
              <a:t>lasses </a:t>
            </a:r>
            <a:r>
              <a:rPr lang="en-US" sz="2400" b="1" dirty="0">
                <a:solidFill>
                  <a:srgbClr val="FF0000"/>
                </a:solidFill>
                <a:latin typeface="Arial Narrow"/>
              </a:rPr>
              <a:t>and </a:t>
            </a:r>
            <a:r>
              <a:rPr lang="en-US" sz="2400" b="1" dirty="0" smtClean="0">
                <a:solidFill>
                  <a:srgbClr val="FF0000"/>
                </a:solidFill>
                <a:latin typeface="Arial Narrow"/>
              </a:rPr>
              <a:t>cups should be stored </a:t>
            </a:r>
            <a:r>
              <a:rPr lang="en-US" sz="2400" b="1" dirty="0">
                <a:solidFill>
                  <a:srgbClr val="FF0000"/>
                </a:solidFill>
                <a:latin typeface="Arial Narrow"/>
              </a:rPr>
              <a:t>upside down on a clean and sanitized shelf or rack. </a:t>
            </a:r>
            <a:r>
              <a:rPr lang="en-US" sz="2800" dirty="0">
                <a:solidFill>
                  <a:srgbClr val="000000"/>
                </a:solidFill>
              </a:rPr>
              <a:t>	</a:t>
            </a:r>
          </a:p>
        </p:txBody>
      </p:sp>
    </p:spTree>
    <p:extLst>
      <p:ext uri="{BB962C8B-B14F-4D97-AF65-F5344CB8AC3E}">
        <p14:creationId xmlns:p14="http://schemas.microsoft.com/office/powerpoint/2010/main" val="26975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latin typeface="Arial Narrow" charset="0"/>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latin typeface="Arial Narrow" charset="0"/>
                <a:ea typeface="ＭＳ Ｐゴシック" charset="0"/>
              </a:rPr>
              <a:t>B. No</a:t>
            </a:r>
          </a:p>
        </p:txBody>
      </p:sp>
      <p:sp>
        <p:nvSpPr>
          <p:cNvPr id="14"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3" name="Picture Placeholder 2" descr="1019storingFlatware-NRA_0317_Shot_25_v2_427.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6" name="Rectangle 3"/>
          <p:cNvSpPr>
            <a:spLocks noGrp="1" noChangeArrowheads="1"/>
          </p:cNvSpPr>
          <p:nvPr>
            <p:ph idx="4294967295"/>
          </p:nvPr>
        </p:nvSpPr>
        <p:spPr>
          <a:xfrm>
            <a:off x="531813" y="1214438"/>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Has this silverware been stored correctly?</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10-18</a:t>
            </a:r>
          </a:p>
        </p:txBody>
      </p:sp>
      <p:sp>
        <p:nvSpPr>
          <p:cNvPr id="8" name="Rectangle 7"/>
          <p:cNvSpPr/>
          <p:nvPr/>
        </p:nvSpPr>
        <p:spPr>
          <a:xfrm>
            <a:off x="3714750" y="3121629"/>
            <a:ext cx="4987816" cy="1938992"/>
          </a:xfrm>
          <a:prstGeom prst="rect">
            <a:avLst/>
          </a:prstGeom>
        </p:spPr>
        <p:txBody>
          <a:bodyPr wrap="square">
            <a:spAutoFit/>
          </a:bodyPr>
          <a:lstStyle/>
          <a:p>
            <a:pPr fontAlgn="base">
              <a:spcBef>
                <a:spcPct val="50000"/>
              </a:spcBef>
              <a:spcAft>
                <a:spcPct val="0"/>
              </a:spcAft>
            </a:pPr>
            <a:r>
              <a:rPr lang="en-US" sz="2200" dirty="0">
                <a:latin typeface="Arial Narrow" charset="0"/>
                <a:ea typeface="ＭＳ Ｐゴシック" charset="0"/>
              </a:rPr>
              <a:t>Why?</a:t>
            </a:r>
          </a:p>
          <a:p>
            <a:r>
              <a:rPr lang="en-US" sz="2400" b="1" dirty="0">
                <a:solidFill>
                  <a:srgbClr val="FF0000"/>
                </a:solidFill>
                <a:latin typeface="Arial Narrow"/>
              </a:rPr>
              <a:t>F</a:t>
            </a:r>
            <a:r>
              <a:rPr lang="en-US" sz="2400" b="1" dirty="0" smtClean="0">
                <a:solidFill>
                  <a:srgbClr val="FF0000"/>
                </a:solidFill>
                <a:latin typeface="Arial Narrow"/>
              </a:rPr>
              <a:t>latware </a:t>
            </a:r>
            <a:r>
              <a:rPr lang="en-US" sz="2400" b="1" dirty="0">
                <a:solidFill>
                  <a:srgbClr val="FF0000"/>
                </a:solidFill>
                <a:latin typeface="Arial Narrow"/>
              </a:rPr>
              <a:t>and </a:t>
            </a:r>
            <a:r>
              <a:rPr lang="en-US" sz="2400" b="1" dirty="0" smtClean="0">
                <a:solidFill>
                  <a:srgbClr val="FF0000"/>
                </a:solidFill>
                <a:latin typeface="Arial Narrow"/>
              </a:rPr>
              <a:t>utensils should be stored </a:t>
            </a:r>
            <a:r>
              <a:rPr lang="en-US" sz="2400" b="1" dirty="0">
                <a:solidFill>
                  <a:srgbClr val="FF0000"/>
                </a:solidFill>
                <a:latin typeface="Arial Narrow"/>
              </a:rPr>
              <a:t>with handles </a:t>
            </a:r>
            <a:r>
              <a:rPr lang="en-US" sz="2400" b="1" dirty="0" smtClean="0">
                <a:solidFill>
                  <a:srgbClr val="FF0000"/>
                </a:solidFill>
                <a:latin typeface="Arial Narrow"/>
              </a:rPr>
              <a:t>up so </a:t>
            </a:r>
            <a:r>
              <a:rPr lang="en-US" sz="2400" b="1" dirty="0">
                <a:solidFill>
                  <a:srgbClr val="FF0000"/>
                </a:solidFill>
                <a:latin typeface="Arial Narrow"/>
              </a:rPr>
              <a:t>s</a:t>
            </a:r>
            <a:r>
              <a:rPr lang="en-US" sz="2400" b="1" dirty="0" smtClean="0">
                <a:solidFill>
                  <a:srgbClr val="FF0000"/>
                </a:solidFill>
                <a:latin typeface="Arial Narrow"/>
              </a:rPr>
              <a:t>taff </a:t>
            </a:r>
            <a:r>
              <a:rPr lang="en-US" sz="2400" b="1" dirty="0">
                <a:solidFill>
                  <a:srgbClr val="FF0000"/>
                </a:solidFill>
                <a:latin typeface="Arial Narrow"/>
              </a:rPr>
              <a:t>can </a:t>
            </a:r>
            <a:r>
              <a:rPr lang="en-US" sz="2400" b="1" dirty="0" smtClean="0">
                <a:solidFill>
                  <a:srgbClr val="FF0000"/>
                </a:solidFill>
                <a:latin typeface="Arial Narrow"/>
              </a:rPr>
              <a:t>pick </a:t>
            </a:r>
            <a:r>
              <a:rPr lang="en-US" sz="2400" b="1" dirty="0">
                <a:solidFill>
                  <a:srgbClr val="FF0000"/>
                </a:solidFill>
                <a:latin typeface="Arial Narrow"/>
              </a:rPr>
              <a:t>them up without touching food-contact </a:t>
            </a:r>
            <a:r>
              <a:rPr lang="en-US" sz="2400" b="1" dirty="0" smtClean="0">
                <a:solidFill>
                  <a:srgbClr val="FF0000"/>
                </a:solidFill>
                <a:latin typeface="Arial Narrow"/>
              </a:rPr>
              <a:t>surfaces. </a:t>
            </a:r>
            <a:r>
              <a:rPr lang="en-US" sz="2400" dirty="0">
                <a:solidFill>
                  <a:srgbClr val="000000"/>
                </a:solidFill>
              </a:rPr>
              <a:t>	</a:t>
            </a:r>
          </a:p>
        </p:txBody>
      </p:sp>
    </p:spTree>
    <p:extLst>
      <p:ext uri="{BB962C8B-B14F-4D97-AF65-F5344CB8AC3E}">
        <p14:creationId xmlns:p14="http://schemas.microsoft.com/office/powerpoint/2010/main" val="64700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latin typeface="Arial Narrow" charset="0"/>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latin typeface="Arial Narrow" charset="0"/>
                <a:ea typeface="ＭＳ Ｐゴシック" charset="0"/>
              </a:rPr>
              <a:t>B. No</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10-19</a:t>
            </a:r>
          </a:p>
        </p:txBody>
      </p:sp>
      <p:sp>
        <p:nvSpPr>
          <p:cNvPr id="8" name="Rectangle 7"/>
          <p:cNvSpPr/>
          <p:nvPr/>
        </p:nvSpPr>
        <p:spPr>
          <a:xfrm>
            <a:off x="3714750" y="3121629"/>
            <a:ext cx="4987816" cy="1938992"/>
          </a:xfrm>
          <a:prstGeom prst="rect">
            <a:avLst/>
          </a:prstGeom>
        </p:spPr>
        <p:txBody>
          <a:bodyPr wrap="square">
            <a:spAutoFit/>
          </a:bodyPr>
          <a:lstStyle/>
          <a:p>
            <a:r>
              <a:rPr lang="en-US" sz="2200" dirty="0">
                <a:latin typeface="Arial Narrow" charset="0"/>
                <a:ea typeface="ＭＳ Ｐゴシック" charset="0"/>
              </a:rPr>
              <a:t>Why?</a:t>
            </a:r>
          </a:p>
          <a:p>
            <a:r>
              <a:rPr lang="en-US" sz="2400" b="1" dirty="0" smtClean="0">
                <a:solidFill>
                  <a:srgbClr val="FF0000"/>
                </a:solidFill>
                <a:latin typeface="Arial Narrow"/>
              </a:rPr>
              <a:t>It is safe to use a dry wiping cloth to wipe food spills from tableware, as long as the cloth is not visibly </a:t>
            </a:r>
            <a:r>
              <a:rPr lang="en-US" sz="2400" b="1" dirty="0">
                <a:solidFill>
                  <a:srgbClr val="FF0000"/>
                </a:solidFill>
                <a:latin typeface="Arial Narrow"/>
              </a:rPr>
              <a:t>dirty during </a:t>
            </a:r>
            <a:r>
              <a:rPr lang="en-US" sz="2400" b="1" dirty="0" smtClean="0">
                <a:solidFill>
                  <a:srgbClr val="FF0000"/>
                </a:solidFill>
                <a:latin typeface="Arial Narrow"/>
              </a:rPr>
              <a:t>use or does not contain food debris.</a:t>
            </a:r>
            <a:endParaRPr lang="en-US" sz="2400" dirty="0">
              <a:solidFill>
                <a:srgbClr val="000000"/>
              </a:solidFill>
            </a:endParaRPr>
          </a:p>
        </p:txBody>
      </p:sp>
      <p:sp>
        <p:nvSpPr>
          <p:cNvPr id="11"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3" name="Picture Placeholder 2" descr="1022wipingPlate-GettyImages-522629706.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12" name="Rectangle 3"/>
          <p:cNvSpPr>
            <a:spLocks noGrp="1" noChangeArrowheads="1"/>
          </p:cNvSpPr>
          <p:nvPr>
            <p:ph idx="4294967295"/>
          </p:nvPr>
        </p:nvSpPr>
        <p:spPr>
          <a:xfrm>
            <a:off x="531813" y="1214438"/>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Is this a safe practice?</a:t>
            </a:r>
          </a:p>
        </p:txBody>
      </p:sp>
    </p:spTree>
    <p:extLst>
      <p:ext uri="{BB962C8B-B14F-4D97-AF65-F5344CB8AC3E}">
        <p14:creationId xmlns:p14="http://schemas.microsoft.com/office/powerpoint/2010/main" val="95110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a:t>
            </a:r>
          </a:p>
        </p:txBody>
      </p:sp>
    </p:spTree>
    <p:extLst>
      <p:ext uri="{BB962C8B-B14F-4D97-AF65-F5344CB8AC3E}">
        <p14:creationId xmlns:p14="http://schemas.microsoft.com/office/powerpoint/2010/main" val="1797772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80" name="Rectangle 13"/>
          <p:cNvSpPr>
            <a:spLocks noGrp="1" noChangeArrowheads="1"/>
          </p:cNvSpPr>
          <p:nvPr>
            <p:ph type="title"/>
          </p:nvPr>
        </p:nvSpPr>
        <p:spPr/>
        <p:txBody>
          <a:bodyPr/>
          <a:lstStyle/>
          <a:p>
            <a:pPr eaLnBrk="1" hangingPunct="1">
              <a:defRPr/>
            </a:pPr>
            <a:r>
              <a:rPr lang="en-US" dirty="0">
                <a:latin typeface="Arial Narrow" charset="0"/>
                <a:cs typeface="+mj-cs"/>
              </a:rPr>
              <a:t>Cleaning and Sanitizing in the Operation</a:t>
            </a:r>
          </a:p>
        </p:txBody>
      </p:sp>
      <p:sp>
        <p:nvSpPr>
          <p:cNvPr id="280578" name="Rectangle 3"/>
          <p:cNvSpPr>
            <a:spLocks noGrp="1" noChangeArrowheads="1"/>
          </p:cNvSpPr>
          <p:nvPr>
            <p:ph idx="1"/>
          </p:nvPr>
        </p:nvSpPr>
        <p:spPr/>
        <p:txBody>
          <a:bodyPr/>
          <a:lstStyle/>
          <a:p>
            <a:pPr marL="0" indent="0" eaLnBrk="1" hangingPunct="1">
              <a:defRPr/>
            </a:pPr>
            <a:r>
              <a:rPr lang="en-US" dirty="0">
                <a:latin typeface="Arial Narrow" charset="0"/>
                <a:cs typeface="+mn-cs"/>
              </a:rPr>
              <a:t>Cleaning up after people who get sick:</a:t>
            </a:r>
          </a:p>
          <a:p>
            <a:pPr lvl="1" eaLnBrk="1" hangingPunct="1">
              <a:defRPr/>
            </a:pPr>
            <a:r>
              <a:rPr lang="en-US" dirty="0">
                <a:latin typeface="Arial Narrow" charset="0"/>
              </a:rPr>
              <a:t>Diarrhea and vomit in the </a:t>
            </a:r>
            <a:r>
              <a:rPr lang="en-US" dirty="0" smtClean="0">
                <a:latin typeface="Arial Narrow" charset="0"/>
              </a:rPr>
              <a:t>operation </a:t>
            </a:r>
            <a:r>
              <a:rPr lang="en-US" dirty="0">
                <a:latin typeface="Arial Narrow" charset="0"/>
              </a:rPr>
              <a:t>must be cleaned up </a:t>
            </a:r>
            <a:r>
              <a:rPr lang="en-US" dirty="0" smtClean="0">
                <a:latin typeface="Arial Narrow" charset="0"/>
              </a:rPr>
              <a:t>correctly</a:t>
            </a:r>
            <a:endParaRPr lang="en-US" dirty="0">
              <a:latin typeface="Arial Narrow" charset="0"/>
            </a:endParaRPr>
          </a:p>
          <a:p>
            <a:pPr lvl="2" eaLnBrk="1" hangingPunct="1">
              <a:defRPr/>
            </a:pPr>
            <a:r>
              <a:rPr lang="en-US" dirty="0">
                <a:latin typeface="Arial Narrow" charset="0"/>
              </a:rPr>
              <a:t>It can carry Norovirus, which is highly </a:t>
            </a:r>
            <a:r>
              <a:rPr lang="en-US" dirty="0" smtClean="0">
                <a:latin typeface="Arial Narrow" charset="0"/>
              </a:rPr>
              <a:t>contagious </a:t>
            </a:r>
            <a:endParaRPr lang="en-US" dirty="0">
              <a:latin typeface="Arial Narrow" charset="0"/>
            </a:endParaRPr>
          </a:p>
          <a:p>
            <a:pPr lvl="1" eaLnBrk="1" hangingPunct="1">
              <a:defRPr/>
            </a:pPr>
            <a:r>
              <a:rPr lang="en-US" dirty="0">
                <a:latin typeface="Arial Narrow" charset="0"/>
              </a:rPr>
              <a:t>Correct cleanup can prevent food from becoming contaminated and keep others from getting </a:t>
            </a:r>
            <a:r>
              <a:rPr lang="en-US" dirty="0" smtClean="0">
                <a:latin typeface="Arial Narrow" charset="0"/>
              </a:rPr>
              <a:t>sick</a:t>
            </a:r>
            <a:endParaRPr lang="en-US" dirty="0">
              <a:latin typeface="Arial Narrow" charset="0"/>
            </a:endParaRPr>
          </a:p>
        </p:txBody>
      </p:sp>
      <p:sp>
        <p:nvSpPr>
          <p:cNvPr id="280579"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10-20</a:t>
            </a:r>
          </a:p>
        </p:txBody>
      </p:sp>
    </p:spTree>
    <p:extLst>
      <p:ext uri="{BB962C8B-B14F-4D97-AF65-F5344CB8AC3E}">
        <p14:creationId xmlns:p14="http://schemas.microsoft.com/office/powerpoint/2010/main" val="427205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4" name="Rectangle 13"/>
          <p:cNvSpPr>
            <a:spLocks noGrp="1" noChangeArrowheads="1"/>
          </p:cNvSpPr>
          <p:nvPr>
            <p:ph type="title"/>
          </p:nvPr>
        </p:nvSpPr>
        <p:spPr/>
        <p:txBody>
          <a:bodyPr/>
          <a:lstStyle/>
          <a:p>
            <a:pPr eaLnBrk="1" hangingPunct="1">
              <a:defRPr/>
            </a:pPr>
            <a:r>
              <a:rPr lang="en-US" dirty="0">
                <a:latin typeface="Arial Narrow" charset="0"/>
                <a:cs typeface="+mj-cs"/>
              </a:rPr>
              <a:t>Cleaning and Sanitizing in the Operation</a:t>
            </a:r>
          </a:p>
        </p:txBody>
      </p:sp>
      <p:sp>
        <p:nvSpPr>
          <p:cNvPr id="281602" name="Rectangle 3"/>
          <p:cNvSpPr>
            <a:spLocks noGrp="1" noChangeArrowheads="1"/>
          </p:cNvSpPr>
          <p:nvPr>
            <p:ph idx="1"/>
          </p:nvPr>
        </p:nvSpPr>
        <p:spPr/>
        <p:txBody>
          <a:bodyPr/>
          <a:lstStyle/>
          <a:p>
            <a:pPr marL="0" indent="0" eaLnBrk="1" hangingPunct="1">
              <a:defRPr/>
            </a:pPr>
            <a:r>
              <a:rPr lang="en-US" dirty="0" smtClean="0">
                <a:latin typeface="Arial Narrow" charset="0"/>
                <a:cs typeface="+mn-cs"/>
              </a:rPr>
              <a:t>To be effective operations must:</a:t>
            </a:r>
            <a:endParaRPr lang="en-US" i="1" dirty="0">
              <a:latin typeface="Arial Narrow" charset="0"/>
              <a:cs typeface="+mn-cs"/>
            </a:endParaRPr>
          </a:p>
          <a:p>
            <a:pPr lvl="1" eaLnBrk="1" hangingPunct="1">
              <a:defRPr/>
            </a:pPr>
            <a:r>
              <a:rPr lang="en-US" dirty="0">
                <a:latin typeface="Arial Narrow" charset="0"/>
              </a:rPr>
              <a:t>H</a:t>
            </a:r>
            <a:r>
              <a:rPr lang="en-US" dirty="0" smtClean="0">
                <a:latin typeface="Arial Narrow" charset="0"/>
              </a:rPr>
              <a:t>ave procedures for cleaning up vomit and diarrhea</a:t>
            </a:r>
            <a:endParaRPr lang="en-US" dirty="0">
              <a:latin typeface="Arial Narrow" charset="0"/>
            </a:endParaRPr>
          </a:p>
          <a:p>
            <a:pPr lvl="2" eaLnBrk="1" hangingPunct="1">
              <a:defRPr/>
            </a:pPr>
            <a:r>
              <a:rPr lang="en-US" dirty="0" smtClean="0">
                <a:latin typeface="Arial Narrow" charset="0"/>
              </a:rPr>
              <a:t>Address specific actions employees must take to minimize contamination and exposure to food, surfaces, and people </a:t>
            </a:r>
            <a:endParaRPr lang="en-US" dirty="0">
              <a:latin typeface="Arial Narrow" charset="0"/>
            </a:endParaRPr>
          </a:p>
          <a:p>
            <a:pPr lvl="1" eaLnBrk="1" hangingPunct="1">
              <a:defRPr/>
            </a:pPr>
            <a:r>
              <a:rPr lang="en-US" dirty="0" smtClean="0">
                <a:latin typeface="Arial Narrow" charset="0"/>
              </a:rPr>
              <a:t>Train employees on these procedures</a:t>
            </a:r>
            <a:endParaRPr lang="en-US" dirty="0">
              <a:latin typeface="Arial Narrow" charset="0"/>
            </a:endParaRPr>
          </a:p>
        </p:txBody>
      </p:sp>
      <p:sp>
        <p:nvSpPr>
          <p:cNvPr id="281603"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10-21</a:t>
            </a:r>
          </a:p>
        </p:txBody>
      </p:sp>
    </p:spTree>
    <p:extLst>
      <p:ext uri="{BB962C8B-B14F-4D97-AF65-F5344CB8AC3E}">
        <p14:creationId xmlns:p14="http://schemas.microsoft.com/office/powerpoint/2010/main" val="3839296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B. No</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10-22</a:t>
            </a:r>
          </a:p>
        </p:txBody>
      </p:sp>
      <p:sp>
        <p:nvSpPr>
          <p:cNvPr id="8" name="Rectangle 7"/>
          <p:cNvSpPr/>
          <p:nvPr/>
        </p:nvSpPr>
        <p:spPr>
          <a:xfrm>
            <a:off x="3714750" y="3121629"/>
            <a:ext cx="4987816" cy="1938992"/>
          </a:xfrm>
          <a:prstGeom prst="rect">
            <a:avLst/>
          </a:prstGeom>
        </p:spPr>
        <p:txBody>
          <a:bodyPr wrap="square">
            <a:spAutoFit/>
          </a:bodyPr>
          <a:lstStyle/>
          <a:p>
            <a:r>
              <a:rPr lang="en-US" sz="2200" dirty="0">
                <a:solidFill>
                  <a:srgbClr val="231F20"/>
                </a:solidFill>
                <a:latin typeface="Arial Narrow" charset="0"/>
                <a:ea typeface="ＭＳ Ｐゴシック" charset="0"/>
              </a:rPr>
              <a:t>Why?</a:t>
            </a:r>
          </a:p>
          <a:p>
            <a:r>
              <a:rPr lang="en-US" sz="2400" b="1" dirty="0">
                <a:solidFill>
                  <a:srgbClr val="FF0000"/>
                </a:solidFill>
                <a:latin typeface="Arial Narrow"/>
              </a:rPr>
              <a:t>To prevent contamination, NEVER clean mops, brushes, or other tools in sinks used for handwashing, food prep, or dishwashing. </a:t>
            </a:r>
            <a:endParaRPr lang="en-US" sz="2400" dirty="0">
              <a:solidFill>
                <a:srgbClr val="000000"/>
              </a:solidFill>
            </a:endParaRPr>
          </a:p>
        </p:txBody>
      </p:sp>
      <p:sp>
        <p:nvSpPr>
          <p:cNvPr id="14"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3" name="Picture Placeholder 2" descr="_Y9A0734.jpg"/>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4789" t="-914" r="8544" b="914"/>
          <a:stretch/>
        </p:blipFill>
        <p:spPr>
          <a:xfrm flipH="1" flipV="1">
            <a:off x="473075" y="1852613"/>
            <a:ext cx="2743200" cy="2743200"/>
          </a:xfrm>
        </p:spPr>
      </p:pic>
      <p:sp>
        <p:nvSpPr>
          <p:cNvPr id="15" name="Rectangle 3"/>
          <p:cNvSpPr>
            <a:spLocks noGrp="1" noChangeArrowheads="1"/>
          </p:cNvSpPr>
          <p:nvPr>
            <p:ph idx="4294967295"/>
          </p:nvPr>
        </p:nvSpPr>
        <p:spPr>
          <a:xfrm>
            <a:off x="531813" y="1214438"/>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Is this a safe practice?</a:t>
            </a:r>
          </a:p>
        </p:txBody>
      </p:sp>
    </p:spTree>
    <p:extLst>
      <p:ext uri="{BB962C8B-B14F-4D97-AF65-F5344CB8AC3E}">
        <p14:creationId xmlns:p14="http://schemas.microsoft.com/office/powerpoint/2010/main" val="190294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B. No</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10-23</a:t>
            </a:r>
          </a:p>
        </p:txBody>
      </p:sp>
      <p:sp>
        <p:nvSpPr>
          <p:cNvPr id="8" name="Rectangle 7"/>
          <p:cNvSpPr/>
          <p:nvPr/>
        </p:nvSpPr>
        <p:spPr>
          <a:xfrm>
            <a:off x="3714750" y="3121629"/>
            <a:ext cx="4987816" cy="1569660"/>
          </a:xfrm>
          <a:prstGeom prst="rect">
            <a:avLst/>
          </a:prstGeom>
        </p:spPr>
        <p:txBody>
          <a:bodyPr wrap="square">
            <a:spAutoFit/>
          </a:bodyPr>
          <a:lstStyle/>
          <a:p>
            <a:r>
              <a:rPr lang="en-US" sz="2200" dirty="0">
                <a:solidFill>
                  <a:srgbClr val="231F20"/>
                </a:solidFill>
                <a:latin typeface="Arial Narrow" charset="0"/>
                <a:ea typeface="ＭＳ Ｐゴシック" charset="0"/>
              </a:rPr>
              <a:t>Why?</a:t>
            </a:r>
          </a:p>
          <a:p>
            <a:r>
              <a:rPr lang="en-US" sz="2400" b="1" dirty="0" smtClean="0">
                <a:solidFill>
                  <a:srgbClr val="FF0000"/>
                </a:solidFill>
                <a:latin typeface="Arial Narrow"/>
              </a:rPr>
              <a:t>Mops should be placed </a:t>
            </a:r>
            <a:r>
              <a:rPr lang="en-US" sz="2400" b="1" dirty="0">
                <a:solidFill>
                  <a:srgbClr val="FF0000"/>
                </a:solidFill>
                <a:latin typeface="Arial Narrow"/>
              </a:rPr>
              <a:t>in a position to air-dry without soiling walls, equipment, or </a:t>
            </a:r>
            <a:r>
              <a:rPr lang="en-US" sz="2400" b="1" dirty="0" smtClean="0">
                <a:solidFill>
                  <a:srgbClr val="FF0000"/>
                </a:solidFill>
                <a:latin typeface="Arial Narrow"/>
              </a:rPr>
              <a:t>supplies. </a:t>
            </a:r>
            <a:endParaRPr lang="en-US" sz="2400" dirty="0">
              <a:solidFill>
                <a:srgbClr val="000000"/>
              </a:solidFill>
            </a:endParaRPr>
          </a:p>
        </p:txBody>
      </p:sp>
      <p:sp>
        <p:nvSpPr>
          <p:cNvPr id="15"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3" name="Picture Placeholder 2" descr="FH6E_C4_Mop_with_Food.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16" name="Rectangle 3"/>
          <p:cNvSpPr>
            <a:spLocks noGrp="1" noChangeArrowheads="1"/>
          </p:cNvSpPr>
          <p:nvPr>
            <p:ph idx="4294967295"/>
          </p:nvPr>
        </p:nvSpPr>
        <p:spPr>
          <a:xfrm>
            <a:off x="531813" y="1214438"/>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Is this a safe practice?</a:t>
            </a:r>
          </a:p>
        </p:txBody>
      </p:sp>
    </p:spTree>
    <p:extLst>
      <p:ext uri="{BB962C8B-B14F-4D97-AF65-F5344CB8AC3E}">
        <p14:creationId xmlns:p14="http://schemas.microsoft.com/office/powerpoint/2010/main" val="407563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80" name="Rectangle 13"/>
          <p:cNvSpPr>
            <a:spLocks noGrp="1" noChangeArrowheads="1"/>
          </p:cNvSpPr>
          <p:nvPr>
            <p:ph type="title"/>
          </p:nvPr>
        </p:nvSpPr>
        <p:spPr/>
        <p:txBody>
          <a:bodyPr/>
          <a:lstStyle/>
          <a:p>
            <a:pPr eaLnBrk="1" hangingPunct="1">
              <a:defRPr/>
            </a:pPr>
            <a:r>
              <a:rPr lang="en-US" dirty="0" smtClean="0">
                <a:latin typeface="Arial Narrow" charset="0"/>
                <a:cs typeface="+mj-cs"/>
              </a:rPr>
              <a:t>Using Foodservice Chemicals</a:t>
            </a:r>
            <a:endParaRPr lang="en-US" dirty="0">
              <a:latin typeface="Arial Narrow" charset="0"/>
              <a:cs typeface="+mj-cs"/>
            </a:endParaRPr>
          </a:p>
        </p:txBody>
      </p:sp>
      <p:sp>
        <p:nvSpPr>
          <p:cNvPr id="280578" name="Rectangle 3"/>
          <p:cNvSpPr>
            <a:spLocks noGrp="1" noChangeArrowheads="1"/>
          </p:cNvSpPr>
          <p:nvPr>
            <p:ph idx="1"/>
          </p:nvPr>
        </p:nvSpPr>
        <p:spPr/>
        <p:txBody>
          <a:bodyPr/>
          <a:lstStyle/>
          <a:p>
            <a:pPr marL="0" indent="0" eaLnBrk="1" hangingPunct="1">
              <a:defRPr/>
            </a:pPr>
            <a:r>
              <a:rPr lang="en-US" dirty="0" smtClean="0">
                <a:latin typeface="Arial Narrow" charset="0"/>
                <a:cs typeface="+mn-cs"/>
              </a:rPr>
              <a:t>Chemical use:</a:t>
            </a:r>
            <a:endParaRPr lang="en-US" dirty="0">
              <a:latin typeface="Arial Narrow" charset="0"/>
              <a:cs typeface="+mn-cs"/>
            </a:endParaRPr>
          </a:p>
          <a:p>
            <a:pPr lvl="1" eaLnBrk="1" hangingPunct="1">
              <a:defRPr/>
            </a:pPr>
            <a:r>
              <a:rPr lang="en-US" dirty="0" smtClean="0">
                <a:latin typeface="Arial Narrow" charset="0"/>
              </a:rPr>
              <a:t>Never keep chemicals that are not required to operate or maintain the establishment</a:t>
            </a:r>
            <a:endParaRPr lang="en-US" dirty="0">
              <a:latin typeface="Arial Narrow" charset="0"/>
            </a:endParaRPr>
          </a:p>
          <a:p>
            <a:pPr lvl="1" eaLnBrk="1" hangingPunct="1">
              <a:defRPr/>
            </a:pPr>
            <a:r>
              <a:rPr lang="en-US" dirty="0" smtClean="0">
                <a:latin typeface="Arial Narrow" charset="0"/>
              </a:rPr>
              <a:t>Always cover or remove items that could become contaminated before using chemicals</a:t>
            </a:r>
          </a:p>
          <a:p>
            <a:pPr lvl="1" eaLnBrk="1" hangingPunct="1">
              <a:defRPr/>
            </a:pPr>
            <a:r>
              <a:rPr lang="en-US" dirty="0">
                <a:latin typeface="Arial Narrow" charset="0"/>
              </a:rPr>
              <a:t>M</a:t>
            </a:r>
            <a:r>
              <a:rPr lang="en-US" dirty="0" smtClean="0">
                <a:latin typeface="Arial Narrow" charset="0"/>
              </a:rPr>
              <a:t>ake sure to clean and sanitize equipment and utensils after using chemicals</a:t>
            </a:r>
          </a:p>
          <a:p>
            <a:pPr lvl="1" eaLnBrk="1" hangingPunct="1">
              <a:defRPr/>
            </a:pPr>
            <a:r>
              <a:rPr lang="en-US" dirty="0" smtClean="0">
                <a:latin typeface="Arial Narrow" charset="0"/>
              </a:rPr>
              <a:t>Always follow the law and manufacturer’s directions when using chemicals</a:t>
            </a:r>
            <a:endParaRPr lang="en-US" dirty="0">
              <a:latin typeface="Arial Narrow" charset="0"/>
            </a:endParaRPr>
          </a:p>
        </p:txBody>
      </p:sp>
      <p:sp>
        <p:nvSpPr>
          <p:cNvPr id="280579"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10-24</a:t>
            </a:r>
          </a:p>
        </p:txBody>
      </p:sp>
    </p:spTree>
    <p:extLst>
      <p:ext uri="{BB962C8B-B14F-4D97-AF65-F5344CB8AC3E}">
        <p14:creationId xmlns:p14="http://schemas.microsoft.com/office/powerpoint/2010/main" val="2594445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80" name="Rectangle 13"/>
          <p:cNvSpPr>
            <a:spLocks noGrp="1" noChangeArrowheads="1"/>
          </p:cNvSpPr>
          <p:nvPr>
            <p:ph type="title"/>
          </p:nvPr>
        </p:nvSpPr>
        <p:spPr/>
        <p:txBody>
          <a:bodyPr/>
          <a:lstStyle/>
          <a:p>
            <a:pPr eaLnBrk="1" hangingPunct="1">
              <a:defRPr/>
            </a:pPr>
            <a:r>
              <a:rPr lang="en-US" dirty="0" smtClean="0">
                <a:latin typeface="Arial Narrow" charset="0"/>
                <a:cs typeface="+mj-cs"/>
              </a:rPr>
              <a:t>Using Foodservice Chemicals</a:t>
            </a:r>
            <a:endParaRPr lang="en-US" dirty="0">
              <a:latin typeface="Arial Narrow" charset="0"/>
              <a:cs typeface="+mj-cs"/>
            </a:endParaRPr>
          </a:p>
        </p:txBody>
      </p:sp>
      <p:sp>
        <p:nvSpPr>
          <p:cNvPr id="280578" name="Rectangle 3"/>
          <p:cNvSpPr>
            <a:spLocks noGrp="1" noChangeArrowheads="1"/>
          </p:cNvSpPr>
          <p:nvPr>
            <p:ph idx="1"/>
          </p:nvPr>
        </p:nvSpPr>
        <p:spPr/>
        <p:txBody>
          <a:bodyPr/>
          <a:lstStyle/>
          <a:p>
            <a:pPr marL="0" indent="0" eaLnBrk="1" hangingPunct="1">
              <a:defRPr/>
            </a:pPr>
            <a:r>
              <a:rPr lang="en-US" dirty="0" smtClean="0">
                <a:latin typeface="Arial Narrow" charset="0"/>
                <a:cs typeface="+mn-cs"/>
              </a:rPr>
              <a:t>Storing chemicals:</a:t>
            </a:r>
            <a:endParaRPr lang="en-US" dirty="0">
              <a:latin typeface="Arial Narrow" charset="0"/>
              <a:cs typeface="+mn-cs"/>
            </a:endParaRPr>
          </a:p>
          <a:p>
            <a:pPr lvl="1" eaLnBrk="1" hangingPunct="1">
              <a:defRPr/>
            </a:pPr>
            <a:r>
              <a:rPr lang="en-US" dirty="0" smtClean="0">
                <a:latin typeface="Arial Narrow" charset="0"/>
              </a:rPr>
              <a:t>Keep them separate from food, equipment, utensils, and linens</a:t>
            </a:r>
            <a:endParaRPr lang="en-US" dirty="0">
              <a:latin typeface="Arial Narrow" charset="0"/>
            </a:endParaRPr>
          </a:p>
          <a:p>
            <a:pPr lvl="2" eaLnBrk="1" hangingPunct="1">
              <a:defRPr/>
            </a:pPr>
            <a:r>
              <a:rPr lang="en-US" dirty="0" smtClean="0">
                <a:latin typeface="Arial Narrow" charset="0"/>
              </a:rPr>
              <a:t>By spacing chemicals apart from other items</a:t>
            </a:r>
          </a:p>
          <a:p>
            <a:pPr lvl="2" eaLnBrk="1" hangingPunct="1">
              <a:defRPr/>
            </a:pPr>
            <a:r>
              <a:rPr lang="en-US" dirty="0" smtClean="0">
                <a:latin typeface="Arial Narrow" charset="0"/>
              </a:rPr>
              <a:t>By partitioning off chemicals from other items stored in the same area</a:t>
            </a:r>
          </a:p>
          <a:p>
            <a:pPr lvl="1" eaLnBrk="1" hangingPunct="1">
              <a:defRPr/>
            </a:pPr>
            <a:r>
              <a:rPr lang="en-US" dirty="0" smtClean="0">
                <a:latin typeface="Arial Narrow" charset="0"/>
              </a:rPr>
              <a:t>Chemicals must always be stored below food, equipment, utensils, </a:t>
            </a:r>
            <a:br>
              <a:rPr lang="en-US" dirty="0" smtClean="0">
                <a:latin typeface="Arial Narrow" charset="0"/>
              </a:rPr>
            </a:br>
            <a:r>
              <a:rPr lang="en-US" dirty="0" smtClean="0">
                <a:latin typeface="Arial Narrow" charset="0"/>
              </a:rPr>
              <a:t>and linens</a:t>
            </a:r>
          </a:p>
        </p:txBody>
      </p:sp>
      <p:sp>
        <p:nvSpPr>
          <p:cNvPr id="280579"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10-25</a:t>
            </a:r>
          </a:p>
        </p:txBody>
      </p:sp>
    </p:spTree>
    <p:extLst>
      <p:ext uri="{BB962C8B-B14F-4D97-AF65-F5344CB8AC3E}">
        <p14:creationId xmlns:p14="http://schemas.microsoft.com/office/powerpoint/2010/main" val="342750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1025workingContainer-IMG_7231_rtd.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280580" name="Rectangle 13"/>
          <p:cNvSpPr>
            <a:spLocks noGrp="1" noChangeArrowheads="1"/>
          </p:cNvSpPr>
          <p:nvPr>
            <p:ph type="title"/>
          </p:nvPr>
        </p:nvSpPr>
        <p:spPr/>
        <p:txBody>
          <a:bodyPr/>
          <a:lstStyle/>
          <a:p>
            <a:pPr eaLnBrk="1" hangingPunct="1">
              <a:defRPr/>
            </a:pPr>
            <a:r>
              <a:rPr lang="en-US" dirty="0" smtClean="0">
                <a:latin typeface="Arial Narrow" charset="0"/>
                <a:cs typeface="+mj-cs"/>
              </a:rPr>
              <a:t>Using Foodservice Chemicals</a:t>
            </a:r>
            <a:endParaRPr lang="en-US" dirty="0">
              <a:latin typeface="Arial Narrow" charset="0"/>
              <a:cs typeface="+mj-cs"/>
            </a:endParaRPr>
          </a:p>
        </p:txBody>
      </p:sp>
      <p:sp>
        <p:nvSpPr>
          <p:cNvPr id="280578" name="Rectangle 3"/>
          <p:cNvSpPr>
            <a:spLocks noGrp="1" noChangeArrowheads="1"/>
          </p:cNvSpPr>
          <p:nvPr>
            <p:ph idx="1"/>
          </p:nvPr>
        </p:nvSpPr>
        <p:spPr/>
        <p:txBody>
          <a:bodyPr/>
          <a:lstStyle/>
          <a:p>
            <a:pPr marL="0" indent="0" eaLnBrk="1" hangingPunct="1">
              <a:defRPr/>
            </a:pPr>
            <a:r>
              <a:rPr lang="en-US" dirty="0" smtClean="0">
                <a:latin typeface="Arial Narrow" charset="0"/>
                <a:cs typeface="+mn-cs"/>
              </a:rPr>
              <a:t>Storing chemicals:</a:t>
            </a:r>
            <a:endParaRPr lang="en-US" dirty="0">
              <a:latin typeface="Arial Narrow" charset="0"/>
              <a:cs typeface="+mn-cs"/>
            </a:endParaRPr>
          </a:p>
          <a:p>
            <a:pPr lvl="1" eaLnBrk="1" hangingPunct="1">
              <a:defRPr/>
            </a:pPr>
            <a:r>
              <a:rPr lang="en-US" dirty="0" smtClean="0">
                <a:latin typeface="Arial Narrow" charset="0"/>
              </a:rPr>
              <a:t>Chemicals stored in their original containers must have a manufacturer's label</a:t>
            </a:r>
            <a:endParaRPr lang="en-US" dirty="0">
              <a:latin typeface="Arial Narrow" charset="0"/>
            </a:endParaRPr>
          </a:p>
          <a:p>
            <a:pPr lvl="2" eaLnBrk="1" hangingPunct="1">
              <a:defRPr/>
            </a:pPr>
            <a:r>
              <a:rPr lang="en-US" dirty="0" smtClean="0">
                <a:latin typeface="Arial Narrow" charset="0"/>
              </a:rPr>
              <a:t>Must include directions for use</a:t>
            </a:r>
          </a:p>
          <a:p>
            <a:pPr lvl="2" eaLnBrk="1" hangingPunct="1">
              <a:defRPr/>
            </a:pPr>
            <a:r>
              <a:rPr lang="en-US" dirty="0" smtClean="0">
                <a:latin typeface="Arial Narrow" charset="0"/>
              </a:rPr>
              <a:t>Must be clear enough to read </a:t>
            </a:r>
          </a:p>
          <a:p>
            <a:pPr lvl="1" eaLnBrk="1" hangingPunct="1">
              <a:defRPr/>
            </a:pPr>
            <a:r>
              <a:rPr lang="en-US" dirty="0" smtClean="0">
                <a:latin typeface="Arial Narrow" charset="0"/>
              </a:rPr>
              <a:t>Working containers must be labeled with the common name of the chemical</a:t>
            </a:r>
          </a:p>
        </p:txBody>
      </p:sp>
      <p:sp>
        <p:nvSpPr>
          <p:cNvPr id="280579"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10-26</a:t>
            </a:r>
          </a:p>
        </p:txBody>
      </p:sp>
    </p:spTree>
    <p:extLst>
      <p:ext uri="{BB962C8B-B14F-4D97-AF65-F5344CB8AC3E}">
        <p14:creationId xmlns:p14="http://schemas.microsoft.com/office/powerpoint/2010/main" val="3336719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1026managerTraining-NRA_0113_697_17738.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t="-399"/>
          <a:stretch/>
        </p:blipFill>
        <p:spPr/>
      </p:pic>
      <p:sp>
        <p:nvSpPr>
          <p:cNvPr id="280580" name="Rectangle 13"/>
          <p:cNvSpPr>
            <a:spLocks noGrp="1" noChangeArrowheads="1"/>
          </p:cNvSpPr>
          <p:nvPr>
            <p:ph type="title"/>
          </p:nvPr>
        </p:nvSpPr>
        <p:spPr/>
        <p:txBody>
          <a:bodyPr/>
          <a:lstStyle/>
          <a:p>
            <a:pPr eaLnBrk="1" hangingPunct="1">
              <a:defRPr/>
            </a:pPr>
            <a:r>
              <a:rPr lang="en-US" dirty="0" smtClean="0">
                <a:latin typeface="Arial Narrow" charset="0"/>
                <a:cs typeface="+mj-cs"/>
              </a:rPr>
              <a:t>Creating a Master Cleaning Schedule</a:t>
            </a:r>
            <a:endParaRPr lang="en-US" dirty="0">
              <a:latin typeface="Arial Narrow" charset="0"/>
              <a:cs typeface="+mj-cs"/>
            </a:endParaRPr>
          </a:p>
        </p:txBody>
      </p:sp>
      <p:sp>
        <p:nvSpPr>
          <p:cNvPr id="280578" name="Rectangle 3"/>
          <p:cNvSpPr>
            <a:spLocks noGrp="1" noChangeArrowheads="1"/>
          </p:cNvSpPr>
          <p:nvPr>
            <p:ph idx="1"/>
          </p:nvPr>
        </p:nvSpPr>
        <p:spPr/>
        <p:txBody>
          <a:bodyPr/>
          <a:lstStyle/>
          <a:p>
            <a:pPr marL="0" indent="0" eaLnBrk="1" hangingPunct="1">
              <a:defRPr/>
            </a:pPr>
            <a:r>
              <a:rPr lang="en-US" dirty="0" smtClean="0">
                <a:latin typeface="Arial Narrow" charset="0"/>
                <a:cs typeface="+mn-cs"/>
              </a:rPr>
              <a:t>When creating a cleaning program:</a:t>
            </a:r>
            <a:endParaRPr lang="en-US" dirty="0">
              <a:latin typeface="Arial Narrow" charset="0"/>
              <a:cs typeface="+mn-cs"/>
            </a:endParaRPr>
          </a:p>
          <a:p>
            <a:pPr lvl="1" eaLnBrk="1" hangingPunct="1">
              <a:defRPr/>
            </a:pPr>
            <a:r>
              <a:rPr lang="en-US" dirty="0" smtClean="0">
                <a:latin typeface="Arial Narrow" charset="0"/>
              </a:rPr>
              <a:t>List all cleaning jobs in one area or in the order performed</a:t>
            </a:r>
            <a:endParaRPr lang="en-US" dirty="0">
              <a:latin typeface="Arial Narrow" charset="0"/>
            </a:endParaRPr>
          </a:p>
          <a:p>
            <a:pPr lvl="2" eaLnBrk="1" hangingPunct="1">
              <a:defRPr/>
            </a:pPr>
            <a:r>
              <a:rPr lang="en-US" dirty="0" smtClean="0">
                <a:latin typeface="Arial Narrow" charset="0"/>
              </a:rPr>
              <a:t>Include food and nonfood surfaces</a:t>
            </a:r>
          </a:p>
          <a:p>
            <a:pPr lvl="1" eaLnBrk="1" hangingPunct="1">
              <a:defRPr/>
            </a:pPr>
            <a:r>
              <a:rPr lang="en-US" dirty="0" smtClean="0">
                <a:latin typeface="Arial Narrow" charset="0"/>
              </a:rPr>
              <a:t>List cleaning tools and chemicals by name</a:t>
            </a:r>
          </a:p>
          <a:p>
            <a:pPr lvl="2" eaLnBrk="1" hangingPunct="1">
              <a:defRPr/>
            </a:pPr>
            <a:r>
              <a:rPr lang="en-US" dirty="0" smtClean="0">
                <a:latin typeface="Arial Narrow" charset="0"/>
              </a:rPr>
              <a:t>Post cleaning instructions near each item</a:t>
            </a:r>
          </a:p>
          <a:p>
            <a:pPr lvl="2" eaLnBrk="1" hangingPunct="1">
              <a:defRPr/>
            </a:pPr>
            <a:r>
              <a:rPr lang="en-US" dirty="0" smtClean="0">
                <a:latin typeface="Arial Narrow" charset="0"/>
              </a:rPr>
              <a:t>Follow manufacturer's instructions when cleaning equipment</a:t>
            </a:r>
          </a:p>
          <a:p>
            <a:pPr lvl="2" eaLnBrk="1" hangingPunct="1">
              <a:defRPr/>
            </a:pPr>
            <a:endParaRPr lang="en-US" dirty="0" smtClean="0">
              <a:latin typeface="Arial Narrow" charset="0"/>
            </a:endParaRPr>
          </a:p>
          <a:p>
            <a:pPr lvl="1" eaLnBrk="1" hangingPunct="1">
              <a:defRPr/>
            </a:pPr>
            <a:endParaRPr lang="en-US" dirty="0" smtClean="0">
              <a:latin typeface="Arial Narrow" charset="0"/>
            </a:endParaRPr>
          </a:p>
        </p:txBody>
      </p:sp>
      <p:sp>
        <p:nvSpPr>
          <p:cNvPr id="280579" name="Text Box 11"/>
          <p:cNvSpPr txBox="1">
            <a:spLocks noChangeArrowheads="1"/>
          </p:cNvSpPr>
          <p:nvPr/>
        </p:nvSpPr>
        <p:spPr bwMode="auto">
          <a:xfrm>
            <a:off x="0" y="6581001"/>
            <a:ext cx="57150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10-27</a:t>
            </a:r>
          </a:p>
        </p:txBody>
      </p:sp>
    </p:spTree>
    <p:extLst>
      <p:ext uri="{BB962C8B-B14F-4D97-AF65-F5344CB8AC3E}">
        <p14:creationId xmlns:p14="http://schemas.microsoft.com/office/powerpoint/2010/main" val="821443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80" name="Rectangle 13"/>
          <p:cNvSpPr>
            <a:spLocks noGrp="1" noChangeArrowheads="1"/>
          </p:cNvSpPr>
          <p:nvPr>
            <p:ph type="title"/>
          </p:nvPr>
        </p:nvSpPr>
        <p:spPr/>
        <p:txBody>
          <a:bodyPr/>
          <a:lstStyle/>
          <a:p>
            <a:pPr eaLnBrk="1" hangingPunct="1">
              <a:defRPr/>
            </a:pPr>
            <a:r>
              <a:rPr lang="en-US" dirty="0" smtClean="0">
                <a:latin typeface="Arial Narrow" charset="0"/>
                <a:cs typeface="+mj-cs"/>
              </a:rPr>
              <a:t>Creating a Master Cleaning Schedule</a:t>
            </a:r>
            <a:endParaRPr lang="en-US" dirty="0">
              <a:latin typeface="Arial Narrow" charset="0"/>
              <a:cs typeface="+mj-cs"/>
            </a:endParaRPr>
          </a:p>
        </p:txBody>
      </p:sp>
      <p:sp>
        <p:nvSpPr>
          <p:cNvPr id="280578" name="Rectangle 3"/>
          <p:cNvSpPr>
            <a:spLocks noGrp="1" noChangeArrowheads="1"/>
          </p:cNvSpPr>
          <p:nvPr>
            <p:ph idx="1"/>
          </p:nvPr>
        </p:nvSpPr>
        <p:spPr/>
        <p:txBody>
          <a:bodyPr/>
          <a:lstStyle/>
          <a:p>
            <a:pPr marL="0" indent="0" eaLnBrk="1" hangingPunct="1">
              <a:defRPr/>
            </a:pPr>
            <a:r>
              <a:rPr lang="en-US" dirty="0" smtClean="0">
                <a:latin typeface="Arial Narrow" charset="0"/>
                <a:cs typeface="+mn-cs"/>
              </a:rPr>
              <a:t>When monitoring a cleaning program:</a:t>
            </a:r>
            <a:endParaRPr lang="en-US" dirty="0">
              <a:latin typeface="Arial Narrow" charset="0"/>
              <a:cs typeface="+mn-cs"/>
            </a:endParaRPr>
          </a:p>
          <a:p>
            <a:pPr lvl="1" eaLnBrk="1" hangingPunct="1">
              <a:defRPr/>
            </a:pPr>
            <a:r>
              <a:rPr lang="en-US" dirty="0" smtClean="0">
                <a:latin typeface="Arial Narrow" charset="0"/>
              </a:rPr>
              <a:t>Supervise daily cleaning routines</a:t>
            </a:r>
            <a:endParaRPr lang="en-US" dirty="0">
              <a:latin typeface="Arial Narrow" charset="0"/>
            </a:endParaRPr>
          </a:p>
          <a:p>
            <a:pPr lvl="1" eaLnBrk="1" hangingPunct="1">
              <a:defRPr/>
            </a:pPr>
            <a:r>
              <a:rPr lang="en-US" dirty="0" smtClean="0">
                <a:latin typeface="Arial Narrow" charset="0"/>
              </a:rPr>
              <a:t>Check cleaning tasks against the master schedule daily</a:t>
            </a:r>
          </a:p>
          <a:p>
            <a:pPr lvl="1" eaLnBrk="1" hangingPunct="1">
              <a:defRPr/>
            </a:pPr>
            <a:r>
              <a:rPr lang="en-US" dirty="0" smtClean="0">
                <a:latin typeface="Arial Narrow" charset="0"/>
              </a:rPr>
              <a:t>Change the master cleaning schedule based on changes in menu, procedures, and equipment</a:t>
            </a:r>
          </a:p>
          <a:p>
            <a:pPr lvl="1" eaLnBrk="1" hangingPunct="1">
              <a:defRPr/>
            </a:pPr>
            <a:r>
              <a:rPr lang="en-US" dirty="0" smtClean="0">
                <a:latin typeface="Arial Narrow" charset="0"/>
              </a:rPr>
              <a:t>Ask staff during meetings for input on the program</a:t>
            </a:r>
          </a:p>
          <a:p>
            <a:pPr marL="0" lvl="1" indent="0" eaLnBrk="1" hangingPunct="1">
              <a:buNone/>
              <a:defRPr/>
            </a:pPr>
            <a:endParaRPr lang="en-US" dirty="0" smtClean="0">
              <a:latin typeface="Arial Narrow" charset="0"/>
            </a:endParaRPr>
          </a:p>
          <a:p>
            <a:pPr lvl="2" eaLnBrk="1" hangingPunct="1">
              <a:defRPr/>
            </a:pPr>
            <a:endParaRPr lang="en-US" dirty="0" smtClean="0">
              <a:latin typeface="Arial Narrow" charset="0"/>
            </a:endParaRPr>
          </a:p>
          <a:p>
            <a:pPr lvl="1" eaLnBrk="1" hangingPunct="1">
              <a:defRPr/>
            </a:pPr>
            <a:endParaRPr lang="en-US" dirty="0" smtClean="0">
              <a:latin typeface="Arial Narrow" charset="0"/>
            </a:endParaRPr>
          </a:p>
        </p:txBody>
      </p:sp>
      <p:sp>
        <p:nvSpPr>
          <p:cNvPr id="280579"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10-28</a:t>
            </a:r>
          </a:p>
        </p:txBody>
      </p:sp>
      <p:pic>
        <p:nvPicPr>
          <p:cNvPr id="8" name="Picture Placeholder 2" descr="1026managerTraining-NRA_0113_697_17738.jpg"/>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t="-399"/>
          <a:stretch/>
        </p:blipFill>
        <p:spPr>
          <a:xfrm>
            <a:off x="6523038" y="1243013"/>
            <a:ext cx="2103437" cy="2103120"/>
          </a:xfrm>
        </p:spPr>
      </p:pic>
    </p:spTree>
    <p:extLst>
      <p:ext uri="{BB962C8B-B14F-4D97-AF65-F5344CB8AC3E}">
        <p14:creationId xmlns:p14="http://schemas.microsoft.com/office/powerpoint/2010/main" val="1408522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atin typeface="Arial Narrow" charset="0"/>
                <a:cs typeface="+mn-cs"/>
              </a:rPr>
              <a:t>Let’s Review Day Two</a:t>
            </a:r>
            <a:endParaRPr lang="en-US" sz="6000" dirty="0">
              <a:latin typeface="Arial Narrow" charset="0"/>
              <a:cs typeface="+mn-cs"/>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10-29</a:t>
            </a:r>
          </a:p>
        </p:txBody>
      </p:sp>
    </p:spTree>
    <p:extLst>
      <p:ext uri="{BB962C8B-B14F-4D97-AF65-F5344CB8AC3E}">
        <p14:creationId xmlns:p14="http://schemas.microsoft.com/office/powerpoint/2010/main" val="1902322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10-3</a:t>
            </a:r>
          </a:p>
        </p:txBody>
      </p:sp>
    </p:spTree>
    <p:extLst>
      <p:ext uri="{BB962C8B-B14F-4D97-AF65-F5344CB8AC3E}">
        <p14:creationId xmlns:p14="http://schemas.microsoft.com/office/powerpoint/2010/main" val="3859777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dirty="0" smtClean="0">
                <a:latin typeface="Arial Narrow" charset="0"/>
                <a:cs typeface="+mj-cs"/>
              </a:rPr>
              <a:t>Cleaners</a:t>
            </a:r>
            <a:endParaRPr lang="en-US" dirty="0">
              <a:latin typeface="Arial Narrow" charset="0"/>
              <a:cs typeface="+mj-cs"/>
            </a:endParaRPr>
          </a:p>
        </p:txBody>
      </p:sp>
      <p:sp>
        <p:nvSpPr>
          <p:cNvPr id="249858" name="Rectangle 3"/>
          <p:cNvSpPr>
            <a:spLocks noGrp="1" noChangeArrowheads="1"/>
          </p:cNvSpPr>
          <p:nvPr>
            <p:ph idx="1"/>
          </p:nvPr>
        </p:nvSpPr>
        <p:spPr/>
        <p:txBody>
          <a:bodyPr/>
          <a:lstStyle/>
          <a:p>
            <a:pPr marL="0" indent="0"/>
            <a:r>
              <a:rPr lang="en-US" dirty="0" smtClean="0">
                <a:latin typeface="Arial Narrow" pitchFamily="34" charset="0"/>
              </a:rPr>
              <a:t>Only use cleaners that are:</a:t>
            </a:r>
          </a:p>
          <a:p>
            <a:pPr lvl="1"/>
            <a:r>
              <a:rPr lang="en-US" dirty="0" smtClean="0"/>
              <a:t>Stable</a:t>
            </a:r>
          </a:p>
          <a:p>
            <a:pPr lvl="1"/>
            <a:r>
              <a:rPr lang="en-US" dirty="0" smtClean="0"/>
              <a:t>Noncorrosive</a:t>
            </a:r>
            <a:endParaRPr lang="en-US" dirty="0"/>
          </a:p>
          <a:p>
            <a:pPr lvl="1"/>
            <a:r>
              <a:rPr lang="en-US" dirty="0" smtClean="0"/>
              <a:t>Safe to use</a:t>
            </a:r>
          </a:p>
          <a:p>
            <a:pPr marL="0" lvl="1" indent="0">
              <a:buNone/>
            </a:pPr>
            <a:endParaRPr lang="en-US" dirty="0"/>
          </a:p>
          <a:p>
            <a:pPr marL="0" lvl="1" indent="0">
              <a:buNone/>
            </a:pPr>
            <a:endParaRPr lang="en-US" sz="2400" b="1" dirty="0">
              <a:solidFill>
                <a:srgbClr val="005CAB"/>
              </a:solidFill>
              <a:latin typeface="Arial Narrow" pitchFamily="34" charset="0"/>
              <a:cs typeface="ＭＳ Ｐゴシック" charset="0"/>
            </a:endParaRPr>
          </a:p>
          <a:p>
            <a:pPr marL="0" lvl="1" indent="0">
              <a:buNone/>
            </a:pPr>
            <a:endParaRPr lang="en-US" b="1" dirty="0" smtClean="0"/>
          </a:p>
        </p:txBody>
      </p:sp>
      <p:sp>
        <p:nvSpPr>
          <p:cNvPr id="25088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10-4</a:t>
            </a:r>
          </a:p>
        </p:txBody>
      </p:sp>
    </p:spTree>
    <p:extLst>
      <p:ext uri="{BB962C8B-B14F-4D97-AF65-F5344CB8AC3E}">
        <p14:creationId xmlns:p14="http://schemas.microsoft.com/office/powerpoint/2010/main" val="2845884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534988" y="1143000"/>
            <a:ext cx="8609012" cy="3633788"/>
          </a:xfrm>
          <a:effectLst>
            <a:glow rad="228600">
              <a:schemeClr val="accent4">
                <a:satMod val="175000"/>
                <a:alpha val="40000"/>
              </a:schemeClr>
            </a:glow>
          </a:effectLst>
        </p:spPr>
        <p:txBody>
          <a:bodyPr/>
          <a:lstStyle/>
          <a:p>
            <a:pPr marL="0" indent="0"/>
            <a:r>
              <a:rPr lang="en-US" dirty="0">
                <a:latin typeface="Arial Narrow" pitchFamily="34" charset="0"/>
              </a:rPr>
              <a:t>Is it </a:t>
            </a:r>
            <a:r>
              <a:rPr lang="en-US" dirty="0" smtClean="0">
                <a:latin typeface="Arial Narrow" pitchFamily="34" charset="0"/>
              </a:rPr>
              <a:t>okay </a:t>
            </a:r>
            <a:r>
              <a:rPr lang="en-US" dirty="0">
                <a:latin typeface="Arial Narrow" pitchFamily="34" charset="0"/>
              </a:rPr>
              <a:t>to use machine dishwashing detergent to clean other </a:t>
            </a:r>
            <a:r>
              <a:rPr lang="en-US" dirty="0" smtClean="0">
                <a:latin typeface="Arial Narrow" pitchFamily="34" charset="0"/>
              </a:rPr>
              <a:t/>
            </a:r>
            <a:br>
              <a:rPr lang="en-US" dirty="0" smtClean="0">
                <a:latin typeface="Arial Narrow" pitchFamily="34" charset="0"/>
              </a:rPr>
            </a:br>
            <a:r>
              <a:rPr lang="en-US" dirty="0" smtClean="0">
                <a:latin typeface="Arial Narrow" pitchFamily="34" charset="0"/>
              </a:rPr>
              <a:t>food-contact </a:t>
            </a:r>
            <a:r>
              <a:rPr lang="en-US" dirty="0">
                <a:latin typeface="Arial Narrow" pitchFamily="34" charset="0"/>
              </a:rPr>
              <a:t>surfaces? </a:t>
            </a:r>
          </a:p>
          <a:p>
            <a:pPr marL="1150938" lvl="3" indent="-457200" eaLnBrk="1" hangingPunct="1">
              <a:lnSpc>
                <a:spcPct val="90000"/>
              </a:lnSpc>
              <a:spcBef>
                <a:spcPct val="100000"/>
              </a:spcBef>
              <a:buClr>
                <a:srgbClr val="009DDC"/>
              </a:buClr>
              <a:buNone/>
              <a:defRPr/>
            </a:pPr>
            <a:r>
              <a:rPr lang="en-US" sz="2200" dirty="0"/>
              <a:t>A. Yes</a:t>
            </a:r>
          </a:p>
          <a:p>
            <a:pPr marL="1087438" lvl="3" indent="-393700" eaLnBrk="1" hangingPunct="1">
              <a:lnSpc>
                <a:spcPct val="90000"/>
              </a:lnSpc>
              <a:spcBef>
                <a:spcPct val="100000"/>
              </a:spcBef>
              <a:buClr>
                <a:srgbClr val="009DDC"/>
              </a:buClr>
              <a:buNone/>
              <a:defRPr/>
            </a:pPr>
            <a:r>
              <a:rPr lang="en-US" sz="2200" dirty="0"/>
              <a:t>B. No</a:t>
            </a:r>
          </a:p>
          <a:p>
            <a:pPr marL="694944" lvl="3" indent="0" eaLnBrk="1" hangingPunct="1">
              <a:lnSpc>
                <a:spcPct val="90000"/>
              </a:lnSpc>
              <a:spcBef>
                <a:spcPct val="100000"/>
              </a:spcBef>
              <a:buClr>
                <a:srgbClr val="009DDC"/>
              </a:buClr>
              <a:buNone/>
              <a:defRPr/>
            </a:pPr>
            <a:endParaRPr lang="en-US" sz="2800" kern="1200" dirty="0" smtClean="0">
              <a:solidFill>
                <a:srgbClr val="000000"/>
              </a:solidFill>
              <a:latin typeface="+mn-lt"/>
              <a:ea typeface="+mn-ea"/>
              <a:cs typeface="ＭＳ Ｐゴシック" charset="0"/>
            </a:endParaRPr>
          </a:p>
          <a:p>
            <a:pPr marL="0" indent="0"/>
            <a:endParaRPr lang="en-US" sz="3600" dirty="0"/>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10-5</a:t>
            </a:r>
          </a:p>
        </p:txBody>
      </p:sp>
      <p:sp>
        <p:nvSpPr>
          <p:cNvPr id="6" name="Rectangle 5"/>
          <p:cNvSpPr/>
          <p:nvPr/>
        </p:nvSpPr>
        <p:spPr>
          <a:xfrm>
            <a:off x="3714750" y="3121629"/>
            <a:ext cx="4572000" cy="1938992"/>
          </a:xfrm>
          <a:prstGeom prst="rect">
            <a:avLst/>
          </a:prstGeom>
        </p:spPr>
        <p:txBody>
          <a:bodyPr>
            <a:spAutoFit/>
          </a:bodyPr>
          <a:lstStyle/>
          <a:p>
            <a:pPr fontAlgn="base">
              <a:lnSpc>
                <a:spcPct val="90000"/>
              </a:lnSpc>
              <a:spcBef>
                <a:spcPct val="100000"/>
              </a:spcBef>
              <a:spcAft>
                <a:spcPct val="0"/>
              </a:spcAft>
              <a:buClr>
                <a:srgbClr val="009DDC"/>
              </a:buClr>
              <a:buSzPct val="75000"/>
              <a:defRPr/>
            </a:pPr>
            <a:r>
              <a:rPr lang="en-US" sz="2200" dirty="0">
                <a:solidFill>
                  <a:srgbClr val="231F20"/>
                </a:solidFill>
                <a:latin typeface="+mj-lt"/>
                <a:ea typeface="ＭＳ Ｐゴシック" charset="0"/>
              </a:rPr>
              <a:t>Why?</a:t>
            </a:r>
          </a:p>
          <a:p>
            <a:r>
              <a:rPr lang="en-US" sz="2400" b="1" dirty="0" smtClean="0">
                <a:solidFill>
                  <a:srgbClr val="FF0000"/>
                </a:solidFill>
                <a:latin typeface="Arial Narrow"/>
              </a:rPr>
              <a:t>Only </a:t>
            </a:r>
            <a:r>
              <a:rPr lang="en-US" sz="2400" b="1" dirty="0">
                <a:solidFill>
                  <a:srgbClr val="FF0000"/>
                </a:solidFill>
                <a:latin typeface="Arial Narrow"/>
              </a:rPr>
              <a:t>use cleaners for their intended purpose. NEVER use one type of cleaner in place of another unless the intended use is the same. </a:t>
            </a:r>
            <a:r>
              <a:rPr lang="en-US" sz="2400" dirty="0">
                <a:solidFill>
                  <a:srgbClr val="000000"/>
                </a:solidFill>
              </a:rPr>
              <a:t>	</a:t>
            </a:r>
          </a:p>
        </p:txBody>
      </p:sp>
    </p:spTree>
    <p:extLst>
      <p:ext uri="{BB962C8B-B14F-4D97-AF65-F5344CB8AC3E}">
        <p14:creationId xmlns:p14="http://schemas.microsoft.com/office/powerpoint/2010/main" val="163204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2" end="2"/>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eaLnBrk="1" hangingPunct="1">
              <a:defRPr/>
            </a:pPr>
            <a:r>
              <a:rPr lang="en-US" dirty="0">
                <a:latin typeface="Arial Narrow" charset="0"/>
                <a:cs typeface="+mj-cs"/>
              </a:rPr>
              <a:t>Guidelines for the Effective Use of Sanitizers</a:t>
            </a:r>
          </a:p>
        </p:txBody>
      </p:sp>
      <p:sp>
        <p:nvSpPr>
          <p:cNvPr id="266243" name="Text Box 3"/>
          <p:cNvSpPr txBox="1">
            <a:spLocks noChangeArrowheads="1"/>
          </p:cNvSpPr>
          <p:nvPr/>
        </p:nvSpPr>
        <p:spPr bwMode="auto">
          <a:xfrm>
            <a:off x="6681788" y="6005513"/>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defRPr/>
            </a:pPr>
            <a:endParaRPr lang="en-US" sz="2000" dirty="0" smtClean="0"/>
          </a:p>
        </p:txBody>
      </p:sp>
      <p:sp>
        <p:nvSpPr>
          <p:cNvPr id="266273" name="Text Box 34"/>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10-6</a:t>
            </a:r>
          </a:p>
        </p:txBody>
      </p:sp>
      <p:graphicFrame>
        <p:nvGraphicFramePr>
          <p:cNvPr id="7" name="Group 3"/>
          <p:cNvGraphicFramePr>
            <a:graphicFrameLocks/>
          </p:cNvGraphicFramePr>
          <p:nvPr>
            <p:extLst>
              <p:ext uri="{D42A27DB-BD31-4B8C-83A1-F6EECF244321}">
                <p14:modId xmlns:p14="http://schemas.microsoft.com/office/powerpoint/2010/main" val="3488500815"/>
              </p:ext>
            </p:extLst>
          </p:nvPr>
        </p:nvGraphicFramePr>
        <p:xfrm>
          <a:off x="396875" y="1143000"/>
          <a:ext cx="8228013" cy="2384136"/>
        </p:xfrm>
        <a:graphic>
          <a:graphicData uri="http://schemas.openxmlformats.org/drawingml/2006/table">
            <a:tbl>
              <a:tblPr/>
              <a:tblGrid>
                <a:gridCol w="2854568">
                  <a:extLst>
                    <a:ext uri="{9D8B030D-6E8A-4147-A177-3AD203B41FA5}">
                      <a16:colId xmlns:a16="http://schemas.microsoft.com/office/drawing/2014/main" val="20000"/>
                    </a:ext>
                  </a:extLst>
                </a:gridCol>
                <a:gridCol w="2630774">
                  <a:extLst>
                    <a:ext uri="{9D8B030D-6E8A-4147-A177-3AD203B41FA5}">
                      <a16:colId xmlns:a16="http://schemas.microsoft.com/office/drawing/2014/main" val="20001"/>
                    </a:ext>
                  </a:extLst>
                </a:gridCol>
                <a:gridCol w="2742671">
                  <a:extLst>
                    <a:ext uri="{9D8B030D-6E8A-4147-A177-3AD203B41FA5}">
                      <a16:colId xmlns:a16="http://schemas.microsoft.com/office/drawing/2014/main" val="20002"/>
                    </a:ext>
                  </a:extLst>
                </a:gridCol>
              </a:tblGrid>
              <a:tr h="356990">
                <a:tc gridSpan="3">
                  <a:txBody>
                    <a:bodyPr/>
                    <a:lstStyle/>
                    <a:p>
                      <a:pPr marL="5260975"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FF6600"/>
                          </a:solidFill>
                          <a:latin typeface="+mj-lt"/>
                          <a:ea typeface="+mn-ea"/>
                          <a:cs typeface="+mn-cs"/>
                        </a:rPr>
                        <a:t>Chlorine</a:t>
                      </a: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hMerge="1">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hMerge="1">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17685">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temperature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100°F (38°C)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75°F (24°C)</a:t>
                      </a:r>
                    </a:p>
                  </a:txBody>
                  <a:tcPr marT="45730" marB="45730" horzOverflow="overflow">
                    <a:lnL cap="flat">
                      <a:noFill/>
                    </a:lnL>
                    <a:lnR w="381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pH</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10</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8</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Water hardness</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hMerge="1">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endParaRPr kumimoji="0" lang="en-US" sz="1800" b="0" i="0" u="none" strike="noStrike" cap="none" normalizeH="0" baseline="0" dirty="0" smtClean="0">
                        <a:ln>
                          <a:noFill/>
                        </a:ln>
                        <a:solidFill>
                          <a:schemeClr val="tx1"/>
                        </a:solidFill>
                        <a:effectLst/>
                        <a:latin typeface="Arial Narrow"/>
                        <a:cs typeface="Arial Narrow"/>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Sanitizer concentration range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kumimoji="0" lang="en-US" sz="1800" b="0" i="0" u="none" strike="noStrike" cap="none" normalizeH="0" baseline="0" dirty="0" smtClean="0">
                          <a:ln>
                            <a:noFill/>
                          </a:ln>
                          <a:solidFill>
                            <a:schemeClr val="tx1"/>
                          </a:solidFill>
                          <a:effectLst/>
                          <a:latin typeface="Arial Narrow"/>
                          <a:cs typeface="Arial Narrow"/>
                        </a:rPr>
                        <a:t>50–99 ppm</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50–99 ppm</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94155">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1" i="0" kern="1200" dirty="0" smtClean="0">
                          <a:solidFill>
                            <a:schemeClr val="tx1"/>
                          </a:solidFill>
                          <a:latin typeface="Arial Narrow"/>
                          <a:ea typeface="+mn-ea"/>
                          <a:cs typeface="Arial Narrow"/>
                        </a:rPr>
                        <a:t>Sanitizer</a:t>
                      </a:r>
                      <a:r>
                        <a:rPr lang="en-US" sz="1800" b="1" i="0" kern="1200" baseline="0" dirty="0" smtClean="0">
                          <a:solidFill>
                            <a:schemeClr val="tx1"/>
                          </a:solidFill>
                          <a:latin typeface="Arial Narrow"/>
                          <a:ea typeface="+mn-ea"/>
                          <a:cs typeface="Arial Narrow"/>
                        </a:rPr>
                        <a:t> contact time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75000"/>
                        <a:buFont typeface="Arial"/>
                        <a:buNone/>
                        <a:tabLst/>
                      </a:pPr>
                      <a:r>
                        <a:rPr lang="en-US" sz="1800" b="0" i="0" kern="1200" dirty="0" smtClean="0">
                          <a:solidFill>
                            <a:srgbClr val="231F20"/>
                          </a:solidFill>
                          <a:latin typeface="Times New Roman"/>
                          <a:ea typeface="+mn-ea"/>
                          <a:cs typeface="Times New Roman"/>
                        </a:rPr>
                        <a:t>≥</a:t>
                      </a:r>
                      <a:r>
                        <a:rPr kumimoji="0" lang="en-US" sz="1800" b="0" i="0" u="none" strike="noStrike" cap="none" normalizeH="0" baseline="0" dirty="0" smtClean="0">
                          <a:ln>
                            <a:noFill/>
                          </a:ln>
                          <a:solidFill>
                            <a:schemeClr val="tx1"/>
                          </a:solidFill>
                          <a:effectLst/>
                          <a:latin typeface="Arial Narrow"/>
                          <a:cs typeface="Arial Narrow"/>
                        </a:rPr>
                        <a:t>7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75000"/>
                        <a:buFont typeface="Arial"/>
                        <a:buNone/>
                        <a:tabLst/>
                        <a:defRPr/>
                      </a:pPr>
                      <a:r>
                        <a:rPr lang="en-US" sz="1800" b="0" i="0" kern="1200" dirty="0" smtClean="0">
                          <a:solidFill>
                            <a:srgbClr val="231F20"/>
                          </a:solidFill>
                          <a:latin typeface="Times New Roman"/>
                          <a:ea typeface="+mn-ea"/>
                          <a:cs typeface="Times New Roman"/>
                        </a:rPr>
                        <a:t>≥</a:t>
                      </a:r>
                      <a:r>
                        <a:rPr kumimoji="0" lang="en-US" sz="1800" b="0" i="0" u="none" strike="noStrike" cap="none" normalizeH="0" baseline="0" dirty="0" smtClean="0">
                          <a:ln>
                            <a:noFill/>
                          </a:ln>
                          <a:solidFill>
                            <a:schemeClr val="tx1"/>
                          </a:solidFill>
                          <a:effectLst/>
                          <a:latin typeface="Arial Narrow"/>
                          <a:cs typeface="Arial Narrow"/>
                        </a:rPr>
                        <a:t>7 sec</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69796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
          <p:cNvGraphicFramePr>
            <a:graphicFrameLocks/>
          </p:cNvGraphicFramePr>
          <p:nvPr>
            <p:extLst>
              <p:ext uri="{D42A27DB-BD31-4B8C-83A1-F6EECF244321}">
                <p14:modId xmlns:p14="http://schemas.microsoft.com/office/powerpoint/2010/main" val="3032125355"/>
              </p:ext>
            </p:extLst>
          </p:nvPr>
        </p:nvGraphicFramePr>
        <p:xfrm>
          <a:off x="396874" y="1143000"/>
          <a:ext cx="8228013" cy="3363449"/>
        </p:xfrm>
        <a:graphic>
          <a:graphicData uri="http://schemas.openxmlformats.org/drawingml/2006/table">
            <a:tbl>
              <a:tblPr/>
              <a:tblGrid>
                <a:gridCol w="2865517">
                  <a:extLst>
                    <a:ext uri="{9D8B030D-6E8A-4147-A177-3AD203B41FA5}">
                      <a16:colId xmlns:a16="http://schemas.microsoft.com/office/drawing/2014/main" val="20000"/>
                    </a:ext>
                  </a:extLst>
                </a:gridCol>
                <a:gridCol w="2619825">
                  <a:extLst>
                    <a:ext uri="{9D8B030D-6E8A-4147-A177-3AD203B41FA5}">
                      <a16:colId xmlns:a16="http://schemas.microsoft.com/office/drawing/2014/main" val="20001"/>
                    </a:ext>
                  </a:extLst>
                </a:gridCol>
                <a:gridCol w="2742671">
                  <a:extLst>
                    <a:ext uri="{9D8B030D-6E8A-4147-A177-3AD203B41FA5}">
                      <a16:colId xmlns:a16="http://schemas.microsoft.com/office/drawing/2014/main" val="20002"/>
                    </a:ext>
                  </a:extLst>
                </a:gridCol>
              </a:tblGrid>
              <a:tr h="356990">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FF6600"/>
                          </a:solidFill>
                          <a:latin typeface="+mj-lt"/>
                          <a:ea typeface="+mn-ea"/>
                          <a:cs typeface="+mn-cs"/>
                        </a:rPr>
                        <a:t>Iodine</a:t>
                      </a:r>
                      <a:endParaRPr lang="en-US" sz="2000" b="1" dirty="0" smtClean="0">
                        <a:solidFill>
                          <a:srgbClr val="FF6600"/>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FF6600"/>
                          </a:solidFill>
                          <a:latin typeface="+mj-lt"/>
                          <a:ea typeface="+mn-ea"/>
                          <a:cs typeface="+mn-cs"/>
                        </a:rPr>
                        <a:t>Quats</a:t>
                      </a:r>
                      <a:endParaRPr lang="en-US" sz="2000" b="1" dirty="0" smtClean="0">
                        <a:solidFill>
                          <a:srgbClr val="FF6600"/>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17685">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temperature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Arial Narrow"/>
                          <a:ea typeface="+mn-ea"/>
                          <a:cs typeface="Arial Narrow"/>
                        </a:rPr>
                        <a:t>68°F (20°C)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Arial Narrow"/>
                          <a:ea typeface="+mn-ea"/>
                          <a:cs typeface="Arial Narrow"/>
                        </a:rPr>
                        <a:t>75°F (24°C)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pH</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5 or </a:t>
                      </a:r>
                      <a:r>
                        <a:rPr kumimoji="0" lang="en-US" sz="1800" b="0" i="0" u="none" strike="noStrike" kern="1200" cap="none" normalizeH="0" baseline="0" dirty="0" smtClean="0">
                          <a:ln>
                            <a:noFill/>
                          </a:ln>
                          <a:solidFill>
                            <a:schemeClr val="tx1"/>
                          </a:solidFill>
                          <a:effectLst/>
                          <a:latin typeface="Arial Narrow"/>
                          <a:ea typeface="+mn-ea"/>
                          <a:cs typeface="Arial Narrow"/>
                        </a:rPr>
                        <a:t>a</a:t>
                      </a:r>
                      <a:r>
                        <a:rPr kumimoji="0" lang="en-US" sz="1800" b="0" i="0" u="none" strike="noStrike" cap="none" normalizeH="0" baseline="0" dirty="0" smtClean="0">
                          <a:ln>
                            <a:noFill/>
                          </a:ln>
                          <a:solidFill>
                            <a:schemeClr val="tx1"/>
                          </a:solidFill>
                          <a:effectLst/>
                          <a:latin typeface="Arial Narrow"/>
                          <a:cs typeface="Arial Narrow"/>
                        </a:rPr>
                        <a:t>s per manufacturer’s recommendations </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Water hardness</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500 ppm or </a:t>
                      </a:r>
                      <a:r>
                        <a:rPr kumimoji="0" lang="en-US" sz="1800" b="0" i="0" u="none" strike="noStrike" kern="1200" cap="none" normalizeH="0" baseline="0" dirty="0" smtClean="0">
                          <a:ln>
                            <a:noFill/>
                          </a:ln>
                          <a:solidFill>
                            <a:schemeClr val="tx1"/>
                          </a:solidFill>
                          <a:effectLst/>
                          <a:latin typeface="Arial Narrow"/>
                          <a:ea typeface="+mn-ea"/>
                          <a:cs typeface="Arial Narrow"/>
                        </a:rPr>
                        <a:t>a</a:t>
                      </a:r>
                      <a:r>
                        <a:rPr kumimoji="0" lang="en-US" sz="1800" b="0" i="0" u="none" strike="noStrike" cap="none" normalizeH="0" baseline="0" dirty="0" smtClean="0">
                          <a:ln>
                            <a:noFill/>
                          </a:ln>
                          <a:solidFill>
                            <a:schemeClr val="tx1"/>
                          </a:solidFill>
                          <a:effectLst/>
                          <a:latin typeface="Arial Narrow"/>
                          <a:cs typeface="Arial Narrow"/>
                        </a:rPr>
                        <a:t>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Sanitizer concentration range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Arial Narrow"/>
                          <a:ea typeface="+mn-ea"/>
                          <a:cs typeface="Arial Narrow"/>
                        </a:rPr>
                        <a:t>12.5–25 ppm</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94155">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1" i="0" kern="1200" dirty="0" smtClean="0">
                          <a:solidFill>
                            <a:schemeClr val="tx1"/>
                          </a:solidFill>
                          <a:latin typeface="Arial Narrow"/>
                          <a:ea typeface="+mn-ea"/>
                          <a:cs typeface="Arial Narrow"/>
                        </a:rPr>
                        <a:t>Sanitizer</a:t>
                      </a:r>
                      <a:r>
                        <a:rPr lang="en-US" sz="1800" b="1" i="0" kern="1200" baseline="0" dirty="0" smtClean="0">
                          <a:solidFill>
                            <a:schemeClr val="tx1"/>
                          </a:solidFill>
                          <a:latin typeface="Arial Narrow"/>
                          <a:ea typeface="+mn-ea"/>
                          <a:cs typeface="Arial Narrow"/>
                        </a:rPr>
                        <a:t> contact time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30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30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sp>
        <p:nvSpPr>
          <p:cNvPr id="4" name="Rectangle 2"/>
          <p:cNvSpPr txBox="1">
            <a:spLocks noChangeArrowheads="1"/>
          </p:cNvSpPr>
          <p:nvPr/>
        </p:nvSpPr>
        <p:spPr>
          <a:xfrm>
            <a:off x="393192" y="158750"/>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eaLnBrk="1" hangingPunct="1">
              <a:defRPr/>
            </a:pPr>
            <a:r>
              <a:rPr lang="en-US" dirty="0" smtClean="0">
                <a:solidFill>
                  <a:srgbClr val="FFFFFF"/>
                </a:solidFill>
                <a:cs typeface="+mj-cs"/>
              </a:rPr>
              <a:t>Guidelines for the Effective Use of Sanitizers</a:t>
            </a:r>
            <a:endParaRPr lang="en-US" dirty="0">
              <a:solidFill>
                <a:srgbClr val="FFFFFF"/>
              </a:solidFill>
              <a:cs typeface="+mj-cs"/>
            </a:endParaRPr>
          </a:p>
        </p:txBody>
      </p:sp>
      <p:sp>
        <p:nvSpPr>
          <p:cNvPr id="5" name="Text Box 34"/>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10-7</a:t>
            </a:r>
          </a:p>
        </p:txBody>
      </p:sp>
    </p:spTree>
    <p:extLst>
      <p:ext uri="{BB962C8B-B14F-4D97-AF65-F5344CB8AC3E}">
        <p14:creationId xmlns:p14="http://schemas.microsoft.com/office/powerpoint/2010/main" val="1796235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21"/>
          </p:nvPr>
        </p:nvSpPr>
        <p:spPr>
          <a:xfrm>
            <a:off x="4978397" y="5945895"/>
            <a:ext cx="2479307" cy="395287"/>
          </a:xfrm>
        </p:spPr>
        <p:txBody>
          <a:bodyPr/>
          <a:lstStyle/>
          <a:p>
            <a:pPr>
              <a:spcBef>
                <a:spcPts val="0"/>
              </a:spcBef>
            </a:pPr>
            <a:r>
              <a:rPr lang="en-US" dirty="0"/>
              <a:t>5. Allow the surface </a:t>
            </a:r>
            <a:r>
              <a:rPr lang="en-US" dirty="0" smtClean="0"/>
              <a:t>to </a:t>
            </a:r>
          </a:p>
          <a:p>
            <a:pPr>
              <a:spcBef>
                <a:spcPts val="0"/>
              </a:spcBef>
            </a:pPr>
            <a:r>
              <a:rPr lang="en-US" dirty="0" smtClean="0"/>
              <a:t>    air-dry</a:t>
            </a:r>
          </a:p>
          <a:p>
            <a:pPr>
              <a:spcBef>
                <a:spcPts val="0"/>
              </a:spcBef>
            </a:pPr>
            <a:endParaRPr lang="en-US" dirty="0"/>
          </a:p>
        </p:txBody>
      </p:sp>
      <p:sp>
        <p:nvSpPr>
          <p:cNvPr id="14" name="Text Placeholder 13"/>
          <p:cNvSpPr>
            <a:spLocks noGrp="1"/>
          </p:cNvSpPr>
          <p:nvPr>
            <p:ph type="body" sz="quarter" idx="20"/>
          </p:nvPr>
        </p:nvSpPr>
        <p:spPr/>
        <p:txBody>
          <a:bodyPr/>
          <a:lstStyle/>
          <a:p>
            <a:r>
              <a:rPr lang="en-US" dirty="0"/>
              <a:t>4. Sanitize the surface </a:t>
            </a:r>
          </a:p>
        </p:txBody>
      </p:sp>
      <p:sp>
        <p:nvSpPr>
          <p:cNvPr id="13" name="Text Placeholder 12"/>
          <p:cNvSpPr>
            <a:spLocks noGrp="1"/>
          </p:cNvSpPr>
          <p:nvPr>
            <p:ph type="body" sz="quarter" idx="19"/>
          </p:nvPr>
        </p:nvSpPr>
        <p:spPr>
          <a:xfrm>
            <a:off x="6234546" y="3370652"/>
            <a:ext cx="2731324" cy="395287"/>
          </a:xfrm>
        </p:spPr>
        <p:txBody>
          <a:bodyPr/>
          <a:lstStyle/>
          <a:p>
            <a:r>
              <a:rPr lang="en-US" dirty="0"/>
              <a:t>3. Rinse the surface </a:t>
            </a:r>
          </a:p>
        </p:txBody>
      </p:sp>
      <p:sp>
        <p:nvSpPr>
          <p:cNvPr id="12" name="Text Placeholder 11"/>
          <p:cNvSpPr>
            <a:spLocks noGrp="1"/>
          </p:cNvSpPr>
          <p:nvPr>
            <p:ph type="body" sz="quarter" idx="18"/>
          </p:nvPr>
        </p:nvSpPr>
        <p:spPr>
          <a:xfrm>
            <a:off x="3564805" y="3370652"/>
            <a:ext cx="2550987" cy="395287"/>
          </a:xfrm>
        </p:spPr>
        <p:txBody>
          <a:bodyPr/>
          <a:lstStyle/>
          <a:p>
            <a:r>
              <a:rPr lang="en-US" dirty="0"/>
              <a:t>2. Wash the surface </a:t>
            </a:r>
          </a:p>
        </p:txBody>
      </p:sp>
      <p:sp>
        <p:nvSpPr>
          <p:cNvPr id="11" name="Text Placeholder 10"/>
          <p:cNvSpPr>
            <a:spLocks noGrp="1"/>
          </p:cNvSpPr>
          <p:nvPr>
            <p:ph type="body" sz="quarter" idx="17"/>
          </p:nvPr>
        </p:nvSpPr>
        <p:spPr>
          <a:xfrm>
            <a:off x="676893" y="3370652"/>
            <a:ext cx="2838203" cy="395287"/>
          </a:xfrm>
        </p:spPr>
        <p:txBody>
          <a:bodyPr/>
          <a:lstStyle/>
          <a:p>
            <a:pPr>
              <a:spcBef>
                <a:spcPts val="0"/>
              </a:spcBef>
            </a:pPr>
            <a:r>
              <a:rPr lang="en-US" dirty="0"/>
              <a:t>1. Scrape or remove food    </a:t>
            </a:r>
          </a:p>
          <a:p>
            <a:pPr>
              <a:spcBef>
                <a:spcPts val="0"/>
              </a:spcBef>
            </a:pPr>
            <a:r>
              <a:rPr lang="en-US" dirty="0"/>
              <a:t>    bits from the surface </a:t>
            </a:r>
          </a:p>
          <a:p>
            <a:endParaRPr lang="en-US" dirty="0"/>
          </a:p>
        </p:txBody>
      </p:sp>
      <p:pic>
        <p:nvPicPr>
          <p:cNvPr id="27" name="Picture Placeholder 26" descr="1009airDrySurface-6e_c10_04_wipeSStable_r.jpg"/>
          <p:cNvPicPr>
            <a:picLocks noGrp="1" noChangeAspect="1"/>
          </p:cNvPicPr>
          <p:nvPr>
            <p:ph type="pic" sz="quarter" idx="16"/>
          </p:nvPr>
        </p:nvPicPr>
        <p:blipFill rotWithShape="1">
          <a:blip r:embed="rId3" cstate="print">
            <a:extLst>
              <a:ext uri="{28A0092B-C50C-407E-A947-70E740481C1C}">
                <a14:useLocalDpi xmlns:a14="http://schemas.microsoft.com/office/drawing/2010/main"/>
              </a:ext>
            </a:extLst>
          </a:blip>
          <a:srcRect/>
          <a:stretch/>
        </p:blipFill>
        <p:spPr/>
      </p:pic>
      <p:pic>
        <p:nvPicPr>
          <p:cNvPr id="26" name="Picture Placeholder 25" descr="1008sanitizeSurface-6e_c10_04_wipeSStable2_r.jpg"/>
          <p:cNvPicPr>
            <a:picLocks noGrp="1" noChangeAspect="1"/>
          </p:cNvPicPr>
          <p:nvPr>
            <p:ph type="pic" sz="quarter" idx="15"/>
          </p:nvPr>
        </p:nvPicPr>
        <p:blipFill rotWithShape="1">
          <a:blip r:embed="rId4" cstate="print">
            <a:extLst>
              <a:ext uri="{28A0092B-C50C-407E-A947-70E740481C1C}">
                <a14:useLocalDpi xmlns:a14="http://schemas.microsoft.com/office/drawing/2010/main"/>
              </a:ext>
            </a:extLst>
          </a:blip>
          <a:srcRect/>
          <a:stretch/>
        </p:blipFill>
        <p:spPr/>
      </p:pic>
      <p:pic>
        <p:nvPicPr>
          <p:cNvPr id="25" name="Picture Placeholder 24" descr="1007rinseSurface-6e_c10_04_wipeSStable3_r.jpg"/>
          <p:cNvPicPr>
            <a:picLocks noGrp="1" noChangeAspect="1"/>
          </p:cNvPicPr>
          <p:nvPr>
            <p:ph type="pic" sz="quarter" idx="14"/>
          </p:nvPr>
        </p:nvPicPr>
        <p:blipFill rotWithShape="1">
          <a:blip r:embed="rId5" cstate="email">
            <a:extLst>
              <a:ext uri="{28A0092B-C50C-407E-A947-70E740481C1C}">
                <a14:useLocalDpi xmlns:a14="http://schemas.microsoft.com/office/drawing/2010/main"/>
              </a:ext>
            </a:extLst>
          </a:blip>
          <a:srcRect/>
          <a:stretch/>
        </p:blipFill>
        <p:spPr/>
      </p:pic>
      <p:pic>
        <p:nvPicPr>
          <p:cNvPr id="3" name="Picture Placeholder 2" descr="1006washSurface-6e_c10_04_cleanup_02.jpg"/>
          <p:cNvPicPr>
            <a:picLocks noGrp="1" noChangeAspect="1"/>
          </p:cNvPicPr>
          <p:nvPr>
            <p:ph type="pic" sz="quarter" idx="13"/>
          </p:nvPr>
        </p:nvPicPr>
        <p:blipFill rotWithShape="1">
          <a:blip r:embed="rId6" cstate="print">
            <a:extLst>
              <a:ext uri="{28A0092B-C50C-407E-A947-70E740481C1C}">
                <a14:useLocalDpi xmlns:a14="http://schemas.microsoft.com/office/drawing/2010/main"/>
              </a:ext>
            </a:extLst>
          </a:blip>
          <a:srcRect/>
          <a:stretch/>
        </p:blipFill>
        <p:spPr/>
      </p:pic>
      <p:pic>
        <p:nvPicPr>
          <p:cNvPr id="2" name="Picture Placeholder 1" descr="1005scrapeSurface-6e_c10_04_cleanup_01.jpg"/>
          <p:cNvPicPr>
            <a:picLocks noGrp="1" noChangeAspect="1"/>
          </p:cNvPicPr>
          <p:nvPr>
            <p:ph type="pic" sz="quarter" idx="12"/>
          </p:nvPr>
        </p:nvPicPr>
        <p:blipFill rotWithShape="1">
          <a:blip r:embed="rId7" cstate="print">
            <a:extLst>
              <a:ext uri="{28A0092B-C50C-407E-A947-70E740481C1C}">
                <a14:useLocalDpi xmlns:a14="http://schemas.microsoft.com/office/drawing/2010/main"/>
              </a:ext>
            </a:extLst>
          </a:blip>
          <a:srcRect/>
          <a:stretch/>
        </p:blipFill>
        <p:spPr>
          <a:xfrm>
            <a:off x="1030288" y="1793998"/>
            <a:ext cx="2095052" cy="1502664"/>
          </a:xfrm>
        </p:spPr>
      </p:pic>
      <p:sp>
        <p:nvSpPr>
          <p:cNvPr id="4" name="Title 3"/>
          <p:cNvSpPr>
            <a:spLocks noGrp="1"/>
          </p:cNvSpPr>
          <p:nvPr>
            <p:ph type="title"/>
          </p:nvPr>
        </p:nvSpPr>
        <p:spPr/>
        <p:txBody>
          <a:bodyPr/>
          <a:lstStyle/>
          <a:p>
            <a:r>
              <a:rPr lang="en-US" dirty="0"/>
              <a:t>How and When to Clean and Sanitize</a:t>
            </a:r>
          </a:p>
        </p:txBody>
      </p:sp>
      <p:sp>
        <p:nvSpPr>
          <p:cNvPr id="5" name="Content Placeholder 4"/>
          <p:cNvSpPr>
            <a:spLocks noGrp="1"/>
          </p:cNvSpPr>
          <p:nvPr>
            <p:ph idx="1"/>
          </p:nvPr>
        </p:nvSpPr>
        <p:spPr/>
        <p:txBody>
          <a:bodyPr/>
          <a:lstStyle/>
          <a:p>
            <a:r>
              <a:rPr lang="en-US" dirty="0"/>
              <a:t>How to clean and sanitize: </a:t>
            </a:r>
          </a:p>
        </p:txBody>
      </p:sp>
      <p:sp>
        <p:nvSpPr>
          <p:cNvPr id="16" name="Text Box 24"/>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10-8</a:t>
            </a:r>
          </a:p>
        </p:txBody>
      </p:sp>
    </p:spTree>
    <p:extLst>
      <p:ext uri="{BB962C8B-B14F-4D97-AF65-F5344CB8AC3E}">
        <p14:creationId xmlns:p14="http://schemas.microsoft.com/office/powerpoint/2010/main" val="3375648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86343"/>
            <a:ext cx="348615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A. Yes</a:t>
            </a:r>
          </a:p>
        </p:txBody>
      </p:sp>
      <p:sp>
        <p:nvSpPr>
          <p:cNvPr id="1101831" name="Text Box 7"/>
          <p:cNvSpPr txBox="1">
            <a:spLocks noChangeArrowheads="1"/>
          </p:cNvSpPr>
          <p:nvPr/>
        </p:nvSpPr>
        <p:spPr bwMode="auto">
          <a:xfrm>
            <a:off x="3810000" y="2467343"/>
            <a:ext cx="24765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dirty="0">
                <a:solidFill>
                  <a:srgbClr val="231F20"/>
                </a:solidFill>
                <a:latin typeface="Arial Narrow" charset="0"/>
                <a:ea typeface="ＭＳ Ｐゴシック" charset="0"/>
              </a:rPr>
              <a:t>B. No</a:t>
            </a:r>
          </a:p>
        </p:txBody>
      </p:sp>
      <p:sp>
        <p:nvSpPr>
          <p:cNvPr id="13"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2" name="Picture Placeholder 1"/>
          <p:cNvSpPr>
            <a:spLocks noGrp="1"/>
          </p:cNvSpPr>
          <p:nvPr>
            <p:ph type="pic" sz="quarter" idx="12"/>
          </p:nvPr>
        </p:nvSpPr>
        <p:spPr/>
      </p:sp>
      <p:sp>
        <p:nvSpPr>
          <p:cNvPr id="6" name="Rectangle 3"/>
          <p:cNvSpPr>
            <a:spLocks noGrp="1" noChangeArrowheads="1"/>
          </p:cNvSpPr>
          <p:nvPr>
            <p:ph idx="4294967295"/>
          </p:nvPr>
        </p:nvSpPr>
        <p:spPr>
          <a:xfrm>
            <a:off x="531813" y="852488"/>
            <a:ext cx="8612187" cy="457200"/>
          </a:xfrm>
        </p:spPr>
        <p:txBody>
          <a:bodyPr/>
          <a:lstStyle/>
          <a:p>
            <a:pPr marL="0" lvl="1" indent="0" eaLnBrk="1" hangingPunct="1">
              <a:buFont typeface="Wingdings" pitchFamily="2" charset="2"/>
              <a:buNone/>
              <a:defRPr/>
            </a:pPr>
            <a:r>
              <a:rPr lang="en-US" sz="2400" b="1" dirty="0">
                <a:solidFill>
                  <a:srgbClr val="E97635"/>
                </a:solidFill>
                <a:latin typeface="Arial Narrow" charset="0"/>
                <a:cs typeface="+mn-cs"/>
              </a:rPr>
              <a:t>Must a cutting board be cleaned and sanitized between preparing raw asparagus and lettuce?</a:t>
            </a: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10-9</a:t>
            </a:r>
          </a:p>
        </p:txBody>
      </p:sp>
      <p:sp>
        <p:nvSpPr>
          <p:cNvPr id="8" name="Rectangle 7"/>
          <p:cNvSpPr/>
          <p:nvPr/>
        </p:nvSpPr>
        <p:spPr>
          <a:xfrm>
            <a:off x="3714750" y="3121629"/>
            <a:ext cx="4987816" cy="1569660"/>
          </a:xfrm>
          <a:prstGeom prst="rect">
            <a:avLst/>
          </a:prstGeom>
        </p:spPr>
        <p:txBody>
          <a:bodyPr wrap="square">
            <a:spAutoFit/>
          </a:bodyPr>
          <a:lstStyle/>
          <a:p>
            <a:pPr fontAlgn="base">
              <a:spcBef>
                <a:spcPct val="50000"/>
              </a:spcBef>
              <a:spcAft>
                <a:spcPct val="0"/>
              </a:spcAft>
            </a:pPr>
            <a:r>
              <a:rPr lang="en-US" sz="2200" dirty="0">
                <a:solidFill>
                  <a:srgbClr val="231F20"/>
                </a:solidFill>
                <a:latin typeface="Arial Narrow" charset="0"/>
                <a:ea typeface="ＭＳ Ｐゴシック" charset="0"/>
              </a:rPr>
              <a:t>Why?</a:t>
            </a:r>
          </a:p>
          <a:p>
            <a:r>
              <a:rPr lang="en-US" sz="2400" b="1" dirty="0" smtClean="0">
                <a:solidFill>
                  <a:srgbClr val="FF0000"/>
                </a:solidFill>
                <a:latin typeface="Arial Narrow"/>
              </a:rPr>
              <a:t>Food-contact surfaces need to be cleaned and sanitized after </a:t>
            </a:r>
            <a:r>
              <a:rPr lang="en-US" sz="2400" b="1" dirty="0">
                <a:solidFill>
                  <a:srgbClr val="FF0000"/>
                </a:solidFill>
                <a:latin typeface="Arial Narrow"/>
              </a:rPr>
              <a:t>handling different raw TCS fruits and </a:t>
            </a:r>
            <a:r>
              <a:rPr lang="en-US" sz="2400" b="1" dirty="0" smtClean="0">
                <a:solidFill>
                  <a:srgbClr val="FF0000"/>
                </a:solidFill>
                <a:latin typeface="Arial Narrow"/>
              </a:rPr>
              <a:t>vegetables</a:t>
            </a:r>
            <a:r>
              <a:rPr lang="en-US" sz="2400" b="1" dirty="0">
                <a:solidFill>
                  <a:srgbClr val="FF0000"/>
                </a:solidFill>
                <a:latin typeface="Arial Narrow"/>
              </a:rPr>
              <a:t>.</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 t="304" r="2016" b="1149"/>
          <a:stretch/>
        </p:blipFill>
        <p:spPr bwMode="auto">
          <a:xfrm>
            <a:off x="484617" y="1856195"/>
            <a:ext cx="2723878" cy="2722768"/>
          </a:xfrm>
          <a:prstGeom prst="roundRect">
            <a:avLst>
              <a:gd name="adj" fmla="val 8594"/>
            </a:avLst>
          </a:prstGeom>
          <a:noFill/>
          <a:ln w="9525">
            <a:noFill/>
            <a:miter lim="800000"/>
            <a:headEnd/>
            <a:tailEnd/>
          </a:ln>
          <a:effectLst/>
          <a:extLst/>
        </p:spPr>
      </p:pic>
    </p:spTree>
    <p:extLst>
      <p:ext uri="{BB962C8B-B14F-4D97-AF65-F5344CB8AC3E}">
        <p14:creationId xmlns:p14="http://schemas.microsoft.com/office/powerpoint/2010/main" val="223020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17149</TotalTime>
  <Words>2144</Words>
  <Application>Microsoft Office PowerPoint</Application>
  <PresentationFormat>On-screen Show (4:3)</PresentationFormat>
  <Paragraphs>308</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ＭＳ Ｐゴシック</vt:lpstr>
      <vt:lpstr>Arial</vt:lpstr>
      <vt:lpstr>Arial Narrow</vt:lpstr>
      <vt:lpstr>Calibri</vt:lpstr>
      <vt:lpstr>Courier New</vt:lpstr>
      <vt:lpstr>Times</vt:lpstr>
      <vt:lpstr>Times New Roman</vt:lpstr>
      <vt:lpstr>Wingdings</vt:lpstr>
      <vt:lpstr>4_SS5e_08_16hr</vt:lpstr>
      <vt:lpstr>PowerPoint Presentation</vt:lpstr>
      <vt:lpstr>PowerPoint Presentation</vt:lpstr>
      <vt:lpstr>Additional Content</vt:lpstr>
      <vt:lpstr>Cleaners</vt:lpstr>
      <vt:lpstr>What Do You Think?</vt:lpstr>
      <vt:lpstr>Guidelines for the Effective Use of Sanitizers</vt:lpstr>
      <vt:lpstr>PowerPoint Presentation</vt:lpstr>
      <vt:lpstr>How and When to Clean and Sanitize</vt:lpstr>
      <vt:lpstr>What Do You Think?</vt:lpstr>
      <vt:lpstr>How and When to Clean and Sanitize</vt:lpstr>
      <vt:lpstr>How and When to Clean and Sanitize</vt:lpstr>
      <vt:lpstr>How and When to Clean and Sanitize</vt:lpstr>
      <vt:lpstr>What Do You Think?</vt:lpstr>
      <vt:lpstr>Dishwasher Operation</vt:lpstr>
      <vt:lpstr>Manual Dishwashing</vt:lpstr>
      <vt:lpstr>What Do You Think?</vt:lpstr>
      <vt:lpstr>What Do You Think?</vt:lpstr>
      <vt:lpstr>What Do You Think?</vt:lpstr>
      <vt:lpstr>What Do You Think?</vt:lpstr>
      <vt:lpstr>Cleaning and Sanitizing in the Operation</vt:lpstr>
      <vt:lpstr>Cleaning and Sanitizing in the Operation</vt:lpstr>
      <vt:lpstr>What Do You Think?</vt:lpstr>
      <vt:lpstr>What Do You Think?</vt:lpstr>
      <vt:lpstr>Using Foodservice Chemicals</vt:lpstr>
      <vt:lpstr>Using Foodservice Chemicals</vt:lpstr>
      <vt:lpstr>Using Foodservice Chemicals</vt:lpstr>
      <vt:lpstr>Creating a Master Cleaning Schedule</vt:lpstr>
      <vt:lpstr>Creating a Master Cleaning Schedule</vt:lpstr>
      <vt:lpstr>PowerPoint Presentation</vt:lpstr>
    </vt:vector>
  </TitlesOfParts>
  <Company>nraef.org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Todd Schlender</cp:lastModifiedBy>
  <cp:revision>1193</cp:revision>
  <dcterms:created xsi:type="dcterms:W3CDTF">2012-06-01T15:28:49Z</dcterms:created>
  <dcterms:modified xsi:type="dcterms:W3CDTF">2017-07-05T18:25:01Z</dcterms:modified>
</cp:coreProperties>
</file>